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804" r:id="rId12"/>
    <p:sldMasterId id="2147483816" r:id="rId13"/>
    <p:sldMasterId id="2147483828" r:id="rId14"/>
    <p:sldMasterId id="2147483840" r:id="rId15"/>
    <p:sldMasterId id="2147483852" r:id="rId16"/>
    <p:sldMasterId id="2147483864" r:id="rId17"/>
    <p:sldMasterId id="2147483876" r:id="rId18"/>
    <p:sldMasterId id="2147483888" r:id="rId19"/>
    <p:sldMasterId id="2147483900" r:id="rId20"/>
    <p:sldMasterId id="2147483912" r:id="rId21"/>
  </p:sldMasterIdLst>
  <p:sldIdLst>
    <p:sldId id="256" r:id="rId22"/>
    <p:sldId id="257" r:id="rId23"/>
    <p:sldId id="285" r:id="rId24"/>
    <p:sldId id="291" r:id="rId25"/>
    <p:sldId id="286" r:id="rId26"/>
    <p:sldId id="287" r:id="rId27"/>
    <p:sldId id="289" r:id="rId28"/>
    <p:sldId id="260" r:id="rId29"/>
    <p:sldId id="261" r:id="rId30"/>
    <p:sldId id="280" r:id="rId31"/>
    <p:sldId id="290" r:id="rId32"/>
    <p:sldId id="258" r:id="rId33"/>
    <p:sldId id="393" r:id="rId34"/>
    <p:sldId id="394" r:id="rId35"/>
    <p:sldId id="395" r:id="rId36"/>
    <p:sldId id="396" r:id="rId37"/>
    <p:sldId id="397" r:id="rId38"/>
    <p:sldId id="398" r:id="rId39"/>
    <p:sldId id="399" r:id="rId40"/>
    <p:sldId id="400" r:id="rId41"/>
    <p:sldId id="401" r:id="rId42"/>
    <p:sldId id="402" r:id="rId43"/>
    <p:sldId id="403" r:id="rId44"/>
    <p:sldId id="404" r:id="rId45"/>
    <p:sldId id="405" r:id="rId46"/>
    <p:sldId id="406" r:id="rId47"/>
    <p:sldId id="407" r:id="rId48"/>
    <p:sldId id="408" r:id="rId49"/>
    <p:sldId id="409" r:id="rId50"/>
    <p:sldId id="411" r:id="rId51"/>
    <p:sldId id="300" r:id="rId52"/>
    <p:sldId id="305" r:id="rId53"/>
    <p:sldId id="306" r:id="rId54"/>
    <p:sldId id="307" r:id="rId55"/>
    <p:sldId id="308" r:id="rId56"/>
    <p:sldId id="309" r:id="rId57"/>
    <p:sldId id="410" r:id="rId58"/>
    <p:sldId id="416" r:id="rId59"/>
    <p:sldId id="310" r:id="rId60"/>
    <p:sldId id="412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266" r:id="rId76"/>
    <p:sldId id="267" r:id="rId77"/>
    <p:sldId id="268" r:id="rId78"/>
    <p:sldId id="269" r:id="rId79"/>
    <p:sldId id="271" r:id="rId80"/>
    <p:sldId id="272" r:id="rId81"/>
    <p:sldId id="273" r:id="rId82"/>
    <p:sldId id="274" r:id="rId83"/>
    <p:sldId id="275" r:id="rId84"/>
    <p:sldId id="276" r:id="rId85"/>
    <p:sldId id="295" r:id="rId86"/>
    <p:sldId id="296" r:id="rId87"/>
    <p:sldId id="297" r:id="rId88"/>
    <p:sldId id="298" r:id="rId89"/>
    <p:sldId id="299" r:id="rId90"/>
    <p:sldId id="301" r:id="rId91"/>
    <p:sldId id="302" r:id="rId92"/>
    <p:sldId id="414" r:id="rId93"/>
    <p:sldId id="303" r:id="rId94"/>
    <p:sldId id="304" r:id="rId95"/>
    <p:sldId id="325" r:id="rId96"/>
    <p:sldId id="265" r:id="rId97"/>
    <p:sldId id="283" r:id="rId98"/>
    <p:sldId id="284" r:id="rId99"/>
    <p:sldId id="292" r:id="rId100"/>
    <p:sldId id="293" r:id="rId101"/>
    <p:sldId id="374" r:id="rId102"/>
    <p:sldId id="375" r:id="rId103"/>
    <p:sldId id="335" r:id="rId104"/>
    <p:sldId id="337" r:id="rId105"/>
    <p:sldId id="336" r:id="rId106"/>
    <p:sldId id="338" r:id="rId107"/>
    <p:sldId id="339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44" r:id="rId118"/>
    <p:sldId id="345" r:id="rId119"/>
    <p:sldId id="346" r:id="rId120"/>
    <p:sldId id="347" r:id="rId121"/>
    <p:sldId id="348" r:id="rId122"/>
    <p:sldId id="330" r:id="rId123"/>
    <p:sldId id="376" r:id="rId124"/>
    <p:sldId id="377" r:id="rId125"/>
    <p:sldId id="379" r:id="rId126"/>
    <p:sldId id="378" r:id="rId127"/>
    <p:sldId id="331" r:id="rId128"/>
    <p:sldId id="334" r:id="rId129"/>
    <p:sldId id="332" r:id="rId130"/>
    <p:sldId id="333" r:id="rId131"/>
    <p:sldId id="326" r:id="rId132"/>
    <p:sldId id="327" r:id="rId133"/>
    <p:sldId id="349" r:id="rId134"/>
    <p:sldId id="350" r:id="rId135"/>
    <p:sldId id="351" r:id="rId136"/>
    <p:sldId id="352" r:id="rId137"/>
    <p:sldId id="353" r:id="rId138"/>
    <p:sldId id="354" r:id="rId139"/>
    <p:sldId id="355" r:id="rId140"/>
    <p:sldId id="356" r:id="rId141"/>
    <p:sldId id="357" r:id="rId142"/>
    <p:sldId id="358" r:id="rId143"/>
    <p:sldId id="359" r:id="rId144"/>
    <p:sldId id="360" r:id="rId145"/>
    <p:sldId id="361" r:id="rId146"/>
    <p:sldId id="362" r:id="rId147"/>
    <p:sldId id="363" r:id="rId148"/>
    <p:sldId id="380" r:id="rId149"/>
    <p:sldId id="381" r:id="rId150"/>
    <p:sldId id="382" r:id="rId151"/>
    <p:sldId id="383" r:id="rId152"/>
    <p:sldId id="384" r:id="rId153"/>
    <p:sldId id="385" r:id="rId154"/>
    <p:sldId id="386" r:id="rId155"/>
    <p:sldId id="387" r:id="rId156"/>
    <p:sldId id="388" r:id="rId157"/>
    <p:sldId id="389" r:id="rId158"/>
    <p:sldId id="390" r:id="rId159"/>
    <p:sldId id="391" r:id="rId160"/>
    <p:sldId id="392" r:id="rId161"/>
    <p:sldId id="413" r:id="rId162"/>
    <p:sldId id="415" r:id="rId1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5.xml"/><Relationship Id="rId117" Type="http://schemas.openxmlformats.org/officeDocument/2006/relationships/slide" Target="slides/slide9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21.xml"/><Relationship Id="rId47" Type="http://schemas.openxmlformats.org/officeDocument/2006/relationships/slide" Target="slides/slide26.xml"/><Relationship Id="rId63" Type="http://schemas.openxmlformats.org/officeDocument/2006/relationships/slide" Target="slides/slide42.xml"/><Relationship Id="rId68" Type="http://schemas.openxmlformats.org/officeDocument/2006/relationships/slide" Target="slides/slide47.xml"/><Relationship Id="rId84" Type="http://schemas.openxmlformats.org/officeDocument/2006/relationships/slide" Target="slides/slide63.xml"/><Relationship Id="rId89" Type="http://schemas.openxmlformats.org/officeDocument/2006/relationships/slide" Target="slides/slide68.xml"/><Relationship Id="rId112" Type="http://schemas.openxmlformats.org/officeDocument/2006/relationships/slide" Target="slides/slide91.xml"/><Relationship Id="rId133" Type="http://schemas.openxmlformats.org/officeDocument/2006/relationships/slide" Target="slides/slide112.xml"/><Relationship Id="rId138" Type="http://schemas.openxmlformats.org/officeDocument/2006/relationships/slide" Target="slides/slide117.xml"/><Relationship Id="rId154" Type="http://schemas.openxmlformats.org/officeDocument/2006/relationships/slide" Target="slides/slide133.xml"/><Relationship Id="rId159" Type="http://schemas.openxmlformats.org/officeDocument/2006/relationships/slide" Target="slides/slide138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86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53" Type="http://schemas.openxmlformats.org/officeDocument/2006/relationships/slide" Target="slides/slide32.xml"/><Relationship Id="rId58" Type="http://schemas.openxmlformats.org/officeDocument/2006/relationships/slide" Target="slides/slide37.xml"/><Relationship Id="rId74" Type="http://schemas.openxmlformats.org/officeDocument/2006/relationships/slide" Target="slides/slide53.xml"/><Relationship Id="rId79" Type="http://schemas.openxmlformats.org/officeDocument/2006/relationships/slide" Target="slides/slide58.xml"/><Relationship Id="rId102" Type="http://schemas.openxmlformats.org/officeDocument/2006/relationships/slide" Target="slides/slide81.xml"/><Relationship Id="rId123" Type="http://schemas.openxmlformats.org/officeDocument/2006/relationships/slide" Target="slides/slide102.xml"/><Relationship Id="rId128" Type="http://schemas.openxmlformats.org/officeDocument/2006/relationships/slide" Target="slides/slide107.xml"/><Relationship Id="rId144" Type="http://schemas.openxmlformats.org/officeDocument/2006/relationships/slide" Target="slides/slide123.xml"/><Relationship Id="rId149" Type="http://schemas.openxmlformats.org/officeDocument/2006/relationships/slide" Target="slides/slide128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9.xml"/><Relationship Id="rId95" Type="http://schemas.openxmlformats.org/officeDocument/2006/relationships/slide" Target="slides/slide74.xml"/><Relationship Id="rId160" Type="http://schemas.openxmlformats.org/officeDocument/2006/relationships/slide" Target="slides/slide139.xml"/><Relationship Id="rId165" Type="http://schemas.openxmlformats.org/officeDocument/2006/relationships/viewProps" Target="viewProps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43" Type="http://schemas.openxmlformats.org/officeDocument/2006/relationships/slide" Target="slides/slide22.xml"/><Relationship Id="rId48" Type="http://schemas.openxmlformats.org/officeDocument/2006/relationships/slide" Target="slides/slide27.xml"/><Relationship Id="rId64" Type="http://schemas.openxmlformats.org/officeDocument/2006/relationships/slide" Target="slides/slide43.xml"/><Relationship Id="rId69" Type="http://schemas.openxmlformats.org/officeDocument/2006/relationships/slide" Target="slides/slide48.xml"/><Relationship Id="rId113" Type="http://schemas.openxmlformats.org/officeDocument/2006/relationships/slide" Target="slides/slide92.xml"/><Relationship Id="rId118" Type="http://schemas.openxmlformats.org/officeDocument/2006/relationships/slide" Target="slides/slide97.xml"/><Relationship Id="rId134" Type="http://schemas.openxmlformats.org/officeDocument/2006/relationships/slide" Target="slides/slide113.xml"/><Relationship Id="rId139" Type="http://schemas.openxmlformats.org/officeDocument/2006/relationships/slide" Target="slides/slide118.xml"/><Relationship Id="rId80" Type="http://schemas.openxmlformats.org/officeDocument/2006/relationships/slide" Target="slides/slide59.xml"/><Relationship Id="rId85" Type="http://schemas.openxmlformats.org/officeDocument/2006/relationships/slide" Target="slides/slide64.xml"/><Relationship Id="rId150" Type="http://schemas.openxmlformats.org/officeDocument/2006/relationships/slide" Target="slides/slide129.xml"/><Relationship Id="rId155" Type="http://schemas.openxmlformats.org/officeDocument/2006/relationships/slide" Target="slides/slide134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59" Type="http://schemas.openxmlformats.org/officeDocument/2006/relationships/slide" Target="slides/slide38.xml"/><Relationship Id="rId103" Type="http://schemas.openxmlformats.org/officeDocument/2006/relationships/slide" Target="slides/slide82.xml"/><Relationship Id="rId108" Type="http://schemas.openxmlformats.org/officeDocument/2006/relationships/slide" Target="slides/slide87.xml"/><Relationship Id="rId124" Type="http://schemas.openxmlformats.org/officeDocument/2006/relationships/slide" Target="slides/slide103.xml"/><Relationship Id="rId129" Type="http://schemas.openxmlformats.org/officeDocument/2006/relationships/slide" Target="slides/slide108.xml"/><Relationship Id="rId54" Type="http://schemas.openxmlformats.org/officeDocument/2006/relationships/slide" Target="slides/slide33.xml"/><Relationship Id="rId70" Type="http://schemas.openxmlformats.org/officeDocument/2006/relationships/slide" Target="slides/slide49.xml"/><Relationship Id="rId75" Type="http://schemas.openxmlformats.org/officeDocument/2006/relationships/slide" Target="slides/slide54.xml"/><Relationship Id="rId91" Type="http://schemas.openxmlformats.org/officeDocument/2006/relationships/slide" Target="slides/slide70.xml"/><Relationship Id="rId96" Type="http://schemas.openxmlformats.org/officeDocument/2006/relationships/slide" Target="slides/slide75.xml"/><Relationship Id="rId140" Type="http://schemas.openxmlformats.org/officeDocument/2006/relationships/slide" Target="slides/slide119.xml"/><Relationship Id="rId145" Type="http://schemas.openxmlformats.org/officeDocument/2006/relationships/slide" Target="slides/slide124.xml"/><Relationship Id="rId161" Type="http://schemas.openxmlformats.org/officeDocument/2006/relationships/slide" Target="slides/slide140.xml"/><Relationship Id="rId16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slide" Target="slides/slide28.xml"/><Relationship Id="rId57" Type="http://schemas.openxmlformats.org/officeDocument/2006/relationships/slide" Target="slides/slide36.xml"/><Relationship Id="rId106" Type="http://schemas.openxmlformats.org/officeDocument/2006/relationships/slide" Target="slides/slide85.xml"/><Relationship Id="rId114" Type="http://schemas.openxmlformats.org/officeDocument/2006/relationships/slide" Target="slides/slide93.xml"/><Relationship Id="rId119" Type="http://schemas.openxmlformats.org/officeDocument/2006/relationships/slide" Target="slides/slide98.xml"/><Relationship Id="rId127" Type="http://schemas.openxmlformats.org/officeDocument/2006/relationships/slide" Target="slides/slide10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52" Type="http://schemas.openxmlformats.org/officeDocument/2006/relationships/slide" Target="slides/slide31.xml"/><Relationship Id="rId60" Type="http://schemas.openxmlformats.org/officeDocument/2006/relationships/slide" Target="slides/slide39.xml"/><Relationship Id="rId65" Type="http://schemas.openxmlformats.org/officeDocument/2006/relationships/slide" Target="slides/slide44.xml"/><Relationship Id="rId73" Type="http://schemas.openxmlformats.org/officeDocument/2006/relationships/slide" Target="slides/slide52.xml"/><Relationship Id="rId78" Type="http://schemas.openxmlformats.org/officeDocument/2006/relationships/slide" Target="slides/slide57.xml"/><Relationship Id="rId81" Type="http://schemas.openxmlformats.org/officeDocument/2006/relationships/slide" Target="slides/slide60.xml"/><Relationship Id="rId86" Type="http://schemas.openxmlformats.org/officeDocument/2006/relationships/slide" Target="slides/slide65.xml"/><Relationship Id="rId94" Type="http://schemas.openxmlformats.org/officeDocument/2006/relationships/slide" Target="slides/slide73.xml"/><Relationship Id="rId99" Type="http://schemas.openxmlformats.org/officeDocument/2006/relationships/slide" Target="slides/slide78.xml"/><Relationship Id="rId101" Type="http://schemas.openxmlformats.org/officeDocument/2006/relationships/slide" Target="slides/slide80.xml"/><Relationship Id="rId122" Type="http://schemas.openxmlformats.org/officeDocument/2006/relationships/slide" Target="slides/slide101.xml"/><Relationship Id="rId130" Type="http://schemas.openxmlformats.org/officeDocument/2006/relationships/slide" Target="slides/slide109.xml"/><Relationship Id="rId135" Type="http://schemas.openxmlformats.org/officeDocument/2006/relationships/slide" Target="slides/slide114.xml"/><Relationship Id="rId143" Type="http://schemas.openxmlformats.org/officeDocument/2006/relationships/slide" Target="slides/slide122.xml"/><Relationship Id="rId148" Type="http://schemas.openxmlformats.org/officeDocument/2006/relationships/slide" Target="slides/slide127.xml"/><Relationship Id="rId151" Type="http://schemas.openxmlformats.org/officeDocument/2006/relationships/slide" Target="slides/slide130.xml"/><Relationship Id="rId156" Type="http://schemas.openxmlformats.org/officeDocument/2006/relationships/slide" Target="slides/slide135.xml"/><Relationship Id="rId16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18.xml"/><Relationship Id="rId109" Type="http://schemas.openxmlformats.org/officeDocument/2006/relationships/slide" Target="slides/slide88.xml"/><Relationship Id="rId34" Type="http://schemas.openxmlformats.org/officeDocument/2006/relationships/slide" Target="slides/slide13.xml"/><Relationship Id="rId50" Type="http://schemas.openxmlformats.org/officeDocument/2006/relationships/slide" Target="slides/slide29.xml"/><Relationship Id="rId55" Type="http://schemas.openxmlformats.org/officeDocument/2006/relationships/slide" Target="slides/slide34.xml"/><Relationship Id="rId76" Type="http://schemas.openxmlformats.org/officeDocument/2006/relationships/slide" Target="slides/slide55.xml"/><Relationship Id="rId97" Type="http://schemas.openxmlformats.org/officeDocument/2006/relationships/slide" Target="slides/slide76.xml"/><Relationship Id="rId104" Type="http://schemas.openxmlformats.org/officeDocument/2006/relationships/slide" Target="slides/slide83.xml"/><Relationship Id="rId120" Type="http://schemas.openxmlformats.org/officeDocument/2006/relationships/slide" Target="slides/slide99.xml"/><Relationship Id="rId125" Type="http://schemas.openxmlformats.org/officeDocument/2006/relationships/slide" Target="slides/slide104.xml"/><Relationship Id="rId141" Type="http://schemas.openxmlformats.org/officeDocument/2006/relationships/slide" Target="slides/slide120.xml"/><Relationship Id="rId146" Type="http://schemas.openxmlformats.org/officeDocument/2006/relationships/slide" Target="slides/slide125.xml"/><Relationship Id="rId16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0.xml"/><Relationship Id="rId92" Type="http://schemas.openxmlformats.org/officeDocument/2006/relationships/slide" Target="slides/slide71.xml"/><Relationship Id="rId162" Type="http://schemas.openxmlformats.org/officeDocument/2006/relationships/slide" Target="slides/slide141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8.xml"/><Relationship Id="rId24" Type="http://schemas.openxmlformats.org/officeDocument/2006/relationships/slide" Target="slides/slide3.xml"/><Relationship Id="rId40" Type="http://schemas.openxmlformats.org/officeDocument/2006/relationships/slide" Target="slides/slide19.xml"/><Relationship Id="rId45" Type="http://schemas.openxmlformats.org/officeDocument/2006/relationships/slide" Target="slides/slide24.xml"/><Relationship Id="rId66" Type="http://schemas.openxmlformats.org/officeDocument/2006/relationships/slide" Target="slides/slide45.xml"/><Relationship Id="rId87" Type="http://schemas.openxmlformats.org/officeDocument/2006/relationships/slide" Target="slides/slide66.xml"/><Relationship Id="rId110" Type="http://schemas.openxmlformats.org/officeDocument/2006/relationships/slide" Target="slides/slide89.xml"/><Relationship Id="rId115" Type="http://schemas.openxmlformats.org/officeDocument/2006/relationships/slide" Target="slides/slide94.xml"/><Relationship Id="rId131" Type="http://schemas.openxmlformats.org/officeDocument/2006/relationships/slide" Target="slides/slide110.xml"/><Relationship Id="rId136" Type="http://schemas.openxmlformats.org/officeDocument/2006/relationships/slide" Target="slides/slide115.xml"/><Relationship Id="rId157" Type="http://schemas.openxmlformats.org/officeDocument/2006/relationships/slide" Target="slides/slide136.xml"/><Relationship Id="rId61" Type="http://schemas.openxmlformats.org/officeDocument/2006/relationships/slide" Target="slides/slide40.xml"/><Relationship Id="rId82" Type="http://schemas.openxmlformats.org/officeDocument/2006/relationships/slide" Target="slides/slide61.xml"/><Relationship Id="rId152" Type="http://schemas.openxmlformats.org/officeDocument/2006/relationships/slide" Target="slides/slide13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56" Type="http://schemas.openxmlformats.org/officeDocument/2006/relationships/slide" Target="slides/slide35.xml"/><Relationship Id="rId77" Type="http://schemas.openxmlformats.org/officeDocument/2006/relationships/slide" Target="slides/slide56.xml"/><Relationship Id="rId100" Type="http://schemas.openxmlformats.org/officeDocument/2006/relationships/slide" Target="slides/slide79.xml"/><Relationship Id="rId105" Type="http://schemas.openxmlformats.org/officeDocument/2006/relationships/slide" Target="slides/slide84.xml"/><Relationship Id="rId126" Type="http://schemas.openxmlformats.org/officeDocument/2006/relationships/slide" Target="slides/slide105.xml"/><Relationship Id="rId147" Type="http://schemas.openxmlformats.org/officeDocument/2006/relationships/slide" Target="slides/slide12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0.xml"/><Relationship Id="rId72" Type="http://schemas.openxmlformats.org/officeDocument/2006/relationships/slide" Target="slides/slide51.xml"/><Relationship Id="rId93" Type="http://schemas.openxmlformats.org/officeDocument/2006/relationships/slide" Target="slides/slide72.xml"/><Relationship Id="rId98" Type="http://schemas.openxmlformats.org/officeDocument/2006/relationships/slide" Target="slides/slide77.xml"/><Relationship Id="rId121" Type="http://schemas.openxmlformats.org/officeDocument/2006/relationships/slide" Target="slides/slide100.xml"/><Relationship Id="rId142" Type="http://schemas.openxmlformats.org/officeDocument/2006/relationships/slide" Target="slides/slide121.xml"/><Relationship Id="rId163" Type="http://schemas.openxmlformats.org/officeDocument/2006/relationships/slide" Target="slides/slide142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4.xml"/><Relationship Id="rId46" Type="http://schemas.openxmlformats.org/officeDocument/2006/relationships/slide" Target="slides/slide25.xml"/><Relationship Id="rId67" Type="http://schemas.openxmlformats.org/officeDocument/2006/relationships/slide" Target="slides/slide46.xml"/><Relationship Id="rId116" Type="http://schemas.openxmlformats.org/officeDocument/2006/relationships/slide" Target="slides/slide95.xml"/><Relationship Id="rId137" Type="http://schemas.openxmlformats.org/officeDocument/2006/relationships/slide" Target="slides/slide116.xml"/><Relationship Id="rId158" Type="http://schemas.openxmlformats.org/officeDocument/2006/relationships/slide" Target="slides/slide137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0.xml"/><Relationship Id="rId62" Type="http://schemas.openxmlformats.org/officeDocument/2006/relationships/slide" Target="slides/slide41.xml"/><Relationship Id="rId83" Type="http://schemas.openxmlformats.org/officeDocument/2006/relationships/slide" Target="slides/slide62.xml"/><Relationship Id="rId88" Type="http://schemas.openxmlformats.org/officeDocument/2006/relationships/slide" Target="slides/slide67.xml"/><Relationship Id="rId111" Type="http://schemas.openxmlformats.org/officeDocument/2006/relationships/slide" Target="slides/slide90.xml"/><Relationship Id="rId132" Type="http://schemas.openxmlformats.org/officeDocument/2006/relationships/slide" Target="slides/slide111.xml"/><Relationship Id="rId153" Type="http://schemas.openxmlformats.org/officeDocument/2006/relationships/slide" Target="slides/slide1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Ненавидеть – питать к кому-либо чувство сильной вражды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навидеть</a:t>
          </a:r>
          <a:r>
            <a:rPr lang="ru-RU" dirty="0" smtClean="0">
              <a:latin typeface="Cambria Math"/>
              <a:ea typeface="Cambria Math"/>
            </a:rPr>
            <a:t> – любить, хорошо относиться к кому-либо – охотно смотреть на кого-либо &lt; видеть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Завидовать </a:t>
          </a:r>
          <a:r>
            <a:rPr lang="ru-RU" dirty="0" smtClean="0">
              <a:latin typeface="Cambria Math"/>
              <a:ea typeface="Cambria Math"/>
            </a:rPr>
            <a:t>&lt; видеть – </a:t>
          </a:r>
          <a:r>
            <a:rPr lang="ru-RU" dirty="0" err="1" smtClean="0">
              <a:latin typeface="Cambria Math"/>
              <a:ea typeface="Cambria Math"/>
            </a:rPr>
            <a:t>заглядеть</a:t>
          </a:r>
          <a:r>
            <a:rPr lang="ru-RU" dirty="0" smtClean="0">
              <a:latin typeface="Cambria Math"/>
              <a:ea typeface="Cambria Math"/>
            </a:rPr>
            <a:t> человека (сглазить)</a:t>
          </a:r>
        </a:p>
        <a:p>
          <a:r>
            <a:rPr lang="ru-RU" dirty="0" smtClean="0">
              <a:latin typeface="Cambria Math"/>
              <a:ea typeface="Cambria Math"/>
            </a:rPr>
            <a:t>Считается, что завистью можно сглазить человека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33C1A6ED-ACD0-42B1-8529-788605B49364}" type="presOf" srcId="{3C297C07-3013-4EC8-8980-8A70595586D8}" destId="{A6424E0E-E837-4A9C-AA41-AE026FA17704}" srcOrd="0" destOrd="0" presId="urn:microsoft.com/office/officeart/2005/8/layout/default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6ED0ADB1-3C8C-4E27-8677-E58D53F28A85}" type="presOf" srcId="{88DABE2D-DAEB-4710-ACF6-66319DEB0521}" destId="{DF26F203-3612-4D68-80A1-A8963197A2CA}" srcOrd="0" destOrd="0" presId="urn:microsoft.com/office/officeart/2005/8/layout/default"/>
    <dgm:cxn modelId="{C0AA7367-AEA4-4D2F-B764-1E8261BF9A48}" type="presOf" srcId="{7670D10F-9632-4633-A706-8F76E1B895ED}" destId="{E678F170-A34B-4AFB-B58A-7B4884C55ADD}" srcOrd="0" destOrd="0" presId="urn:microsoft.com/office/officeart/2005/8/layout/default"/>
    <dgm:cxn modelId="{55297BD5-714C-4DDD-B345-706CE9DCF737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8B22CA68-362B-4B90-8327-8F66970B6A00}" type="presParOf" srcId="{A6424E0E-E837-4A9C-AA41-AE026FA17704}" destId="{DF26F203-3612-4D68-80A1-A8963197A2CA}" srcOrd="0" destOrd="0" presId="urn:microsoft.com/office/officeart/2005/8/layout/default"/>
    <dgm:cxn modelId="{ED6C7743-FE9F-467F-9A08-D837835B2769}" type="presParOf" srcId="{A6424E0E-E837-4A9C-AA41-AE026FA17704}" destId="{1BB70626-BA6F-499B-A68E-FE4465FC278D}" srcOrd="1" destOrd="0" presId="urn:microsoft.com/office/officeart/2005/8/layout/default"/>
    <dgm:cxn modelId="{C19DA48F-A471-4478-B5D2-47CD2783377C}" type="presParOf" srcId="{A6424E0E-E837-4A9C-AA41-AE026FA17704}" destId="{D9C46A1F-AEA0-4FBB-9698-6342DBE73277}" srcOrd="2" destOrd="0" presId="urn:microsoft.com/office/officeart/2005/8/layout/default"/>
    <dgm:cxn modelId="{8D863A86-AE43-49F9-8CCD-FB9973514044}" type="presParOf" srcId="{A6424E0E-E837-4A9C-AA41-AE026FA17704}" destId="{3ABB8439-065C-4A5C-B2F4-607D51ECF4C0}" srcOrd="3" destOrd="0" presId="urn:microsoft.com/office/officeart/2005/8/layout/default"/>
    <dgm:cxn modelId="{34079411-BA8C-4350-AB50-374E0334DB04}" type="presParOf" srcId="{A6424E0E-E837-4A9C-AA41-AE026FA17704}" destId="{E678F170-A34B-4AFB-B58A-7B4884C55AD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Ошеломить – крайне удивить, внезапно озадачить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>
              <a:latin typeface="Cambria Math"/>
              <a:ea typeface="Cambria Math"/>
            </a:rPr>
            <a:t>&lt; шелом (шлем) – ударить в бою по шелому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Околпачить – обмануть, одурачить </a:t>
          </a:r>
          <a:r>
            <a:rPr lang="ru-RU" dirty="0" smtClean="0">
              <a:latin typeface="Cambria Math"/>
              <a:ea typeface="Cambria Math"/>
            </a:rPr>
            <a:t>&lt; колпак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Вариант этимологии: Шелом (</a:t>
          </a:r>
          <a:r>
            <a:rPr lang="ru-RU" dirty="0" err="1" smtClean="0"/>
            <a:t>диал</a:t>
          </a:r>
          <a:r>
            <a:rPr lang="ru-RU" dirty="0" smtClean="0"/>
            <a:t>) –головка топора, обух</a:t>
          </a:r>
        </a:p>
        <a:p>
          <a:r>
            <a:rPr lang="ru-RU" dirty="0" smtClean="0"/>
            <a:t>- Ударить обухом по голове</a:t>
          </a:r>
        </a:p>
        <a:p>
          <a:r>
            <a:rPr lang="ru-RU" dirty="0" smtClean="0"/>
            <a:t>Как обухом по голове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FBCBB5FD-599A-49F5-B372-16F89B8F84ED}" type="presOf" srcId="{5868930C-4AD4-4658-9A01-7E0C440E0762}" destId="{DD1DBEB3-060B-451F-8B97-F2A8B528BD90}" srcOrd="0" destOrd="0" presId="urn:microsoft.com/office/officeart/2005/8/layout/default"/>
    <dgm:cxn modelId="{283B979E-5B5B-43E2-AD4F-1174DFD4663E}" type="presOf" srcId="{7670D10F-9632-4633-A706-8F76E1B895ED}" destId="{E678F170-A34B-4AFB-B58A-7B4884C55ADD}" srcOrd="0" destOrd="0" presId="urn:microsoft.com/office/officeart/2005/8/layout/default"/>
    <dgm:cxn modelId="{94E2C20C-49D4-4F16-8D58-F688E04FFC47}" type="presOf" srcId="{11A8168C-947E-40BC-B62B-4E745C8190A9}" destId="{D9C46A1F-AEA0-4FBB-9698-6342DBE73277}" srcOrd="0" destOrd="0" presId="urn:microsoft.com/office/officeart/2005/8/layout/default"/>
    <dgm:cxn modelId="{5AE9B45F-ADAC-4F8F-9674-CA149312C513}" type="presOf" srcId="{3C297C07-3013-4EC8-8980-8A70595586D8}" destId="{A6424E0E-E837-4A9C-AA41-AE026FA17704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9A412EC9-B69D-4220-B0E9-1001AE58647F}" type="presOf" srcId="{88DABE2D-DAEB-4710-ACF6-66319DEB0521}" destId="{DF26F203-3612-4D68-80A1-A8963197A2CA}" srcOrd="0" destOrd="0" presId="urn:microsoft.com/office/officeart/2005/8/layout/default"/>
    <dgm:cxn modelId="{9BDB935C-2383-468D-A55A-5F5B275FD3CF}" type="presParOf" srcId="{A6424E0E-E837-4A9C-AA41-AE026FA17704}" destId="{DF26F203-3612-4D68-80A1-A8963197A2CA}" srcOrd="0" destOrd="0" presId="urn:microsoft.com/office/officeart/2005/8/layout/default"/>
    <dgm:cxn modelId="{5208063F-BC0E-4CF0-AA32-104F2E877C8B}" type="presParOf" srcId="{A6424E0E-E837-4A9C-AA41-AE026FA17704}" destId="{1BB70626-BA6F-499B-A68E-FE4465FC278D}" srcOrd="1" destOrd="0" presId="urn:microsoft.com/office/officeart/2005/8/layout/default"/>
    <dgm:cxn modelId="{7D608C27-A464-4761-AA71-2555134176AD}" type="presParOf" srcId="{A6424E0E-E837-4A9C-AA41-AE026FA17704}" destId="{D9C46A1F-AEA0-4FBB-9698-6342DBE73277}" srcOrd="2" destOrd="0" presId="urn:microsoft.com/office/officeart/2005/8/layout/default"/>
    <dgm:cxn modelId="{355B6AD0-323A-4300-AA53-9C8A0D4B45BB}" type="presParOf" srcId="{A6424E0E-E837-4A9C-AA41-AE026FA17704}" destId="{3ABB8439-065C-4A5C-B2F4-607D51ECF4C0}" srcOrd="3" destOrd="0" presId="urn:microsoft.com/office/officeart/2005/8/layout/default"/>
    <dgm:cxn modelId="{6306B187-4D2A-4F2D-B325-D79BB709FEFA}" type="presParOf" srcId="{A6424E0E-E837-4A9C-AA41-AE026FA17704}" destId="{E678F170-A34B-4AFB-B58A-7B4884C55ADD}" srcOrd="4" destOrd="0" presId="urn:microsoft.com/office/officeart/2005/8/layout/default"/>
    <dgm:cxn modelId="{3D6DA666-EA7F-4B13-A60F-55669E8BA380}" type="presParOf" srcId="{A6424E0E-E837-4A9C-AA41-AE026FA17704}" destId="{53459950-663F-48AD-A8C7-7F59B4B0B897}" srcOrd="5" destOrd="0" presId="urn:microsoft.com/office/officeart/2005/8/layout/default"/>
    <dgm:cxn modelId="{C6DA0B11-5A5F-4A29-8F4B-BFDCC76DE0FD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2F476A-E827-4008-BF4D-ABF6D794DA88}">
      <dgm:prSet phldrT="[Текст]"/>
      <dgm:spPr/>
      <dgm:t>
        <a:bodyPr/>
        <a:lstStyle/>
        <a:p>
          <a:r>
            <a:rPr lang="ru-RU" dirty="0" smtClean="0"/>
            <a:t>Главный – головной - голова</a:t>
          </a:r>
          <a:endParaRPr lang="ru-RU" dirty="0"/>
        </a:p>
      </dgm:t>
    </dgm:pt>
    <dgm:pt modelId="{A625FF76-21D8-4A5A-B8F6-35389A94DA0B}" type="parTrans" cxnId="{657251C9-517E-4A68-8CD7-9C24E73E3389}">
      <dgm:prSet/>
      <dgm:spPr/>
      <dgm:t>
        <a:bodyPr/>
        <a:lstStyle/>
        <a:p>
          <a:endParaRPr lang="ru-RU"/>
        </a:p>
      </dgm:t>
    </dgm:pt>
    <dgm:pt modelId="{25E39BC9-68E4-4B80-A336-69361C14B722}" type="sibTrans" cxnId="{657251C9-517E-4A68-8CD7-9C24E73E3389}">
      <dgm:prSet/>
      <dgm:spPr/>
      <dgm:t>
        <a:bodyPr/>
        <a:lstStyle/>
        <a:p>
          <a:endParaRPr lang="ru-RU"/>
        </a:p>
      </dgm:t>
    </dgm:pt>
    <dgm:pt modelId="{24DC6B83-CB67-42FD-8F88-373773CB8AD9}">
      <dgm:prSet phldrT="[Текст]" custT="1"/>
      <dgm:spPr/>
      <dgm:t>
        <a:bodyPr/>
        <a:lstStyle/>
        <a:p>
          <a:r>
            <a:rPr lang="en-US" sz="1400" dirty="0" smtClean="0"/>
            <a:t>Caput </a:t>
          </a:r>
          <a:r>
            <a:rPr lang="ru-RU" sz="1400" dirty="0" smtClean="0"/>
            <a:t>(лат) </a:t>
          </a:r>
          <a:r>
            <a:rPr lang="ru-RU" sz="1400" dirty="0" smtClean="0">
              <a:latin typeface="Cambria Math"/>
              <a:ea typeface="Cambria Math"/>
            </a:rPr>
            <a:t>&gt; капитан – высший начальник войск округа (</a:t>
          </a:r>
          <a:r>
            <a:rPr lang="ru-RU" sz="1400" dirty="0" err="1" smtClean="0">
              <a:latin typeface="Cambria Math"/>
              <a:ea typeface="Cambria Math"/>
            </a:rPr>
            <a:t>итал</a:t>
          </a:r>
          <a:r>
            <a:rPr lang="ru-RU" sz="1400" dirty="0" smtClean="0">
              <a:latin typeface="Cambria Math"/>
              <a:ea typeface="Cambria Math"/>
            </a:rPr>
            <a:t>) &gt; Петровская эпоха (рус)</a:t>
          </a:r>
          <a:endParaRPr lang="ru-RU" sz="1400" dirty="0"/>
        </a:p>
      </dgm:t>
    </dgm:pt>
    <dgm:pt modelId="{E4F4E404-4C5B-4C01-8882-65D224E9BFF7}" type="parTrans" cxnId="{6D7B256B-01CC-4D2E-96A2-CE90F64CE291}">
      <dgm:prSet/>
      <dgm:spPr/>
      <dgm:t>
        <a:bodyPr/>
        <a:lstStyle/>
        <a:p>
          <a:endParaRPr lang="ru-RU"/>
        </a:p>
      </dgm:t>
    </dgm:pt>
    <dgm:pt modelId="{CB6809DB-CFB3-4B61-BCB1-9BD6F5B14F38}" type="sibTrans" cxnId="{6D7B256B-01CC-4D2E-96A2-CE90F64CE291}">
      <dgm:prSet/>
      <dgm:spPr/>
      <dgm:t>
        <a:bodyPr/>
        <a:lstStyle/>
        <a:p>
          <a:endParaRPr lang="ru-RU"/>
        </a:p>
      </dgm:t>
    </dgm:pt>
    <dgm:pt modelId="{10FAD7BC-A2C8-40FC-AB90-8E25542C72C3}">
      <dgm:prSet phldrT="[Текст]"/>
      <dgm:spPr/>
      <dgm:t>
        <a:bodyPr/>
        <a:lstStyle/>
        <a:p>
          <a:r>
            <a:rPr lang="en-US" dirty="0" err="1" smtClean="0"/>
            <a:t>Shef</a:t>
          </a:r>
          <a:r>
            <a:rPr lang="en-US" dirty="0" smtClean="0"/>
            <a:t> </a:t>
          </a:r>
          <a:r>
            <a:rPr lang="ru-RU" dirty="0" smtClean="0"/>
            <a:t>(</a:t>
          </a:r>
          <a:r>
            <a:rPr lang="ru-RU" dirty="0" err="1" smtClean="0"/>
            <a:t>фр</a:t>
          </a:r>
          <a:r>
            <a:rPr lang="ru-RU" dirty="0" smtClean="0"/>
            <a:t>) – голова, начальник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smtClean="0">
              <a:latin typeface="Cambria Math"/>
              <a:ea typeface="Cambria Math"/>
            </a:rPr>
            <a:t>caput (</a:t>
          </a:r>
          <a:r>
            <a:rPr lang="ru-RU" dirty="0" smtClean="0">
              <a:latin typeface="Cambria Math"/>
              <a:ea typeface="Cambria Math"/>
            </a:rPr>
            <a:t>лат)</a:t>
          </a:r>
          <a:endParaRPr lang="ru-RU" dirty="0"/>
        </a:p>
      </dgm:t>
    </dgm:pt>
    <dgm:pt modelId="{540BB929-5938-4594-A942-1ABEECFFB4EC}" type="parTrans" cxnId="{87135A40-5C49-4A3C-80C6-92B718240F19}">
      <dgm:prSet/>
      <dgm:spPr/>
      <dgm:t>
        <a:bodyPr/>
        <a:lstStyle/>
        <a:p>
          <a:endParaRPr lang="ru-RU"/>
        </a:p>
      </dgm:t>
    </dgm:pt>
    <dgm:pt modelId="{FD536EDE-605A-422A-8BF3-9CC43F4426C9}" type="sibTrans" cxnId="{87135A40-5C49-4A3C-80C6-92B718240F19}">
      <dgm:prSet/>
      <dgm:spPr/>
      <dgm:t>
        <a:bodyPr/>
        <a:lstStyle/>
        <a:p>
          <a:endParaRPr lang="ru-RU"/>
        </a:p>
      </dgm:t>
    </dgm:pt>
    <dgm:pt modelId="{BC563950-BBB8-47F0-AC98-D5B3783E7137}">
      <dgm:prSet/>
      <dgm:spPr/>
      <dgm:t>
        <a:bodyPr/>
        <a:lstStyle/>
        <a:p>
          <a:r>
            <a:rPr lang="ru-RU" dirty="0" smtClean="0"/>
            <a:t>Голова (рус) –начальник// глава</a:t>
          </a:r>
          <a:endParaRPr lang="ru-RU" dirty="0"/>
        </a:p>
      </dgm:t>
    </dgm:pt>
    <dgm:pt modelId="{D0D93973-BFC5-4D85-A78E-656A4FC6CB4B}" type="parTrans" cxnId="{CF757DDE-F58D-415C-B752-D246F1E6646B}">
      <dgm:prSet/>
      <dgm:spPr/>
      <dgm:t>
        <a:bodyPr/>
        <a:lstStyle/>
        <a:p>
          <a:endParaRPr lang="ru-RU"/>
        </a:p>
      </dgm:t>
    </dgm:pt>
    <dgm:pt modelId="{C83288CB-7551-45CD-87D8-02C8C424A874}" type="sibTrans" cxnId="{CF757DDE-F58D-415C-B752-D246F1E6646B}">
      <dgm:prSet/>
      <dgm:spPr/>
      <dgm:t>
        <a:bodyPr/>
        <a:lstStyle/>
        <a:p>
          <a:endParaRPr lang="ru-RU"/>
        </a:p>
      </dgm:t>
    </dgm:pt>
    <dgm:pt modelId="{704617CB-1DD0-4EDF-8F4D-DD5726E14D72}">
      <dgm:prSet custT="1"/>
      <dgm:spPr/>
      <dgm:t>
        <a:bodyPr/>
        <a:lstStyle/>
        <a:p>
          <a:r>
            <a:rPr lang="ru-RU" sz="1400" dirty="0" smtClean="0"/>
            <a:t>Капитал – главное имущество</a:t>
          </a:r>
          <a:endParaRPr lang="ru-RU" sz="1400" dirty="0"/>
        </a:p>
      </dgm:t>
    </dgm:pt>
    <dgm:pt modelId="{2F566397-ED4B-4F9A-A3AA-C3F298282E51}" type="parTrans" cxnId="{009979C4-CF0D-45F8-974B-C134DB8137F9}">
      <dgm:prSet/>
      <dgm:spPr/>
      <dgm:t>
        <a:bodyPr/>
        <a:lstStyle/>
        <a:p>
          <a:endParaRPr lang="ru-RU"/>
        </a:p>
      </dgm:t>
    </dgm:pt>
    <dgm:pt modelId="{20149241-079C-42C4-81FB-0642EB1FE538}" type="sibTrans" cxnId="{009979C4-CF0D-45F8-974B-C134DB8137F9}">
      <dgm:prSet/>
      <dgm:spPr/>
      <dgm:t>
        <a:bodyPr/>
        <a:lstStyle/>
        <a:p>
          <a:endParaRPr lang="ru-RU"/>
        </a:p>
      </dgm:t>
    </dgm:pt>
    <dgm:pt modelId="{3FFFA857-A419-4154-9615-79ACEE5A3348}">
      <dgm:prSet custT="1"/>
      <dgm:spPr/>
      <dgm:t>
        <a:bodyPr/>
        <a:lstStyle/>
        <a:p>
          <a:r>
            <a:rPr lang="ru-RU" sz="1400" dirty="0" smtClean="0"/>
            <a:t>Капуста </a:t>
          </a:r>
          <a:r>
            <a:rPr lang="ru-RU" sz="1400" dirty="0" smtClean="0">
              <a:latin typeface="Cambria Math"/>
              <a:ea typeface="Cambria Math"/>
            </a:rPr>
            <a:t>&lt; </a:t>
          </a:r>
          <a:r>
            <a:rPr lang="ru-RU" sz="1400" dirty="0" err="1" smtClean="0">
              <a:latin typeface="Cambria Math"/>
              <a:ea typeface="Cambria Math"/>
            </a:rPr>
            <a:t>голова+составленная</a:t>
          </a:r>
          <a:r>
            <a:rPr lang="ru-RU" sz="1400" dirty="0" smtClean="0">
              <a:latin typeface="Cambria Math"/>
              <a:ea typeface="Cambria Math"/>
            </a:rPr>
            <a:t>, сложная</a:t>
          </a:r>
          <a:endParaRPr lang="ru-RU" sz="1400" dirty="0"/>
        </a:p>
      </dgm:t>
    </dgm:pt>
    <dgm:pt modelId="{553D0BA1-827D-4223-8473-E8D422C5A3EA}" type="parTrans" cxnId="{9FC43456-1EDA-45F7-82F9-03F525E764A9}">
      <dgm:prSet/>
      <dgm:spPr/>
      <dgm:t>
        <a:bodyPr/>
        <a:lstStyle/>
        <a:p>
          <a:endParaRPr lang="ru-RU"/>
        </a:p>
      </dgm:t>
    </dgm:pt>
    <dgm:pt modelId="{8EB15426-E641-413C-850B-1235489091B2}" type="sibTrans" cxnId="{9FC43456-1EDA-45F7-82F9-03F525E764A9}">
      <dgm:prSet/>
      <dgm:spPr/>
      <dgm:t>
        <a:bodyPr/>
        <a:lstStyle/>
        <a:p>
          <a:endParaRPr lang="ru-RU"/>
        </a:p>
      </dgm:t>
    </dgm:pt>
    <dgm:pt modelId="{75B21658-2150-4C44-9941-9B4A94901B4E}">
      <dgm:prSet custT="1"/>
      <dgm:spPr/>
      <dgm:t>
        <a:bodyPr/>
        <a:lstStyle/>
        <a:p>
          <a:r>
            <a:rPr lang="ru-RU" sz="1400" dirty="0" smtClean="0"/>
            <a:t>Шедевр (</a:t>
          </a:r>
          <a:r>
            <a:rPr lang="ru-RU" sz="1400" dirty="0" err="1" smtClean="0"/>
            <a:t>фр</a:t>
          </a:r>
          <a:r>
            <a:rPr lang="ru-RU" sz="1400" dirty="0" smtClean="0"/>
            <a:t>) – главный труд мастера </a:t>
          </a:r>
          <a:endParaRPr lang="ru-RU" sz="1400" dirty="0"/>
        </a:p>
      </dgm:t>
    </dgm:pt>
    <dgm:pt modelId="{71E74728-77EB-4939-96E9-A85DC72718A5}" type="parTrans" cxnId="{668CED79-B67D-478F-88EC-26D5B390EEC3}">
      <dgm:prSet/>
      <dgm:spPr/>
      <dgm:t>
        <a:bodyPr/>
        <a:lstStyle/>
        <a:p>
          <a:endParaRPr lang="ru-RU"/>
        </a:p>
      </dgm:t>
    </dgm:pt>
    <dgm:pt modelId="{2D8CE8DF-0275-46BB-863D-4E81A43B04BF}" type="sibTrans" cxnId="{668CED79-B67D-478F-88EC-26D5B390EEC3}">
      <dgm:prSet/>
      <dgm:spPr/>
      <dgm:t>
        <a:bodyPr/>
        <a:lstStyle/>
        <a:p>
          <a:endParaRPr lang="ru-RU"/>
        </a:p>
      </dgm:t>
    </dgm:pt>
    <dgm:pt modelId="{3E75D4ED-3772-4C12-AABE-89EDBCE3FF28}">
      <dgm:prSet custT="1"/>
      <dgm:spPr/>
      <dgm:t>
        <a:bodyPr/>
        <a:lstStyle/>
        <a:p>
          <a:r>
            <a:rPr lang="ru-RU" sz="1400" dirty="0" smtClean="0"/>
            <a:t>Глава книги – часть </a:t>
          </a:r>
          <a:endParaRPr lang="ru-RU" sz="1400" dirty="0"/>
        </a:p>
      </dgm:t>
    </dgm:pt>
    <dgm:pt modelId="{CD5F9B38-37BF-4D55-B181-DEDCEA89F753}" type="parTrans" cxnId="{8BAA413A-917C-4362-9A05-9DE4266C5A9C}">
      <dgm:prSet/>
      <dgm:spPr/>
      <dgm:t>
        <a:bodyPr/>
        <a:lstStyle/>
        <a:p>
          <a:endParaRPr lang="ru-RU"/>
        </a:p>
      </dgm:t>
    </dgm:pt>
    <dgm:pt modelId="{D15DCE8D-C8F6-43AB-97D3-C8962334FA58}" type="sibTrans" cxnId="{8BAA413A-917C-4362-9A05-9DE4266C5A9C}">
      <dgm:prSet/>
      <dgm:spPr/>
      <dgm:t>
        <a:bodyPr/>
        <a:lstStyle/>
        <a:p>
          <a:endParaRPr lang="ru-RU"/>
        </a:p>
      </dgm:t>
    </dgm:pt>
    <dgm:pt modelId="{6F7F4A9B-73A6-434B-A3E0-97CF5DBDA321}">
      <dgm:prSet custT="1"/>
      <dgm:spPr/>
      <dgm:t>
        <a:bodyPr/>
        <a:lstStyle/>
        <a:p>
          <a:r>
            <a:rPr lang="en-US" sz="1400" dirty="0" smtClean="0"/>
            <a:t>caput</a:t>
          </a:r>
          <a:r>
            <a:rPr lang="en-US" sz="1400" dirty="0" smtClean="0">
              <a:latin typeface="Cambria Math"/>
              <a:ea typeface="Cambria Math"/>
            </a:rPr>
            <a:t>&gt;</a:t>
          </a:r>
          <a:r>
            <a:rPr lang="en-US" sz="1400" dirty="0" err="1" smtClean="0">
              <a:latin typeface="Cambria Math"/>
              <a:ea typeface="Cambria Math"/>
            </a:rPr>
            <a:t>capitulum</a:t>
          </a:r>
          <a:r>
            <a:rPr lang="en-US" sz="1400" dirty="0" smtClean="0">
              <a:latin typeface="Cambria Math"/>
              <a:ea typeface="Cambria Math"/>
            </a:rPr>
            <a:t> </a:t>
          </a:r>
          <a:r>
            <a:rPr lang="ru-RU" sz="1400" dirty="0" smtClean="0">
              <a:latin typeface="Cambria Math"/>
              <a:ea typeface="Cambria Math"/>
            </a:rPr>
            <a:t>(ум-ласк) – пункт соглашения &gt; капитуляция – договор по определенным пунктам</a:t>
          </a:r>
          <a:endParaRPr lang="ru-RU" sz="1400" dirty="0"/>
        </a:p>
      </dgm:t>
    </dgm:pt>
    <dgm:pt modelId="{76DC4674-69F0-4006-9B8D-13A845251CF3}" type="parTrans" cxnId="{3243CE8F-3470-4097-9A8D-54BA1247D7B3}">
      <dgm:prSet/>
      <dgm:spPr/>
      <dgm:t>
        <a:bodyPr/>
        <a:lstStyle/>
        <a:p>
          <a:endParaRPr lang="ru-RU"/>
        </a:p>
      </dgm:t>
    </dgm:pt>
    <dgm:pt modelId="{3E8B89F5-455D-451F-9CDA-514C4E822EC2}" type="sibTrans" cxnId="{3243CE8F-3470-4097-9A8D-54BA1247D7B3}">
      <dgm:prSet/>
      <dgm:spPr/>
      <dgm:t>
        <a:bodyPr/>
        <a:lstStyle/>
        <a:p>
          <a:endParaRPr lang="ru-RU"/>
        </a:p>
      </dgm:t>
    </dgm:pt>
    <dgm:pt modelId="{C7E4F557-3FC9-4C0C-BDDD-02BCBE1FD1FF}" type="pres">
      <dgm:prSet presAssocID="{3C297C07-3013-4EC8-8980-8A70595586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FB9E2FA-1D88-4AE5-9A36-C420878CEFFA}" type="pres">
      <dgm:prSet presAssocID="{122F476A-E827-4008-BF4D-ABF6D794DA88}" presName="hierRoot1" presStyleCnt="0"/>
      <dgm:spPr/>
    </dgm:pt>
    <dgm:pt modelId="{9B81D5C7-F97E-41BC-BF5B-D4E6ADC3DD34}" type="pres">
      <dgm:prSet presAssocID="{122F476A-E827-4008-BF4D-ABF6D794DA88}" presName="composite" presStyleCnt="0"/>
      <dgm:spPr/>
    </dgm:pt>
    <dgm:pt modelId="{77899A9F-6115-414F-AB4D-C742346F5AFF}" type="pres">
      <dgm:prSet presAssocID="{122F476A-E827-4008-BF4D-ABF6D794DA88}" presName="background" presStyleLbl="node0" presStyleIdx="0" presStyleCnt="1"/>
      <dgm:spPr/>
    </dgm:pt>
    <dgm:pt modelId="{E3E79E77-0048-4757-BE95-06700BD91A3A}" type="pres">
      <dgm:prSet presAssocID="{122F476A-E827-4008-BF4D-ABF6D794DA8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2C1852-D55B-4346-ACA0-18ED2E18FBA6}" type="pres">
      <dgm:prSet presAssocID="{122F476A-E827-4008-BF4D-ABF6D794DA88}" presName="hierChild2" presStyleCnt="0"/>
      <dgm:spPr/>
    </dgm:pt>
    <dgm:pt modelId="{E9559A05-3ECC-46DB-91A1-07731EA090E0}" type="pres">
      <dgm:prSet presAssocID="{E4F4E404-4C5B-4C01-8882-65D224E9BFF7}" presName="Name10" presStyleLbl="parChTrans1D2" presStyleIdx="0" presStyleCnt="3"/>
      <dgm:spPr/>
      <dgm:t>
        <a:bodyPr/>
        <a:lstStyle/>
        <a:p>
          <a:endParaRPr lang="ru-RU"/>
        </a:p>
      </dgm:t>
    </dgm:pt>
    <dgm:pt modelId="{37708C69-AB25-484D-963E-1A042F8201BE}" type="pres">
      <dgm:prSet presAssocID="{24DC6B83-CB67-42FD-8F88-373773CB8AD9}" presName="hierRoot2" presStyleCnt="0"/>
      <dgm:spPr/>
    </dgm:pt>
    <dgm:pt modelId="{51D1825D-50E4-4040-A469-25D4F93E00C6}" type="pres">
      <dgm:prSet presAssocID="{24DC6B83-CB67-42FD-8F88-373773CB8AD9}" presName="composite2" presStyleCnt="0"/>
      <dgm:spPr/>
    </dgm:pt>
    <dgm:pt modelId="{1273FF4D-99E3-4AA2-9024-51315FDFC82C}" type="pres">
      <dgm:prSet presAssocID="{24DC6B83-CB67-42FD-8F88-373773CB8AD9}" presName="background2" presStyleLbl="node2" presStyleIdx="0" presStyleCnt="3"/>
      <dgm:spPr/>
    </dgm:pt>
    <dgm:pt modelId="{0D1BEA36-CFA1-487A-BE76-0687B769EA69}" type="pres">
      <dgm:prSet presAssocID="{24DC6B83-CB67-42FD-8F88-373773CB8AD9}" presName="text2" presStyleLbl="fgAcc2" presStyleIdx="0" presStyleCnt="3" custScaleX="2354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EF8C22-5471-4182-A057-FA9DCA148AEB}" type="pres">
      <dgm:prSet presAssocID="{24DC6B83-CB67-42FD-8F88-373773CB8AD9}" presName="hierChild3" presStyleCnt="0"/>
      <dgm:spPr/>
    </dgm:pt>
    <dgm:pt modelId="{63F23C68-8214-44E5-9604-BB34FB7203CE}" type="pres">
      <dgm:prSet presAssocID="{2F566397-ED4B-4F9A-A3AA-C3F298282E51}" presName="Name17" presStyleLbl="parChTrans1D3" presStyleIdx="0" presStyleCnt="4"/>
      <dgm:spPr/>
      <dgm:t>
        <a:bodyPr/>
        <a:lstStyle/>
        <a:p>
          <a:endParaRPr lang="ru-RU"/>
        </a:p>
      </dgm:t>
    </dgm:pt>
    <dgm:pt modelId="{A4CB0822-846C-493D-AE1F-EF1895354968}" type="pres">
      <dgm:prSet presAssocID="{704617CB-1DD0-4EDF-8F4D-DD5726E14D72}" presName="hierRoot3" presStyleCnt="0"/>
      <dgm:spPr/>
    </dgm:pt>
    <dgm:pt modelId="{4F841F0B-35B9-4D2F-8CF8-A922375B17A3}" type="pres">
      <dgm:prSet presAssocID="{704617CB-1DD0-4EDF-8F4D-DD5726E14D72}" presName="composite3" presStyleCnt="0"/>
      <dgm:spPr/>
    </dgm:pt>
    <dgm:pt modelId="{3F2BA261-CFF5-4EE4-BAE5-5A19E9EF357B}" type="pres">
      <dgm:prSet presAssocID="{704617CB-1DD0-4EDF-8F4D-DD5726E14D72}" presName="background3" presStyleLbl="node3" presStyleIdx="0" presStyleCnt="4"/>
      <dgm:spPr/>
    </dgm:pt>
    <dgm:pt modelId="{140EAC71-352D-4035-9E7B-3A2B3B7D957D}" type="pres">
      <dgm:prSet presAssocID="{704617CB-1DD0-4EDF-8F4D-DD5726E14D72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26A989-92BB-4833-B4FB-3383E3A2190F}" type="pres">
      <dgm:prSet presAssocID="{704617CB-1DD0-4EDF-8F4D-DD5726E14D72}" presName="hierChild4" presStyleCnt="0"/>
      <dgm:spPr/>
    </dgm:pt>
    <dgm:pt modelId="{7F886602-EEF9-49FE-9824-88DAB1A25491}" type="pres">
      <dgm:prSet presAssocID="{76DC4674-69F0-4006-9B8D-13A845251CF3}" presName="Name23" presStyleLbl="parChTrans1D4" presStyleIdx="0" presStyleCnt="1"/>
      <dgm:spPr/>
      <dgm:t>
        <a:bodyPr/>
        <a:lstStyle/>
        <a:p>
          <a:endParaRPr lang="ru-RU"/>
        </a:p>
      </dgm:t>
    </dgm:pt>
    <dgm:pt modelId="{9B2CE607-2FDF-491E-9A8B-01D8D979C08E}" type="pres">
      <dgm:prSet presAssocID="{6F7F4A9B-73A6-434B-A3E0-97CF5DBDA321}" presName="hierRoot4" presStyleCnt="0"/>
      <dgm:spPr/>
    </dgm:pt>
    <dgm:pt modelId="{E4FBCC94-8C50-4A1C-AF68-78D47F5DB823}" type="pres">
      <dgm:prSet presAssocID="{6F7F4A9B-73A6-434B-A3E0-97CF5DBDA321}" presName="composite4" presStyleCnt="0"/>
      <dgm:spPr/>
    </dgm:pt>
    <dgm:pt modelId="{0C009C3C-7010-44FA-8322-5AF0D649F686}" type="pres">
      <dgm:prSet presAssocID="{6F7F4A9B-73A6-434B-A3E0-97CF5DBDA321}" presName="background4" presStyleLbl="node4" presStyleIdx="0" presStyleCnt="1"/>
      <dgm:spPr/>
    </dgm:pt>
    <dgm:pt modelId="{7A340DB9-07EE-4635-9F1C-353FFC843D47}" type="pres">
      <dgm:prSet presAssocID="{6F7F4A9B-73A6-434B-A3E0-97CF5DBDA321}" presName="text4" presStyleLbl="fgAcc4" presStyleIdx="0" presStyleCnt="1" custScaleX="288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0989FB-52D4-4D16-816C-39F6FB7E72E0}" type="pres">
      <dgm:prSet presAssocID="{6F7F4A9B-73A6-434B-A3E0-97CF5DBDA321}" presName="hierChild5" presStyleCnt="0"/>
      <dgm:spPr/>
    </dgm:pt>
    <dgm:pt modelId="{C024649B-8FD8-4F55-82BE-8019A433F881}" type="pres">
      <dgm:prSet presAssocID="{553D0BA1-827D-4223-8473-E8D422C5A3EA}" presName="Name17" presStyleLbl="parChTrans1D3" presStyleIdx="1" presStyleCnt="4"/>
      <dgm:spPr/>
      <dgm:t>
        <a:bodyPr/>
        <a:lstStyle/>
        <a:p>
          <a:endParaRPr lang="ru-RU"/>
        </a:p>
      </dgm:t>
    </dgm:pt>
    <dgm:pt modelId="{0D7084B1-51CD-4041-AF5A-24292A26C177}" type="pres">
      <dgm:prSet presAssocID="{3FFFA857-A419-4154-9615-79ACEE5A3348}" presName="hierRoot3" presStyleCnt="0"/>
      <dgm:spPr/>
    </dgm:pt>
    <dgm:pt modelId="{B397DC83-6528-40D3-AC10-8D22ABFC2D06}" type="pres">
      <dgm:prSet presAssocID="{3FFFA857-A419-4154-9615-79ACEE5A3348}" presName="composite3" presStyleCnt="0"/>
      <dgm:spPr/>
    </dgm:pt>
    <dgm:pt modelId="{4D613AE5-8D06-4F58-9DC3-1957655C5793}" type="pres">
      <dgm:prSet presAssocID="{3FFFA857-A419-4154-9615-79ACEE5A3348}" presName="background3" presStyleLbl="node3" presStyleIdx="1" presStyleCnt="4"/>
      <dgm:spPr/>
    </dgm:pt>
    <dgm:pt modelId="{1759FE37-A941-40FB-8D0A-E64A502ED9D7}" type="pres">
      <dgm:prSet presAssocID="{3FFFA857-A419-4154-9615-79ACEE5A3348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D10A4D7-2146-476E-8A2F-887BE496F177}" type="pres">
      <dgm:prSet presAssocID="{3FFFA857-A419-4154-9615-79ACEE5A3348}" presName="hierChild4" presStyleCnt="0"/>
      <dgm:spPr/>
    </dgm:pt>
    <dgm:pt modelId="{1B63BF79-619B-4689-B339-2B579342649D}" type="pres">
      <dgm:prSet presAssocID="{540BB929-5938-4594-A942-1ABEECFFB4EC}" presName="Name10" presStyleLbl="parChTrans1D2" presStyleIdx="1" presStyleCnt="3"/>
      <dgm:spPr/>
      <dgm:t>
        <a:bodyPr/>
        <a:lstStyle/>
        <a:p>
          <a:endParaRPr lang="ru-RU"/>
        </a:p>
      </dgm:t>
    </dgm:pt>
    <dgm:pt modelId="{DB223E78-BC2C-45FF-8A65-09B8823EAD2A}" type="pres">
      <dgm:prSet presAssocID="{10FAD7BC-A2C8-40FC-AB90-8E25542C72C3}" presName="hierRoot2" presStyleCnt="0"/>
      <dgm:spPr/>
    </dgm:pt>
    <dgm:pt modelId="{F632EF33-CF05-4E9D-9FC4-586CFF80A541}" type="pres">
      <dgm:prSet presAssocID="{10FAD7BC-A2C8-40FC-AB90-8E25542C72C3}" presName="composite2" presStyleCnt="0"/>
      <dgm:spPr/>
    </dgm:pt>
    <dgm:pt modelId="{5C7D2BD4-163C-42B4-8DF0-7B744434A374}" type="pres">
      <dgm:prSet presAssocID="{10FAD7BC-A2C8-40FC-AB90-8E25542C72C3}" presName="background2" presStyleLbl="node2" presStyleIdx="1" presStyleCnt="3"/>
      <dgm:spPr/>
    </dgm:pt>
    <dgm:pt modelId="{E21A4795-E755-476E-AAB2-8D40D583A608}" type="pres">
      <dgm:prSet presAssocID="{10FAD7BC-A2C8-40FC-AB90-8E25542C72C3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AEC801B-DD34-42A5-B357-CFD3FCB1D685}" type="pres">
      <dgm:prSet presAssocID="{10FAD7BC-A2C8-40FC-AB90-8E25542C72C3}" presName="hierChild3" presStyleCnt="0"/>
      <dgm:spPr/>
    </dgm:pt>
    <dgm:pt modelId="{BFAEDACC-73B6-45DA-9635-237F8947FFDA}" type="pres">
      <dgm:prSet presAssocID="{71E74728-77EB-4939-96E9-A85DC72718A5}" presName="Name17" presStyleLbl="parChTrans1D3" presStyleIdx="2" presStyleCnt="4"/>
      <dgm:spPr/>
      <dgm:t>
        <a:bodyPr/>
        <a:lstStyle/>
        <a:p>
          <a:endParaRPr lang="ru-RU"/>
        </a:p>
      </dgm:t>
    </dgm:pt>
    <dgm:pt modelId="{2B0E3CB2-06E9-47F8-8322-3E5977F03B81}" type="pres">
      <dgm:prSet presAssocID="{75B21658-2150-4C44-9941-9B4A94901B4E}" presName="hierRoot3" presStyleCnt="0"/>
      <dgm:spPr/>
    </dgm:pt>
    <dgm:pt modelId="{DE30F3D5-BF17-4B16-97A5-66E0412CEFDD}" type="pres">
      <dgm:prSet presAssocID="{75B21658-2150-4C44-9941-9B4A94901B4E}" presName="composite3" presStyleCnt="0"/>
      <dgm:spPr/>
    </dgm:pt>
    <dgm:pt modelId="{7FD89550-657B-43C3-9626-032AD4CFF6C3}" type="pres">
      <dgm:prSet presAssocID="{75B21658-2150-4C44-9941-9B4A94901B4E}" presName="background3" presStyleLbl="node3" presStyleIdx="2" presStyleCnt="4"/>
      <dgm:spPr/>
    </dgm:pt>
    <dgm:pt modelId="{1C386FB3-4876-4696-8D22-0C225A811A9B}" type="pres">
      <dgm:prSet presAssocID="{75B21658-2150-4C44-9941-9B4A94901B4E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404430-52CC-476E-BB94-30278F3A9D05}" type="pres">
      <dgm:prSet presAssocID="{75B21658-2150-4C44-9941-9B4A94901B4E}" presName="hierChild4" presStyleCnt="0"/>
      <dgm:spPr/>
    </dgm:pt>
    <dgm:pt modelId="{03990016-1F1C-45D6-B5A7-89E1557690E4}" type="pres">
      <dgm:prSet presAssocID="{D0D93973-BFC5-4D85-A78E-656A4FC6CB4B}" presName="Name10" presStyleLbl="parChTrans1D2" presStyleIdx="2" presStyleCnt="3"/>
      <dgm:spPr/>
      <dgm:t>
        <a:bodyPr/>
        <a:lstStyle/>
        <a:p>
          <a:endParaRPr lang="ru-RU"/>
        </a:p>
      </dgm:t>
    </dgm:pt>
    <dgm:pt modelId="{21A4A0FF-8BD3-43FD-BDA3-09634BCD2E72}" type="pres">
      <dgm:prSet presAssocID="{BC563950-BBB8-47F0-AC98-D5B3783E7137}" presName="hierRoot2" presStyleCnt="0"/>
      <dgm:spPr/>
    </dgm:pt>
    <dgm:pt modelId="{C4364DBF-299C-455D-8DC6-FDD332BA263E}" type="pres">
      <dgm:prSet presAssocID="{BC563950-BBB8-47F0-AC98-D5B3783E7137}" presName="composite2" presStyleCnt="0"/>
      <dgm:spPr/>
    </dgm:pt>
    <dgm:pt modelId="{EC29C998-639F-4E8F-BEAC-06CA63ED2059}" type="pres">
      <dgm:prSet presAssocID="{BC563950-BBB8-47F0-AC98-D5B3783E7137}" presName="background2" presStyleLbl="node2" presStyleIdx="2" presStyleCnt="3"/>
      <dgm:spPr/>
    </dgm:pt>
    <dgm:pt modelId="{15D1D4FC-4AE4-4073-BAB3-38FFC7723B86}" type="pres">
      <dgm:prSet presAssocID="{BC563950-BBB8-47F0-AC98-D5B3783E7137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02DB07-8647-4AD6-AFBA-8667AB7A2B4A}" type="pres">
      <dgm:prSet presAssocID="{BC563950-BBB8-47F0-AC98-D5B3783E7137}" presName="hierChild3" presStyleCnt="0"/>
      <dgm:spPr/>
    </dgm:pt>
    <dgm:pt modelId="{D746BCAC-D6B8-4C99-8F60-DB0E92361600}" type="pres">
      <dgm:prSet presAssocID="{CD5F9B38-37BF-4D55-B181-DEDCEA89F753}" presName="Name17" presStyleLbl="parChTrans1D3" presStyleIdx="3" presStyleCnt="4"/>
      <dgm:spPr/>
      <dgm:t>
        <a:bodyPr/>
        <a:lstStyle/>
        <a:p>
          <a:endParaRPr lang="ru-RU"/>
        </a:p>
      </dgm:t>
    </dgm:pt>
    <dgm:pt modelId="{AA7E9351-CD17-445B-B6EE-24E8177552BF}" type="pres">
      <dgm:prSet presAssocID="{3E75D4ED-3772-4C12-AABE-89EDBCE3FF28}" presName="hierRoot3" presStyleCnt="0"/>
      <dgm:spPr/>
    </dgm:pt>
    <dgm:pt modelId="{9742E28D-2573-4477-9038-35AF391FAFD7}" type="pres">
      <dgm:prSet presAssocID="{3E75D4ED-3772-4C12-AABE-89EDBCE3FF28}" presName="composite3" presStyleCnt="0"/>
      <dgm:spPr/>
    </dgm:pt>
    <dgm:pt modelId="{02CE2B7C-2B38-4E9B-9FEC-0B77E5CC67CC}" type="pres">
      <dgm:prSet presAssocID="{3E75D4ED-3772-4C12-AABE-89EDBCE3FF28}" presName="background3" presStyleLbl="node3" presStyleIdx="3" presStyleCnt="4"/>
      <dgm:spPr/>
    </dgm:pt>
    <dgm:pt modelId="{71B05793-17CE-4591-89C4-2F46EA3F7B5F}" type="pres">
      <dgm:prSet presAssocID="{3E75D4ED-3772-4C12-AABE-89EDBCE3FF28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A7CF9A-1B8E-44CD-9A08-B65192F66EC0}" type="pres">
      <dgm:prSet presAssocID="{3E75D4ED-3772-4C12-AABE-89EDBCE3FF28}" presName="hierChild4" presStyleCnt="0"/>
      <dgm:spPr/>
    </dgm:pt>
  </dgm:ptLst>
  <dgm:cxnLst>
    <dgm:cxn modelId="{ED1B1BAE-EB02-4C24-AAA2-694F1A7B6F9A}" type="presOf" srcId="{553D0BA1-827D-4223-8473-E8D422C5A3EA}" destId="{C024649B-8FD8-4F55-82BE-8019A433F881}" srcOrd="0" destOrd="0" presId="urn:microsoft.com/office/officeart/2005/8/layout/hierarchy1"/>
    <dgm:cxn modelId="{EEF0C81D-EBEA-49EB-8219-0818B03E867C}" type="presOf" srcId="{540BB929-5938-4594-A942-1ABEECFFB4EC}" destId="{1B63BF79-619B-4689-B339-2B579342649D}" srcOrd="0" destOrd="0" presId="urn:microsoft.com/office/officeart/2005/8/layout/hierarchy1"/>
    <dgm:cxn modelId="{8BAA413A-917C-4362-9A05-9DE4266C5A9C}" srcId="{BC563950-BBB8-47F0-AC98-D5B3783E7137}" destId="{3E75D4ED-3772-4C12-AABE-89EDBCE3FF28}" srcOrd="0" destOrd="0" parTransId="{CD5F9B38-37BF-4D55-B181-DEDCEA89F753}" sibTransId="{D15DCE8D-C8F6-43AB-97D3-C8962334FA58}"/>
    <dgm:cxn modelId="{19EF6DFC-3D80-4E26-938B-CCA8B3CA2F69}" type="presOf" srcId="{6F7F4A9B-73A6-434B-A3E0-97CF5DBDA321}" destId="{7A340DB9-07EE-4635-9F1C-353FFC843D47}" srcOrd="0" destOrd="0" presId="urn:microsoft.com/office/officeart/2005/8/layout/hierarchy1"/>
    <dgm:cxn modelId="{CF757DDE-F58D-415C-B752-D246F1E6646B}" srcId="{122F476A-E827-4008-BF4D-ABF6D794DA88}" destId="{BC563950-BBB8-47F0-AC98-D5B3783E7137}" srcOrd="2" destOrd="0" parTransId="{D0D93973-BFC5-4D85-A78E-656A4FC6CB4B}" sibTransId="{C83288CB-7551-45CD-87D8-02C8C424A874}"/>
    <dgm:cxn modelId="{F49F1994-E159-4EEA-8B17-C3EAF6AB325E}" type="presOf" srcId="{71E74728-77EB-4939-96E9-A85DC72718A5}" destId="{BFAEDACC-73B6-45DA-9635-237F8947FFDA}" srcOrd="0" destOrd="0" presId="urn:microsoft.com/office/officeart/2005/8/layout/hierarchy1"/>
    <dgm:cxn modelId="{8926FDD7-390E-46AD-9B05-556888C0C9ED}" type="presOf" srcId="{D0D93973-BFC5-4D85-A78E-656A4FC6CB4B}" destId="{03990016-1F1C-45D6-B5A7-89E1557690E4}" srcOrd="0" destOrd="0" presId="urn:microsoft.com/office/officeart/2005/8/layout/hierarchy1"/>
    <dgm:cxn modelId="{0B00A34C-93B9-4399-8336-FE178E28B831}" type="presOf" srcId="{3E75D4ED-3772-4C12-AABE-89EDBCE3FF28}" destId="{71B05793-17CE-4591-89C4-2F46EA3F7B5F}" srcOrd="0" destOrd="0" presId="urn:microsoft.com/office/officeart/2005/8/layout/hierarchy1"/>
    <dgm:cxn modelId="{A679E10E-AD0B-48BE-B43C-A94FF1F3C171}" type="presOf" srcId="{704617CB-1DD0-4EDF-8F4D-DD5726E14D72}" destId="{140EAC71-352D-4035-9E7B-3A2B3B7D957D}" srcOrd="0" destOrd="0" presId="urn:microsoft.com/office/officeart/2005/8/layout/hierarchy1"/>
    <dgm:cxn modelId="{82D37B19-DBFF-4E23-9CB6-543E224CF43C}" type="presOf" srcId="{CD5F9B38-37BF-4D55-B181-DEDCEA89F753}" destId="{D746BCAC-D6B8-4C99-8F60-DB0E92361600}" srcOrd="0" destOrd="0" presId="urn:microsoft.com/office/officeart/2005/8/layout/hierarchy1"/>
    <dgm:cxn modelId="{7AA7E5EA-6CD9-4853-A144-597EE3BE8776}" type="presOf" srcId="{E4F4E404-4C5B-4C01-8882-65D224E9BFF7}" destId="{E9559A05-3ECC-46DB-91A1-07731EA090E0}" srcOrd="0" destOrd="0" presId="urn:microsoft.com/office/officeart/2005/8/layout/hierarchy1"/>
    <dgm:cxn modelId="{87135A40-5C49-4A3C-80C6-92B718240F19}" srcId="{122F476A-E827-4008-BF4D-ABF6D794DA88}" destId="{10FAD7BC-A2C8-40FC-AB90-8E25542C72C3}" srcOrd="1" destOrd="0" parTransId="{540BB929-5938-4594-A942-1ABEECFFB4EC}" sibTransId="{FD536EDE-605A-422A-8BF3-9CC43F4426C9}"/>
    <dgm:cxn modelId="{F0458A7D-F45C-4468-877F-0D96B1316665}" type="presOf" srcId="{3C297C07-3013-4EC8-8980-8A70595586D8}" destId="{C7E4F557-3FC9-4C0C-BDDD-02BCBE1FD1FF}" srcOrd="0" destOrd="0" presId="urn:microsoft.com/office/officeart/2005/8/layout/hierarchy1"/>
    <dgm:cxn modelId="{009979C4-CF0D-45F8-974B-C134DB8137F9}" srcId="{24DC6B83-CB67-42FD-8F88-373773CB8AD9}" destId="{704617CB-1DD0-4EDF-8F4D-DD5726E14D72}" srcOrd="0" destOrd="0" parTransId="{2F566397-ED4B-4F9A-A3AA-C3F298282E51}" sibTransId="{20149241-079C-42C4-81FB-0642EB1FE538}"/>
    <dgm:cxn modelId="{D0DFCDCF-0C1E-42B7-B872-A068B74DD279}" type="presOf" srcId="{24DC6B83-CB67-42FD-8F88-373773CB8AD9}" destId="{0D1BEA36-CFA1-487A-BE76-0687B769EA69}" srcOrd="0" destOrd="0" presId="urn:microsoft.com/office/officeart/2005/8/layout/hierarchy1"/>
    <dgm:cxn modelId="{D2C290F0-4CBB-4158-85C5-5983F3B5E447}" type="presOf" srcId="{75B21658-2150-4C44-9941-9B4A94901B4E}" destId="{1C386FB3-4876-4696-8D22-0C225A811A9B}" srcOrd="0" destOrd="0" presId="urn:microsoft.com/office/officeart/2005/8/layout/hierarchy1"/>
    <dgm:cxn modelId="{3243CE8F-3470-4097-9A8D-54BA1247D7B3}" srcId="{704617CB-1DD0-4EDF-8F4D-DD5726E14D72}" destId="{6F7F4A9B-73A6-434B-A3E0-97CF5DBDA321}" srcOrd="0" destOrd="0" parTransId="{76DC4674-69F0-4006-9B8D-13A845251CF3}" sibTransId="{3E8B89F5-455D-451F-9CDA-514C4E822EC2}"/>
    <dgm:cxn modelId="{92B81C4C-B65F-45E6-88F2-501F3380FD11}" type="presOf" srcId="{BC563950-BBB8-47F0-AC98-D5B3783E7137}" destId="{15D1D4FC-4AE4-4073-BAB3-38FFC7723B86}" srcOrd="0" destOrd="0" presId="urn:microsoft.com/office/officeart/2005/8/layout/hierarchy1"/>
    <dgm:cxn modelId="{92552E33-BC25-44EA-8F5D-2C75076F1DA3}" type="presOf" srcId="{3FFFA857-A419-4154-9615-79ACEE5A3348}" destId="{1759FE37-A941-40FB-8D0A-E64A502ED9D7}" srcOrd="0" destOrd="0" presId="urn:microsoft.com/office/officeart/2005/8/layout/hierarchy1"/>
    <dgm:cxn modelId="{6D7B256B-01CC-4D2E-96A2-CE90F64CE291}" srcId="{122F476A-E827-4008-BF4D-ABF6D794DA88}" destId="{24DC6B83-CB67-42FD-8F88-373773CB8AD9}" srcOrd="0" destOrd="0" parTransId="{E4F4E404-4C5B-4C01-8882-65D224E9BFF7}" sibTransId="{CB6809DB-CFB3-4B61-BCB1-9BD6F5B14F38}"/>
    <dgm:cxn modelId="{EE55147F-DC48-4501-90E8-C54F56514AC4}" type="presOf" srcId="{10FAD7BC-A2C8-40FC-AB90-8E25542C72C3}" destId="{E21A4795-E755-476E-AAB2-8D40D583A608}" srcOrd="0" destOrd="0" presId="urn:microsoft.com/office/officeart/2005/8/layout/hierarchy1"/>
    <dgm:cxn modelId="{668CED79-B67D-478F-88EC-26D5B390EEC3}" srcId="{10FAD7BC-A2C8-40FC-AB90-8E25542C72C3}" destId="{75B21658-2150-4C44-9941-9B4A94901B4E}" srcOrd="0" destOrd="0" parTransId="{71E74728-77EB-4939-96E9-A85DC72718A5}" sibTransId="{2D8CE8DF-0275-46BB-863D-4E81A43B04BF}"/>
    <dgm:cxn modelId="{9FC43456-1EDA-45F7-82F9-03F525E764A9}" srcId="{24DC6B83-CB67-42FD-8F88-373773CB8AD9}" destId="{3FFFA857-A419-4154-9615-79ACEE5A3348}" srcOrd="1" destOrd="0" parTransId="{553D0BA1-827D-4223-8473-E8D422C5A3EA}" sibTransId="{8EB15426-E641-413C-850B-1235489091B2}"/>
    <dgm:cxn modelId="{823B89BF-AD27-44BA-9903-C9D5051C3D6E}" type="presOf" srcId="{76DC4674-69F0-4006-9B8D-13A845251CF3}" destId="{7F886602-EEF9-49FE-9824-88DAB1A25491}" srcOrd="0" destOrd="0" presId="urn:microsoft.com/office/officeart/2005/8/layout/hierarchy1"/>
    <dgm:cxn modelId="{07EC201E-8701-44B0-BE42-798325950B84}" type="presOf" srcId="{122F476A-E827-4008-BF4D-ABF6D794DA88}" destId="{E3E79E77-0048-4757-BE95-06700BD91A3A}" srcOrd="0" destOrd="0" presId="urn:microsoft.com/office/officeart/2005/8/layout/hierarchy1"/>
    <dgm:cxn modelId="{C83A3D19-DEBB-46CC-96E0-F6D3F2F61994}" type="presOf" srcId="{2F566397-ED4B-4F9A-A3AA-C3F298282E51}" destId="{63F23C68-8214-44E5-9604-BB34FB7203CE}" srcOrd="0" destOrd="0" presId="urn:microsoft.com/office/officeart/2005/8/layout/hierarchy1"/>
    <dgm:cxn modelId="{657251C9-517E-4A68-8CD7-9C24E73E3389}" srcId="{3C297C07-3013-4EC8-8980-8A70595586D8}" destId="{122F476A-E827-4008-BF4D-ABF6D794DA88}" srcOrd="0" destOrd="0" parTransId="{A625FF76-21D8-4A5A-B8F6-35389A94DA0B}" sibTransId="{25E39BC9-68E4-4B80-A336-69361C14B722}"/>
    <dgm:cxn modelId="{EDEB032D-6DD5-4266-8534-E7E20F4F5D83}" type="presParOf" srcId="{C7E4F557-3FC9-4C0C-BDDD-02BCBE1FD1FF}" destId="{7FB9E2FA-1D88-4AE5-9A36-C420878CEFFA}" srcOrd="0" destOrd="0" presId="urn:microsoft.com/office/officeart/2005/8/layout/hierarchy1"/>
    <dgm:cxn modelId="{DC6818D4-275E-4C8F-852E-3FDE7133CC36}" type="presParOf" srcId="{7FB9E2FA-1D88-4AE5-9A36-C420878CEFFA}" destId="{9B81D5C7-F97E-41BC-BF5B-D4E6ADC3DD34}" srcOrd="0" destOrd="0" presId="urn:microsoft.com/office/officeart/2005/8/layout/hierarchy1"/>
    <dgm:cxn modelId="{54D380B9-009A-4F6A-B1E5-A652A0D5D65F}" type="presParOf" srcId="{9B81D5C7-F97E-41BC-BF5B-D4E6ADC3DD34}" destId="{77899A9F-6115-414F-AB4D-C742346F5AFF}" srcOrd="0" destOrd="0" presId="urn:microsoft.com/office/officeart/2005/8/layout/hierarchy1"/>
    <dgm:cxn modelId="{3D72202E-B486-42A7-8072-AB44A4A43C09}" type="presParOf" srcId="{9B81D5C7-F97E-41BC-BF5B-D4E6ADC3DD34}" destId="{E3E79E77-0048-4757-BE95-06700BD91A3A}" srcOrd="1" destOrd="0" presId="urn:microsoft.com/office/officeart/2005/8/layout/hierarchy1"/>
    <dgm:cxn modelId="{D858FD5D-749E-4F95-9C54-952B2BF0FE69}" type="presParOf" srcId="{7FB9E2FA-1D88-4AE5-9A36-C420878CEFFA}" destId="{5D2C1852-D55B-4346-ACA0-18ED2E18FBA6}" srcOrd="1" destOrd="0" presId="urn:microsoft.com/office/officeart/2005/8/layout/hierarchy1"/>
    <dgm:cxn modelId="{A04D12AC-77F8-4C22-A0E7-E5B9B8F1EFFC}" type="presParOf" srcId="{5D2C1852-D55B-4346-ACA0-18ED2E18FBA6}" destId="{E9559A05-3ECC-46DB-91A1-07731EA090E0}" srcOrd="0" destOrd="0" presId="urn:microsoft.com/office/officeart/2005/8/layout/hierarchy1"/>
    <dgm:cxn modelId="{BDABD3AE-34B4-48C9-BDAB-593AF9B46939}" type="presParOf" srcId="{5D2C1852-D55B-4346-ACA0-18ED2E18FBA6}" destId="{37708C69-AB25-484D-963E-1A042F8201BE}" srcOrd="1" destOrd="0" presId="urn:microsoft.com/office/officeart/2005/8/layout/hierarchy1"/>
    <dgm:cxn modelId="{1B461D45-B2A1-4896-8BF7-918C5860AE54}" type="presParOf" srcId="{37708C69-AB25-484D-963E-1A042F8201BE}" destId="{51D1825D-50E4-4040-A469-25D4F93E00C6}" srcOrd="0" destOrd="0" presId="urn:microsoft.com/office/officeart/2005/8/layout/hierarchy1"/>
    <dgm:cxn modelId="{5683D840-C3CD-4909-8529-24F1E11C8ED4}" type="presParOf" srcId="{51D1825D-50E4-4040-A469-25D4F93E00C6}" destId="{1273FF4D-99E3-4AA2-9024-51315FDFC82C}" srcOrd="0" destOrd="0" presId="urn:microsoft.com/office/officeart/2005/8/layout/hierarchy1"/>
    <dgm:cxn modelId="{1E98B651-34A5-480B-ACAF-9B98B9908B74}" type="presParOf" srcId="{51D1825D-50E4-4040-A469-25D4F93E00C6}" destId="{0D1BEA36-CFA1-487A-BE76-0687B769EA69}" srcOrd="1" destOrd="0" presId="urn:microsoft.com/office/officeart/2005/8/layout/hierarchy1"/>
    <dgm:cxn modelId="{0AE27ABD-D8E4-409F-AE8D-5ACB97C0ECFC}" type="presParOf" srcId="{37708C69-AB25-484D-963E-1A042F8201BE}" destId="{D8EF8C22-5471-4182-A057-FA9DCA148AEB}" srcOrd="1" destOrd="0" presId="urn:microsoft.com/office/officeart/2005/8/layout/hierarchy1"/>
    <dgm:cxn modelId="{F91EB20F-DC9C-4A1D-9539-9FAD09AFCC6B}" type="presParOf" srcId="{D8EF8C22-5471-4182-A057-FA9DCA148AEB}" destId="{63F23C68-8214-44E5-9604-BB34FB7203CE}" srcOrd="0" destOrd="0" presId="urn:microsoft.com/office/officeart/2005/8/layout/hierarchy1"/>
    <dgm:cxn modelId="{B1B29509-BFB3-4AAF-8312-CF2E1F9942C6}" type="presParOf" srcId="{D8EF8C22-5471-4182-A057-FA9DCA148AEB}" destId="{A4CB0822-846C-493D-AE1F-EF1895354968}" srcOrd="1" destOrd="0" presId="urn:microsoft.com/office/officeart/2005/8/layout/hierarchy1"/>
    <dgm:cxn modelId="{2C741EF9-687F-4CA7-861D-FA08DACCAC0A}" type="presParOf" srcId="{A4CB0822-846C-493D-AE1F-EF1895354968}" destId="{4F841F0B-35B9-4D2F-8CF8-A922375B17A3}" srcOrd="0" destOrd="0" presId="urn:microsoft.com/office/officeart/2005/8/layout/hierarchy1"/>
    <dgm:cxn modelId="{E571C26F-CEA0-48BC-A211-27FB896A06F7}" type="presParOf" srcId="{4F841F0B-35B9-4D2F-8CF8-A922375B17A3}" destId="{3F2BA261-CFF5-4EE4-BAE5-5A19E9EF357B}" srcOrd="0" destOrd="0" presId="urn:microsoft.com/office/officeart/2005/8/layout/hierarchy1"/>
    <dgm:cxn modelId="{E6572CED-35AC-4DA8-96D8-2E475D90F48F}" type="presParOf" srcId="{4F841F0B-35B9-4D2F-8CF8-A922375B17A3}" destId="{140EAC71-352D-4035-9E7B-3A2B3B7D957D}" srcOrd="1" destOrd="0" presId="urn:microsoft.com/office/officeart/2005/8/layout/hierarchy1"/>
    <dgm:cxn modelId="{0C7399EA-5055-48C5-9748-3711E1FBA419}" type="presParOf" srcId="{A4CB0822-846C-493D-AE1F-EF1895354968}" destId="{9C26A989-92BB-4833-B4FB-3383E3A2190F}" srcOrd="1" destOrd="0" presId="urn:microsoft.com/office/officeart/2005/8/layout/hierarchy1"/>
    <dgm:cxn modelId="{94A860EE-BD63-447C-9882-2130C02036F4}" type="presParOf" srcId="{9C26A989-92BB-4833-B4FB-3383E3A2190F}" destId="{7F886602-EEF9-49FE-9824-88DAB1A25491}" srcOrd="0" destOrd="0" presId="urn:microsoft.com/office/officeart/2005/8/layout/hierarchy1"/>
    <dgm:cxn modelId="{EB696913-1989-492F-8295-A966F4FD6345}" type="presParOf" srcId="{9C26A989-92BB-4833-B4FB-3383E3A2190F}" destId="{9B2CE607-2FDF-491E-9A8B-01D8D979C08E}" srcOrd="1" destOrd="0" presId="urn:microsoft.com/office/officeart/2005/8/layout/hierarchy1"/>
    <dgm:cxn modelId="{B3BF571C-06CA-4269-AE08-F2840E3B160E}" type="presParOf" srcId="{9B2CE607-2FDF-491E-9A8B-01D8D979C08E}" destId="{E4FBCC94-8C50-4A1C-AF68-78D47F5DB823}" srcOrd="0" destOrd="0" presId="urn:microsoft.com/office/officeart/2005/8/layout/hierarchy1"/>
    <dgm:cxn modelId="{06E8D731-C134-4F82-9E82-2B65F5ED5719}" type="presParOf" srcId="{E4FBCC94-8C50-4A1C-AF68-78D47F5DB823}" destId="{0C009C3C-7010-44FA-8322-5AF0D649F686}" srcOrd="0" destOrd="0" presId="urn:microsoft.com/office/officeart/2005/8/layout/hierarchy1"/>
    <dgm:cxn modelId="{5111AD90-EC5C-4671-99D8-B0AD42C632C3}" type="presParOf" srcId="{E4FBCC94-8C50-4A1C-AF68-78D47F5DB823}" destId="{7A340DB9-07EE-4635-9F1C-353FFC843D47}" srcOrd="1" destOrd="0" presId="urn:microsoft.com/office/officeart/2005/8/layout/hierarchy1"/>
    <dgm:cxn modelId="{924EC32F-428D-4836-A117-821C5EC5BDDB}" type="presParOf" srcId="{9B2CE607-2FDF-491E-9A8B-01D8D979C08E}" destId="{540989FB-52D4-4D16-816C-39F6FB7E72E0}" srcOrd="1" destOrd="0" presId="urn:microsoft.com/office/officeart/2005/8/layout/hierarchy1"/>
    <dgm:cxn modelId="{3CCFC080-4C3C-41ED-A7C4-587968D1EA51}" type="presParOf" srcId="{D8EF8C22-5471-4182-A057-FA9DCA148AEB}" destId="{C024649B-8FD8-4F55-82BE-8019A433F881}" srcOrd="2" destOrd="0" presId="urn:microsoft.com/office/officeart/2005/8/layout/hierarchy1"/>
    <dgm:cxn modelId="{C1CF5E24-E3F7-4D1E-B167-677F446158A9}" type="presParOf" srcId="{D8EF8C22-5471-4182-A057-FA9DCA148AEB}" destId="{0D7084B1-51CD-4041-AF5A-24292A26C177}" srcOrd="3" destOrd="0" presId="urn:microsoft.com/office/officeart/2005/8/layout/hierarchy1"/>
    <dgm:cxn modelId="{73C0D2B6-2268-4A45-A9F9-E4D89F4473C7}" type="presParOf" srcId="{0D7084B1-51CD-4041-AF5A-24292A26C177}" destId="{B397DC83-6528-40D3-AC10-8D22ABFC2D06}" srcOrd="0" destOrd="0" presId="urn:microsoft.com/office/officeart/2005/8/layout/hierarchy1"/>
    <dgm:cxn modelId="{26846BBA-AADF-4F2A-9182-65E95B146740}" type="presParOf" srcId="{B397DC83-6528-40D3-AC10-8D22ABFC2D06}" destId="{4D613AE5-8D06-4F58-9DC3-1957655C5793}" srcOrd="0" destOrd="0" presId="urn:microsoft.com/office/officeart/2005/8/layout/hierarchy1"/>
    <dgm:cxn modelId="{00AACF38-D44F-4B3D-A66D-2E5081B7AE56}" type="presParOf" srcId="{B397DC83-6528-40D3-AC10-8D22ABFC2D06}" destId="{1759FE37-A941-40FB-8D0A-E64A502ED9D7}" srcOrd="1" destOrd="0" presId="urn:microsoft.com/office/officeart/2005/8/layout/hierarchy1"/>
    <dgm:cxn modelId="{FF8E7515-1D8A-4D74-8270-8685B26B5AA1}" type="presParOf" srcId="{0D7084B1-51CD-4041-AF5A-24292A26C177}" destId="{8D10A4D7-2146-476E-8A2F-887BE496F177}" srcOrd="1" destOrd="0" presId="urn:microsoft.com/office/officeart/2005/8/layout/hierarchy1"/>
    <dgm:cxn modelId="{347C85EB-0E43-401A-8E40-151A0F7A1174}" type="presParOf" srcId="{5D2C1852-D55B-4346-ACA0-18ED2E18FBA6}" destId="{1B63BF79-619B-4689-B339-2B579342649D}" srcOrd="2" destOrd="0" presId="urn:microsoft.com/office/officeart/2005/8/layout/hierarchy1"/>
    <dgm:cxn modelId="{E0552592-81FD-406E-96D0-5AE2D6C118F8}" type="presParOf" srcId="{5D2C1852-D55B-4346-ACA0-18ED2E18FBA6}" destId="{DB223E78-BC2C-45FF-8A65-09B8823EAD2A}" srcOrd="3" destOrd="0" presId="urn:microsoft.com/office/officeart/2005/8/layout/hierarchy1"/>
    <dgm:cxn modelId="{ACF0C7B2-E384-43D1-B994-EC9076D508E1}" type="presParOf" srcId="{DB223E78-BC2C-45FF-8A65-09B8823EAD2A}" destId="{F632EF33-CF05-4E9D-9FC4-586CFF80A541}" srcOrd="0" destOrd="0" presId="urn:microsoft.com/office/officeart/2005/8/layout/hierarchy1"/>
    <dgm:cxn modelId="{FDC44C92-06FB-43FE-9ADF-C106F7DB67AD}" type="presParOf" srcId="{F632EF33-CF05-4E9D-9FC4-586CFF80A541}" destId="{5C7D2BD4-163C-42B4-8DF0-7B744434A374}" srcOrd="0" destOrd="0" presId="urn:microsoft.com/office/officeart/2005/8/layout/hierarchy1"/>
    <dgm:cxn modelId="{A35F5AEB-C67D-457E-8D2A-FA28697334FC}" type="presParOf" srcId="{F632EF33-CF05-4E9D-9FC4-586CFF80A541}" destId="{E21A4795-E755-476E-AAB2-8D40D583A608}" srcOrd="1" destOrd="0" presId="urn:microsoft.com/office/officeart/2005/8/layout/hierarchy1"/>
    <dgm:cxn modelId="{4D9B714A-9801-4D83-93B1-6D861047F80C}" type="presParOf" srcId="{DB223E78-BC2C-45FF-8A65-09B8823EAD2A}" destId="{3AEC801B-DD34-42A5-B357-CFD3FCB1D685}" srcOrd="1" destOrd="0" presId="urn:microsoft.com/office/officeart/2005/8/layout/hierarchy1"/>
    <dgm:cxn modelId="{C90080CC-D8C6-4663-9291-4025E01F2B0B}" type="presParOf" srcId="{3AEC801B-DD34-42A5-B357-CFD3FCB1D685}" destId="{BFAEDACC-73B6-45DA-9635-237F8947FFDA}" srcOrd="0" destOrd="0" presId="urn:microsoft.com/office/officeart/2005/8/layout/hierarchy1"/>
    <dgm:cxn modelId="{CED07EC7-F701-42D4-AEA9-FFDF749F71EE}" type="presParOf" srcId="{3AEC801B-DD34-42A5-B357-CFD3FCB1D685}" destId="{2B0E3CB2-06E9-47F8-8322-3E5977F03B81}" srcOrd="1" destOrd="0" presId="urn:microsoft.com/office/officeart/2005/8/layout/hierarchy1"/>
    <dgm:cxn modelId="{D2EA1D08-E4C9-4505-8BB3-34F05453E00C}" type="presParOf" srcId="{2B0E3CB2-06E9-47F8-8322-3E5977F03B81}" destId="{DE30F3D5-BF17-4B16-97A5-66E0412CEFDD}" srcOrd="0" destOrd="0" presId="urn:microsoft.com/office/officeart/2005/8/layout/hierarchy1"/>
    <dgm:cxn modelId="{1335071D-AF03-4F01-972F-C851B388E0F9}" type="presParOf" srcId="{DE30F3D5-BF17-4B16-97A5-66E0412CEFDD}" destId="{7FD89550-657B-43C3-9626-032AD4CFF6C3}" srcOrd="0" destOrd="0" presId="urn:microsoft.com/office/officeart/2005/8/layout/hierarchy1"/>
    <dgm:cxn modelId="{68E4953C-CD5D-4877-8D8D-3E0FC8F7CF0D}" type="presParOf" srcId="{DE30F3D5-BF17-4B16-97A5-66E0412CEFDD}" destId="{1C386FB3-4876-4696-8D22-0C225A811A9B}" srcOrd="1" destOrd="0" presId="urn:microsoft.com/office/officeart/2005/8/layout/hierarchy1"/>
    <dgm:cxn modelId="{57125C4F-A313-48E2-8091-9D118417E4F9}" type="presParOf" srcId="{2B0E3CB2-06E9-47F8-8322-3E5977F03B81}" destId="{23404430-52CC-476E-BB94-30278F3A9D05}" srcOrd="1" destOrd="0" presId="urn:microsoft.com/office/officeart/2005/8/layout/hierarchy1"/>
    <dgm:cxn modelId="{0BD874F1-69A3-46D7-8326-77E51982CA82}" type="presParOf" srcId="{5D2C1852-D55B-4346-ACA0-18ED2E18FBA6}" destId="{03990016-1F1C-45D6-B5A7-89E1557690E4}" srcOrd="4" destOrd="0" presId="urn:microsoft.com/office/officeart/2005/8/layout/hierarchy1"/>
    <dgm:cxn modelId="{C6F9A0E1-1470-485D-B216-868353C2B8AC}" type="presParOf" srcId="{5D2C1852-D55B-4346-ACA0-18ED2E18FBA6}" destId="{21A4A0FF-8BD3-43FD-BDA3-09634BCD2E72}" srcOrd="5" destOrd="0" presId="urn:microsoft.com/office/officeart/2005/8/layout/hierarchy1"/>
    <dgm:cxn modelId="{2D1F4310-6494-4B63-87E4-C9EAA57EBE15}" type="presParOf" srcId="{21A4A0FF-8BD3-43FD-BDA3-09634BCD2E72}" destId="{C4364DBF-299C-455D-8DC6-FDD332BA263E}" srcOrd="0" destOrd="0" presId="urn:microsoft.com/office/officeart/2005/8/layout/hierarchy1"/>
    <dgm:cxn modelId="{4E7576F1-EFAC-4842-9DBB-CDB4166FE8CA}" type="presParOf" srcId="{C4364DBF-299C-455D-8DC6-FDD332BA263E}" destId="{EC29C998-639F-4E8F-BEAC-06CA63ED2059}" srcOrd="0" destOrd="0" presId="urn:microsoft.com/office/officeart/2005/8/layout/hierarchy1"/>
    <dgm:cxn modelId="{B1F50F69-5FA8-494E-8DD5-FDD320E7E13A}" type="presParOf" srcId="{C4364DBF-299C-455D-8DC6-FDD332BA263E}" destId="{15D1D4FC-4AE4-4073-BAB3-38FFC7723B86}" srcOrd="1" destOrd="0" presId="urn:microsoft.com/office/officeart/2005/8/layout/hierarchy1"/>
    <dgm:cxn modelId="{35FF70CD-BCBA-4E6C-86F9-97F483E7F733}" type="presParOf" srcId="{21A4A0FF-8BD3-43FD-BDA3-09634BCD2E72}" destId="{DF02DB07-8647-4AD6-AFBA-8667AB7A2B4A}" srcOrd="1" destOrd="0" presId="urn:microsoft.com/office/officeart/2005/8/layout/hierarchy1"/>
    <dgm:cxn modelId="{15C7493D-6B74-4EA7-BE54-9E30687194D6}" type="presParOf" srcId="{DF02DB07-8647-4AD6-AFBA-8667AB7A2B4A}" destId="{D746BCAC-D6B8-4C99-8F60-DB0E92361600}" srcOrd="0" destOrd="0" presId="urn:microsoft.com/office/officeart/2005/8/layout/hierarchy1"/>
    <dgm:cxn modelId="{450CFD83-5661-492F-8F5F-5531A3D81B28}" type="presParOf" srcId="{DF02DB07-8647-4AD6-AFBA-8667AB7A2B4A}" destId="{AA7E9351-CD17-445B-B6EE-24E8177552BF}" srcOrd="1" destOrd="0" presId="urn:microsoft.com/office/officeart/2005/8/layout/hierarchy1"/>
    <dgm:cxn modelId="{45D38A05-C6D0-4508-8788-6ED58517F500}" type="presParOf" srcId="{AA7E9351-CD17-445B-B6EE-24E8177552BF}" destId="{9742E28D-2573-4477-9038-35AF391FAFD7}" srcOrd="0" destOrd="0" presId="urn:microsoft.com/office/officeart/2005/8/layout/hierarchy1"/>
    <dgm:cxn modelId="{906EBD12-9487-40D7-AF45-0A6AC192A39C}" type="presParOf" srcId="{9742E28D-2573-4477-9038-35AF391FAFD7}" destId="{02CE2B7C-2B38-4E9B-9FEC-0B77E5CC67CC}" srcOrd="0" destOrd="0" presId="urn:microsoft.com/office/officeart/2005/8/layout/hierarchy1"/>
    <dgm:cxn modelId="{DDCE4071-041C-4E57-B087-0B679A6B9E30}" type="presParOf" srcId="{9742E28D-2573-4477-9038-35AF391FAFD7}" destId="{71B05793-17CE-4591-89C4-2F46EA3F7B5F}" srcOrd="1" destOrd="0" presId="urn:microsoft.com/office/officeart/2005/8/layout/hierarchy1"/>
    <dgm:cxn modelId="{30816603-25A4-4B20-8BE5-5D8422427F7D}" type="presParOf" srcId="{AA7E9351-CD17-445B-B6EE-24E8177552BF}" destId="{90A7CF9A-1B8E-44CD-9A08-B65192F66EC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20DA6F7-CCB3-41DF-AA4F-E294EEFA4EE2}" type="presOf" srcId="{3C297C07-3013-4EC8-8980-8A70595586D8}" destId="{A6424E0E-E837-4A9C-AA41-AE026FA17704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ED88E2-9549-454F-A0DF-90033159F86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50DF27-D5F4-4A9A-9504-2FF8B2448CD3}">
      <dgm:prSet phldrT="[Текст]" custT="1"/>
      <dgm:spPr/>
      <dgm:t>
        <a:bodyPr/>
        <a:lstStyle/>
        <a:p>
          <a:r>
            <a:rPr lang="ru-RU" sz="1800" dirty="0" smtClean="0"/>
            <a:t>Время – то, что вертится, циклично – круглый год </a:t>
          </a:r>
          <a:r>
            <a:rPr lang="ru-RU" sz="1400" dirty="0" smtClean="0"/>
            <a:t>- </a:t>
          </a:r>
          <a:endParaRPr lang="ru-RU" sz="1400" dirty="0"/>
        </a:p>
      </dgm:t>
    </dgm:pt>
    <dgm:pt modelId="{8FFBD499-3958-444B-A405-37696E494541}" type="parTrans" cxnId="{2396B18F-E8F9-46B1-A8E7-579BC9806D6F}">
      <dgm:prSet/>
      <dgm:spPr/>
      <dgm:t>
        <a:bodyPr/>
        <a:lstStyle/>
        <a:p>
          <a:endParaRPr lang="ru-RU"/>
        </a:p>
      </dgm:t>
    </dgm:pt>
    <dgm:pt modelId="{772C77BE-9A5A-4E26-8A80-3D7149148C97}" type="sibTrans" cxnId="{2396B18F-E8F9-46B1-A8E7-579BC9806D6F}">
      <dgm:prSet/>
      <dgm:spPr/>
      <dgm:t>
        <a:bodyPr/>
        <a:lstStyle/>
        <a:p>
          <a:endParaRPr lang="ru-RU"/>
        </a:p>
      </dgm:t>
    </dgm:pt>
    <dgm:pt modelId="{885C7B86-E71E-466E-9851-338A2964AD7D}">
      <dgm:prSet phldrT="[Текст]"/>
      <dgm:spPr/>
      <dgm:t>
        <a:bodyPr/>
        <a:lstStyle/>
        <a:p>
          <a:r>
            <a:rPr lang="ru-RU" dirty="0" smtClean="0"/>
            <a:t>Оборот </a:t>
          </a:r>
          <a:r>
            <a:rPr lang="ru-RU" dirty="0" smtClean="0">
              <a:latin typeface="Cambria Math"/>
              <a:ea typeface="Cambria Math"/>
            </a:rPr>
            <a:t>&lt; об-ворот – вертеться вокруг</a:t>
          </a:r>
        </a:p>
        <a:p>
          <a:r>
            <a:rPr lang="ru-RU" dirty="0" smtClean="0">
              <a:latin typeface="Cambria Math"/>
              <a:ea typeface="Cambria Math"/>
            </a:rPr>
            <a:t>Обратить, обращение</a:t>
          </a:r>
        </a:p>
        <a:p>
          <a:r>
            <a:rPr lang="ru-RU" dirty="0" smtClean="0">
              <a:latin typeface="Cambria Math"/>
              <a:ea typeface="Cambria Math"/>
            </a:rPr>
            <a:t>Оборотень</a:t>
          </a:r>
          <a:endParaRPr lang="ru-RU" dirty="0"/>
        </a:p>
      </dgm:t>
    </dgm:pt>
    <dgm:pt modelId="{62F2087E-96B0-4373-83E5-FE0107C942E1}" type="parTrans" cxnId="{33DB2936-AC6B-4CCF-BFF2-8E3C79C4E369}">
      <dgm:prSet/>
      <dgm:spPr/>
      <dgm:t>
        <a:bodyPr/>
        <a:lstStyle/>
        <a:p>
          <a:endParaRPr lang="ru-RU"/>
        </a:p>
      </dgm:t>
    </dgm:pt>
    <dgm:pt modelId="{9DB060A2-2173-4DC0-B0D4-A475ECC47361}" type="sibTrans" cxnId="{33DB2936-AC6B-4CCF-BFF2-8E3C79C4E369}">
      <dgm:prSet/>
      <dgm:spPr/>
      <dgm:t>
        <a:bodyPr/>
        <a:lstStyle/>
        <a:p>
          <a:endParaRPr lang="ru-RU"/>
        </a:p>
      </dgm:t>
    </dgm:pt>
    <dgm:pt modelId="{200289F8-5F7F-4B23-A6C5-EF2F32DCA115}">
      <dgm:prSet phldrT="[Текст]"/>
      <dgm:spPr/>
      <dgm:t>
        <a:bodyPr/>
        <a:lstStyle/>
        <a:p>
          <a:r>
            <a:rPr lang="ru-RU" dirty="0" smtClean="0"/>
            <a:t>Ворот </a:t>
          </a:r>
          <a:r>
            <a:rPr lang="ru-RU" dirty="0" smtClean="0">
              <a:latin typeface="Cambria Math"/>
              <a:ea typeface="Cambria Math"/>
            </a:rPr>
            <a:t>&lt; край одежды, облегающий шею &lt; шея &lt; то, на чем вертится голова, ось тела</a:t>
          </a:r>
        </a:p>
        <a:p>
          <a:r>
            <a:rPr lang="ru-RU" dirty="0" smtClean="0">
              <a:latin typeface="Cambria Math"/>
              <a:ea typeface="Cambria Math"/>
            </a:rPr>
            <a:t>Воротник, за шиворот, шиворот навыворот</a:t>
          </a:r>
          <a:endParaRPr lang="ru-RU" dirty="0"/>
        </a:p>
      </dgm:t>
    </dgm:pt>
    <dgm:pt modelId="{3113B843-FC34-430E-9E1B-ABCEDEA4CA9C}" type="parTrans" cxnId="{21C51863-80B2-41B2-8E2F-535BD3D2E556}">
      <dgm:prSet/>
      <dgm:spPr/>
      <dgm:t>
        <a:bodyPr/>
        <a:lstStyle/>
        <a:p>
          <a:endParaRPr lang="ru-RU"/>
        </a:p>
      </dgm:t>
    </dgm:pt>
    <dgm:pt modelId="{71E43EA8-5CD8-4225-A8C0-8E4DCFCE7FA1}" type="sibTrans" cxnId="{21C51863-80B2-41B2-8E2F-535BD3D2E556}">
      <dgm:prSet/>
      <dgm:spPr/>
      <dgm:t>
        <a:bodyPr/>
        <a:lstStyle/>
        <a:p>
          <a:endParaRPr lang="ru-RU"/>
        </a:p>
      </dgm:t>
    </dgm:pt>
    <dgm:pt modelId="{7A204694-747D-4061-B04A-BC4F27B24EB7}">
      <dgm:prSet phldrT="[Текст]" custT="1"/>
      <dgm:spPr/>
      <dgm:t>
        <a:bodyPr/>
        <a:lstStyle/>
        <a:p>
          <a:r>
            <a:rPr lang="ru-RU" sz="1600" dirty="0" smtClean="0"/>
            <a:t>Веретено – то, что вращают.</a:t>
          </a:r>
        </a:p>
        <a:p>
          <a:r>
            <a:rPr lang="ru-RU" sz="1600" dirty="0" smtClean="0"/>
            <a:t>Веретеница – ящерица (юркая)</a:t>
          </a:r>
          <a:endParaRPr lang="ru-RU" sz="1600" dirty="0"/>
        </a:p>
      </dgm:t>
    </dgm:pt>
    <dgm:pt modelId="{F291FB6A-CF68-43E6-ACD8-298937AEC2F1}" type="parTrans" cxnId="{FBF49772-09F0-4C3A-8702-1140621FAFFD}">
      <dgm:prSet/>
      <dgm:spPr/>
      <dgm:t>
        <a:bodyPr/>
        <a:lstStyle/>
        <a:p>
          <a:endParaRPr lang="ru-RU"/>
        </a:p>
      </dgm:t>
    </dgm:pt>
    <dgm:pt modelId="{F08B9935-E4BC-4641-98F2-5845164BFE22}" type="sibTrans" cxnId="{FBF49772-09F0-4C3A-8702-1140621FAFFD}">
      <dgm:prSet/>
      <dgm:spPr/>
      <dgm:t>
        <a:bodyPr/>
        <a:lstStyle/>
        <a:p>
          <a:endParaRPr lang="ru-RU"/>
        </a:p>
      </dgm:t>
    </dgm:pt>
    <dgm:pt modelId="{2D395E64-05D9-4CB3-A337-D89083F82E15}">
      <dgm:prSet phldrT="[Текст]"/>
      <dgm:spPr/>
      <dgm:t>
        <a:bodyPr/>
        <a:lstStyle/>
        <a:p>
          <a:r>
            <a:rPr lang="ru-RU" dirty="0" smtClean="0"/>
            <a:t>Верста  </a:t>
          </a:r>
          <a:r>
            <a:rPr lang="ru-RU" dirty="0" smtClean="0">
              <a:latin typeface="Cambria Math"/>
              <a:ea typeface="Cambria Math"/>
            </a:rPr>
            <a:t>&lt;  равный &lt; одинаковый с  другими отрезок расстояния &lt; борозда пашни от поворота до поворота</a:t>
          </a:r>
        </a:p>
        <a:p>
          <a:r>
            <a:rPr lang="ru-RU" dirty="0" smtClean="0">
              <a:latin typeface="Cambria Math"/>
              <a:ea typeface="Cambria Math"/>
            </a:rPr>
            <a:t>Сверстник - равные</a:t>
          </a:r>
          <a:endParaRPr lang="ru-RU" dirty="0"/>
        </a:p>
      </dgm:t>
    </dgm:pt>
    <dgm:pt modelId="{3AC8C627-1FBC-48ED-9319-FF709DE66A5E}" type="parTrans" cxnId="{2506663B-0F71-4B6F-9FBE-B484907A279F}">
      <dgm:prSet/>
      <dgm:spPr/>
      <dgm:t>
        <a:bodyPr/>
        <a:lstStyle/>
        <a:p>
          <a:endParaRPr lang="ru-RU"/>
        </a:p>
      </dgm:t>
    </dgm:pt>
    <dgm:pt modelId="{F21508C0-D84F-4ADD-AA3E-4D6D25BD761A}" type="sibTrans" cxnId="{2506663B-0F71-4B6F-9FBE-B484907A279F}">
      <dgm:prSet/>
      <dgm:spPr/>
      <dgm:t>
        <a:bodyPr/>
        <a:lstStyle/>
        <a:p>
          <a:endParaRPr lang="ru-RU"/>
        </a:p>
      </dgm:t>
    </dgm:pt>
    <dgm:pt modelId="{B93FF91B-2DA7-427B-B7B4-52F129BA95B1}">
      <dgm:prSet custT="1"/>
      <dgm:spPr/>
      <dgm:t>
        <a:bodyPr/>
        <a:lstStyle/>
        <a:p>
          <a:r>
            <a:rPr lang="ru-RU" sz="1600" dirty="0" smtClean="0"/>
            <a:t>Ворот – то, что вращается створами вокруг своей оси.</a:t>
          </a:r>
        </a:p>
        <a:p>
          <a:r>
            <a:rPr lang="ru-RU" sz="1600" dirty="0" smtClean="0"/>
            <a:t>Врата, привратник, вратарь</a:t>
          </a:r>
          <a:endParaRPr lang="ru-RU" sz="1600" dirty="0"/>
        </a:p>
      </dgm:t>
    </dgm:pt>
    <dgm:pt modelId="{C734C400-C3E3-43B7-8C40-7FC0D092A353}" type="parTrans" cxnId="{C47CA359-28FB-4765-BFFC-712B0F273ADC}">
      <dgm:prSet/>
      <dgm:spPr/>
      <dgm:t>
        <a:bodyPr/>
        <a:lstStyle/>
        <a:p>
          <a:endParaRPr lang="ru-RU"/>
        </a:p>
      </dgm:t>
    </dgm:pt>
    <dgm:pt modelId="{183A16E1-A640-440A-93F1-2C8940215897}" type="sibTrans" cxnId="{C47CA359-28FB-4765-BFFC-712B0F273ADC}">
      <dgm:prSet/>
      <dgm:spPr/>
      <dgm:t>
        <a:bodyPr/>
        <a:lstStyle/>
        <a:p>
          <a:endParaRPr lang="ru-RU"/>
        </a:p>
      </dgm:t>
    </dgm:pt>
    <dgm:pt modelId="{9C805B06-9162-431B-834A-81334904AF97}">
      <dgm:prSet custT="1"/>
      <dgm:spPr/>
      <dgm:t>
        <a:bodyPr/>
        <a:lstStyle/>
        <a:p>
          <a:r>
            <a:rPr lang="ru-RU" sz="2800" dirty="0" err="1" smtClean="0"/>
            <a:t>Верт</a:t>
          </a:r>
          <a:r>
            <a:rPr lang="ru-RU" sz="2800" dirty="0" smtClean="0"/>
            <a:t>//</a:t>
          </a:r>
          <a:r>
            <a:rPr lang="ru-RU" sz="2800" dirty="0" err="1" smtClean="0"/>
            <a:t>верет</a:t>
          </a:r>
          <a:r>
            <a:rPr lang="ru-RU" sz="2800" dirty="0" smtClean="0"/>
            <a:t>//врат//ворот//врет</a:t>
          </a:r>
          <a:endParaRPr lang="ru-RU" sz="2800" dirty="0"/>
        </a:p>
      </dgm:t>
    </dgm:pt>
    <dgm:pt modelId="{2B8A5231-AE11-48EC-A4A5-E4F33453EB98}" type="parTrans" cxnId="{F70589F6-FA46-46DB-9578-FD18BDC02833}">
      <dgm:prSet/>
      <dgm:spPr/>
      <dgm:t>
        <a:bodyPr/>
        <a:lstStyle/>
        <a:p>
          <a:endParaRPr lang="ru-RU"/>
        </a:p>
      </dgm:t>
    </dgm:pt>
    <dgm:pt modelId="{DA1AC9D6-3CD9-4FD9-8183-4522B57AA44E}" type="sibTrans" cxnId="{F70589F6-FA46-46DB-9578-FD18BDC02833}">
      <dgm:prSet/>
      <dgm:spPr/>
      <dgm:t>
        <a:bodyPr/>
        <a:lstStyle/>
        <a:p>
          <a:endParaRPr lang="ru-RU"/>
        </a:p>
      </dgm:t>
    </dgm:pt>
    <dgm:pt modelId="{BD5566F7-23C4-40EE-9B55-0FB84C16C910}">
      <dgm:prSet/>
      <dgm:spPr/>
      <dgm:t>
        <a:bodyPr/>
        <a:lstStyle/>
        <a:p>
          <a:r>
            <a:rPr lang="ru-RU" dirty="0" smtClean="0"/>
            <a:t>Превратность, извращать, круговорот, воротить, ворочаться, вертел,  вертолет, отвратительный</a:t>
          </a:r>
          <a:endParaRPr lang="ru-RU" dirty="0"/>
        </a:p>
      </dgm:t>
    </dgm:pt>
    <dgm:pt modelId="{B8B69441-FFD0-4602-9363-432B8B033B9A}" type="parTrans" cxnId="{4EA2439D-97F4-4FF8-B334-A7BA3715A489}">
      <dgm:prSet/>
      <dgm:spPr/>
      <dgm:t>
        <a:bodyPr/>
        <a:lstStyle/>
        <a:p>
          <a:endParaRPr lang="ru-RU"/>
        </a:p>
      </dgm:t>
    </dgm:pt>
    <dgm:pt modelId="{07EB0F57-3FDC-453E-8C2B-80F0B56FE368}" type="sibTrans" cxnId="{4EA2439D-97F4-4FF8-B334-A7BA3715A489}">
      <dgm:prSet/>
      <dgm:spPr/>
      <dgm:t>
        <a:bodyPr/>
        <a:lstStyle/>
        <a:p>
          <a:endParaRPr lang="ru-RU"/>
        </a:p>
      </dgm:t>
    </dgm:pt>
    <dgm:pt modelId="{28FA38A8-93F9-4DFA-B25E-B764A6EB3053}" type="pres">
      <dgm:prSet presAssocID="{A4ED88E2-9549-454F-A0DF-90033159F86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8F5FB7F-DE33-4145-A59C-E035816EBB70}" type="pres">
      <dgm:prSet presAssocID="{9C805B06-9162-431B-834A-81334904AF97}" presName="node" presStyleLbl="node1" presStyleIdx="0" presStyleCnt="8" custScaleX="296199" custScaleY="63798" custLinFactNeighborX="-1907" custLinFactNeighborY="-50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004B11-998A-4A71-85C8-677F8FCB6A7E}" type="pres">
      <dgm:prSet presAssocID="{DA1AC9D6-3CD9-4FD9-8183-4522B57AA44E}" presName="sibTrans" presStyleCnt="0"/>
      <dgm:spPr/>
    </dgm:pt>
    <dgm:pt modelId="{28FAF265-219C-41E9-B4C4-54EF30C898FB}" type="pres">
      <dgm:prSet presAssocID="{F550DF27-D5F4-4A9A-9504-2FF8B2448CD3}" presName="node" presStyleLbl="node1" presStyleIdx="1" presStyleCnt="8" custLinFactX="14805" custLinFactY="23744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05FD5-26C1-45BF-8538-2B14734EAF2B}" type="pres">
      <dgm:prSet presAssocID="{772C77BE-9A5A-4E26-8A80-3D7149148C97}" presName="sibTrans" presStyleCnt="0"/>
      <dgm:spPr/>
    </dgm:pt>
    <dgm:pt modelId="{F6F82502-9AE9-4B8F-B443-79D45E4F50BC}" type="pres">
      <dgm:prSet presAssocID="{885C7B86-E71E-466E-9851-338A2964AD7D}" presName="node" presStyleLbl="node1" presStyleIdx="2" presStyleCnt="8" custLinFactX="-11412" custLinFactY="2374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9F58D-A7E1-486D-BE3B-5C4DD099FEC8}" type="pres">
      <dgm:prSet presAssocID="{9DB060A2-2173-4DC0-B0D4-A475ECC47361}" presName="sibTrans" presStyleCnt="0"/>
      <dgm:spPr/>
    </dgm:pt>
    <dgm:pt modelId="{4B8B00BE-557A-44B0-A816-6FAAA2E61501}" type="pres">
      <dgm:prSet presAssocID="{200289F8-5F7F-4B23-A6C5-EF2F32DCA115}" presName="node" presStyleLbl="node1" presStyleIdx="3" presStyleCnt="8" custLinFactNeighborX="4565" custLinFactNeighborY="53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5703F9-3AF6-45E6-8699-4E06DEFC2087}" type="pres">
      <dgm:prSet presAssocID="{71E43EA8-5CD8-4225-A8C0-8E4DCFCE7FA1}" presName="sibTrans" presStyleCnt="0"/>
      <dgm:spPr/>
    </dgm:pt>
    <dgm:pt modelId="{E2EDD7DA-EA99-4B6F-998B-3CAB5961B7B7}" type="pres">
      <dgm:prSet presAssocID="{7A204694-747D-4061-B04A-BC4F27B24EB7}" presName="node" presStyleLbl="node1" presStyleIdx="4" presStyleCnt="8" custLinFactY="-11292" custLinFactNeighborX="181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672AE-AF27-44B7-9D96-977F5A7707EE}" type="pres">
      <dgm:prSet presAssocID="{F08B9935-E4BC-4641-98F2-5845164BFE22}" presName="sibTrans" presStyleCnt="0"/>
      <dgm:spPr/>
    </dgm:pt>
    <dgm:pt modelId="{EE6519DC-0EB2-496A-B3F6-99B9159B6458}" type="pres">
      <dgm:prSet presAssocID="{B93FF91B-2DA7-427B-B7B4-52F129BA95B1}" presName="node" presStyleLbl="node1" presStyleIdx="5" presStyleCnt="8" custLinFactY="-11292" custLinFactNeighborX="480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BD5444-4305-45D7-AAE2-EE447A8324BD}" type="pres">
      <dgm:prSet presAssocID="{183A16E1-A640-440A-93F1-2C8940215897}" presName="sibTrans" presStyleCnt="0"/>
      <dgm:spPr/>
    </dgm:pt>
    <dgm:pt modelId="{96EA94F4-F2A5-4E33-BDE8-D5240259D9EE}" type="pres">
      <dgm:prSet presAssocID="{2D395E64-05D9-4CB3-A337-D89083F82E15}" presName="node" presStyleLbl="node1" presStyleIdx="6" presStyleCnt="8" custLinFactNeighborX="4565" custLinFactNeighborY="7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089D11-6E91-4751-9DF5-441CD865418E}" type="pres">
      <dgm:prSet presAssocID="{F21508C0-D84F-4ADD-AA3E-4D6D25BD761A}" presName="sibTrans" presStyleCnt="0"/>
      <dgm:spPr/>
    </dgm:pt>
    <dgm:pt modelId="{12C99FDE-35FB-4B27-AC8E-B35BDBA96224}" type="pres">
      <dgm:prSet presAssocID="{BD5566F7-23C4-40EE-9B55-0FB84C16C910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A2439D-97F4-4FF8-B334-A7BA3715A489}" srcId="{A4ED88E2-9549-454F-A0DF-90033159F863}" destId="{BD5566F7-23C4-40EE-9B55-0FB84C16C910}" srcOrd="7" destOrd="0" parTransId="{B8B69441-FFD0-4602-9363-432B8B033B9A}" sibTransId="{07EB0F57-3FDC-453E-8C2B-80F0B56FE368}"/>
    <dgm:cxn modelId="{7BAA942D-FDBE-442A-87E8-19054FEFCD02}" type="presOf" srcId="{A4ED88E2-9549-454F-A0DF-90033159F863}" destId="{28FA38A8-93F9-4DFA-B25E-B764A6EB3053}" srcOrd="0" destOrd="0" presId="urn:microsoft.com/office/officeart/2005/8/layout/default"/>
    <dgm:cxn modelId="{A228AE47-E419-4F03-A7E2-64E97BCE0102}" type="presOf" srcId="{B93FF91B-2DA7-427B-B7B4-52F129BA95B1}" destId="{EE6519DC-0EB2-496A-B3F6-99B9159B6458}" srcOrd="0" destOrd="0" presId="urn:microsoft.com/office/officeart/2005/8/layout/default"/>
    <dgm:cxn modelId="{D1E7FB61-48A0-4AAB-9467-1E4FF0C04ADC}" type="presOf" srcId="{BD5566F7-23C4-40EE-9B55-0FB84C16C910}" destId="{12C99FDE-35FB-4B27-AC8E-B35BDBA96224}" srcOrd="0" destOrd="0" presId="urn:microsoft.com/office/officeart/2005/8/layout/default"/>
    <dgm:cxn modelId="{33DB2936-AC6B-4CCF-BFF2-8E3C79C4E369}" srcId="{A4ED88E2-9549-454F-A0DF-90033159F863}" destId="{885C7B86-E71E-466E-9851-338A2964AD7D}" srcOrd="2" destOrd="0" parTransId="{62F2087E-96B0-4373-83E5-FE0107C942E1}" sibTransId="{9DB060A2-2173-4DC0-B0D4-A475ECC47361}"/>
    <dgm:cxn modelId="{2506663B-0F71-4B6F-9FBE-B484907A279F}" srcId="{A4ED88E2-9549-454F-A0DF-90033159F863}" destId="{2D395E64-05D9-4CB3-A337-D89083F82E15}" srcOrd="6" destOrd="0" parTransId="{3AC8C627-1FBC-48ED-9319-FF709DE66A5E}" sibTransId="{F21508C0-D84F-4ADD-AA3E-4D6D25BD761A}"/>
    <dgm:cxn modelId="{21C51863-80B2-41B2-8E2F-535BD3D2E556}" srcId="{A4ED88E2-9549-454F-A0DF-90033159F863}" destId="{200289F8-5F7F-4B23-A6C5-EF2F32DCA115}" srcOrd="3" destOrd="0" parTransId="{3113B843-FC34-430E-9E1B-ABCEDEA4CA9C}" sibTransId="{71E43EA8-5CD8-4225-A8C0-8E4DCFCE7FA1}"/>
    <dgm:cxn modelId="{916B6B67-0482-481A-AD2B-81CF0A3AA010}" type="presOf" srcId="{2D395E64-05D9-4CB3-A337-D89083F82E15}" destId="{96EA94F4-F2A5-4E33-BDE8-D5240259D9EE}" srcOrd="0" destOrd="0" presId="urn:microsoft.com/office/officeart/2005/8/layout/default"/>
    <dgm:cxn modelId="{5E1E4233-7B31-4C61-8EA5-A8CA73E1C834}" type="presOf" srcId="{9C805B06-9162-431B-834A-81334904AF97}" destId="{A8F5FB7F-DE33-4145-A59C-E035816EBB70}" srcOrd="0" destOrd="0" presId="urn:microsoft.com/office/officeart/2005/8/layout/default"/>
    <dgm:cxn modelId="{F7BF2B1C-A070-41D6-B736-C0E86884BD40}" type="presOf" srcId="{7A204694-747D-4061-B04A-BC4F27B24EB7}" destId="{E2EDD7DA-EA99-4B6F-998B-3CAB5961B7B7}" srcOrd="0" destOrd="0" presId="urn:microsoft.com/office/officeart/2005/8/layout/default"/>
    <dgm:cxn modelId="{2396B18F-E8F9-46B1-A8E7-579BC9806D6F}" srcId="{A4ED88E2-9549-454F-A0DF-90033159F863}" destId="{F550DF27-D5F4-4A9A-9504-2FF8B2448CD3}" srcOrd="1" destOrd="0" parTransId="{8FFBD499-3958-444B-A405-37696E494541}" sibTransId="{772C77BE-9A5A-4E26-8A80-3D7149148C97}"/>
    <dgm:cxn modelId="{C47CA359-28FB-4765-BFFC-712B0F273ADC}" srcId="{A4ED88E2-9549-454F-A0DF-90033159F863}" destId="{B93FF91B-2DA7-427B-B7B4-52F129BA95B1}" srcOrd="5" destOrd="0" parTransId="{C734C400-C3E3-43B7-8C40-7FC0D092A353}" sibTransId="{183A16E1-A640-440A-93F1-2C8940215897}"/>
    <dgm:cxn modelId="{BE2EEC71-7052-4131-8AD5-FEDBC96FCC0B}" type="presOf" srcId="{200289F8-5F7F-4B23-A6C5-EF2F32DCA115}" destId="{4B8B00BE-557A-44B0-A816-6FAAA2E61501}" srcOrd="0" destOrd="0" presId="urn:microsoft.com/office/officeart/2005/8/layout/default"/>
    <dgm:cxn modelId="{FBF49772-09F0-4C3A-8702-1140621FAFFD}" srcId="{A4ED88E2-9549-454F-A0DF-90033159F863}" destId="{7A204694-747D-4061-B04A-BC4F27B24EB7}" srcOrd="4" destOrd="0" parTransId="{F291FB6A-CF68-43E6-ACD8-298937AEC2F1}" sibTransId="{F08B9935-E4BC-4641-98F2-5845164BFE22}"/>
    <dgm:cxn modelId="{351A0E25-5C72-499B-AD29-FAD7E47BDBFB}" type="presOf" srcId="{885C7B86-E71E-466E-9851-338A2964AD7D}" destId="{F6F82502-9AE9-4B8F-B443-79D45E4F50BC}" srcOrd="0" destOrd="0" presId="urn:microsoft.com/office/officeart/2005/8/layout/default"/>
    <dgm:cxn modelId="{F70589F6-FA46-46DB-9578-FD18BDC02833}" srcId="{A4ED88E2-9549-454F-A0DF-90033159F863}" destId="{9C805B06-9162-431B-834A-81334904AF97}" srcOrd="0" destOrd="0" parTransId="{2B8A5231-AE11-48EC-A4A5-E4F33453EB98}" sibTransId="{DA1AC9D6-3CD9-4FD9-8183-4522B57AA44E}"/>
    <dgm:cxn modelId="{A53650B8-4291-478B-B5A6-7D77E2C7B16C}" type="presOf" srcId="{F550DF27-D5F4-4A9A-9504-2FF8B2448CD3}" destId="{28FAF265-219C-41E9-B4C4-54EF30C898FB}" srcOrd="0" destOrd="0" presId="urn:microsoft.com/office/officeart/2005/8/layout/default"/>
    <dgm:cxn modelId="{763EEA4C-2D65-4380-BCF4-3D3C2EE90E84}" type="presParOf" srcId="{28FA38A8-93F9-4DFA-B25E-B764A6EB3053}" destId="{A8F5FB7F-DE33-4145-A59C-E035816EBB70}" srcOrd="0" destOrd="0" presId="urn:microsoft.com/office/officeart/2005/8/layout/default"/>
    <dgm:cxn modelId="{152C0D5C-3B33-4DE4-9D7C-D3D4D75CA6EE}" type="presParOf" srcId="{28FA38A8-93F9-4DFA-B25E-B764A6EB3053}" destId="{2F004B11-998A-4A71-85C8-677F8FCB6A7E}" srcOrd="1" destOrd="0" presId="urn:microsoft.com/office/officeart/2005/8/layout/default"/>
    <dgm:cxn modelId="{02CCBE65-E013-4E2E-AD0A-6805467B9020}" type="presParOf" srcId="{28FA38A8-93F9-4DFA-B25E-B764A6EB3053}" destId="{28FAF265-219C-41E9-B4C4-54EF30C898FB}" srcOrd="2" destOrd="0" presId="urn:microsoft.com/office/officeart/2005/8/layout/default"/>
    <dgm:cxn modelId="{BD16B3C3-B2B1-410B-A016-254436C91DC2}" type="presParOf" srcId="{28FA38A8-93F9-4DFA-B25E-B764A6EB3053}" destId="{4FE05FD5-26C1-45BF-8538-2B14734EAF2B}" srcOrd="3" destOrd="0" presId="urn:microsoft.com/office/officeart/2005/8/layout/default"/>
    <dgm:cxn modelId="{C408CAED-A112-42CC-AADA-212EE07B7A5C}" type="presParOf" srcId="{28FA38A8-93F9-4DFA-B25E-B764A6EB3053}" destId="{F6F82502-9AE9-4B8F-B443-79D45E4F50BC}" srcOrd="4" destOrd="0" presId="urn:microsoft.com/office/officeart/2005/8/layout/default"/>
    <dgm:cxn modelId="{B65D7245-73F0-418E-A042-893B1E627F11}" type="presParOf" srcId="{28FA38A8-93F9-4DFA-B25E-B764A6EB3053}" destId="{FCA9F58D-A7E1-486D-BE3B-5C4DD099FEC8}" srcOrd="5" destOrd="0" presId="urn:microsoft.com/office/officeart/2005/8/layout/default"/>
    <dgm:cxn modelId="{87BFEC80-BA8A-4C0B-9033-C808B2BB8F87}" type="presParOf" srcId="{28FA38A8-93F9-4DFA-B25E-B764A6EB3053}" destId="{4B8B00BE-557A-44B0-A816-6FAAA2E61501}" srcOrd="6" destOrd="0" presId="urn:microsoft.com/office/officeart/2005/8/layout/default"/>
    <dgm:cxn modelId="{4174E511-038C-4B83-A206-A155C571C4F5}" type="presParOf" srcId="{28FA38A8-93F9-4DFA-B25E-B764A6EB3053}" destId="{DA5703F9-3AF6-45E6-8699-4E06DEFC2087}" srcOrd="7" destOrd="0" presId="urn:microsoft.com/office/officeart/2005/8/layout/default"/>
    <dgm:cxn modelId="{5A2F0F19-FFA5-47F3-8459-931463D426A4}" type="presParOf" srcId="{28FA38A8-93F9-4DFA-B25E-B764A6EB3053}" destId="{E2EDD7DA-EA99-4B6F-998B-3CAB5961B7B7}" srcOrd="8" destOrd="0" presId="urn:microsoft.com/office/officeart/2005/8/layout/default"/>
    <dgm:cxn modelId="{69D0595A-94CF-4D54-ACA0-0CFABFB98F50}" type="presParOf" srcId="{28FA38A8-93F9-4DFA-B25E-B764A6EB3053}" destId="{67A672AE-AF27-44B7-9D96-977F5A7707EE}" srcOrd="9" destOrd="0" presId="urn:microsoft.com/office/officeart/2005/8/layout/default"/>
    <dgm:cxn modelId="{A8D0DFCB-8721-416A-9AEC-FA93E277D16C}" type="presParOf" srcId="{28FA38A8-93F9-4DFA-B25E-B764A6EB3053}" destId="{EE6519DC-0EB2-496A-B3F6-99B9159B6458}" srcOrd="10" destOrd="0" presId="urn:microsoft.com/office/officeart/2005/8/layout/default"/>
    <dgm:cxn modelId="{D23D1BA1-2EBB-41F0-A87D-1084805CA2F8}" type="presParOf" srcId="{28FA38A8-93F9-4DFA-B25E-B764A6EB3053}" destId="{D6BD5444-4305-45D7-AAE2-EE447A8324BD}" srcOrd="11" destOrd="0" presId="urn:microsoft.com/office/officeart/2005/8/layout/default"/>
    <dgm:cxn modelId="{3EE000A3-E785-4B4B-98D5-2A749CFE1AB0}" type="presParOf" srcId="{28FA38A8-93F9-4DFA-B25E-B764A6EB3053}" destId="{96EA94F4-F2A5-4E33-BDE8-D5240259D9EE}" srcOrd="12" destOrd="0" presId="urn:microsoft.com/office/officeart/2005/8/layout/default"/>
    <dgm:cxn modelId="{6F5DB0A5-6A3A-4098-9406-EDAF1424AE4D}" type="presParOf" srcId="{28FA38A8-93F9-4DFA-B25E-B764A6EB3053}" destId="{A7089D11-6E91-4751-9DF5-441CD865418E}" srcOrd="13" destOrd="0" presId="urn:microsoft.com/office/officeart/2005/8/layout/default"/>
    <dgm:cxn modelId="{7E628117-66AE-4013-9255-912EC193A26D}" type="presParOf" srcId="{28FA38A8-93F9-4DFA-B25E-B764A6EB3053}" destId="{12C99FDE-35FB-4B27-AC8E-B35BDBA96224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Весть – то, что можно знать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Ведьма – ведающая, знающая</a:t>
          </a:r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Совесть – общее знание (ср. со-знание)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Невеста – неизвестная мужу, та, которую предстоит узнать  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5089A9FE-FBD7-41C2-8106-3EC6F1086B29}">
      <dgm:prSet/>
      <dgm:spPr/>
      <dgm:t>
        <a:bodyPr/>
        <a:lstStyle/>
        <a:p>
          <a:r>
            <a:rPr lang="ru-RU" dirty="0" smtClean="0"/>
            <a:t>Свидетель – сведущий + видеть (</a:t>
          </a:r>
          <a:r>
            <a:rPr lang="ru-RU" dirty="0" err="1" smtClean="0"/>
            <a:t>переосм</a:t>
          </a:r>
          <a:r>
            <a:rPr lang="ru-RU" dirty="0" smtClean="0"/>
            <a:t>.)</a:t>
          </a:r>
          <a:endParaRPr lang="ru-RU" dirty="0"/>
        </a:p>
      </dgm:t>
    </dgm:pt>
    <dgm:pt modelId="{7D27D41A-8F61-4854-A147-F7DA34F18C8E}" type="parTrans" cxnId="{702C46C4-5B3C-4DD1-B881-67BC53AE0C28}">
      <dgm:prSet/>
      <dgm:spPr/>
    </dgm:pt>
    <dgm:pt modelId="{F9CDEDDC-99E4-4E0B-9F7C-50B384C95F1D}" type="sibTrans" cxnId="{702C46C4-5B3C-4DD1-B881-67BC53AE0C28}">
      <dgm:prSet/>
      <dgm:spPr/>
    </dgm:pt>
    <dgm:pt modelId="{5DEF2621-433A-4E6E-8132-543E755C8C11}">
      <dgm:prSet/>
      <dgm:spPr/>
      <dgm:t>
        <a:bodyPr/>
        <a:lstStyle/>
        <a:p>
          <a:r>
            <a:rPr lang="ru-RU" dirty="0" smtClean="0"/>
            <a:t>вежливый</a:t>
          </a:r>
          <a:r>
            <a:rPr lang="ru-RU" dirty="0" smtClean="0">
              <a:latin typeface="Cambria Math"/>
              <a:ea typeface="Cambria Math"/>
            </a:rPr>
            <a:t>&lt; вежа – знаток&gt;знающий</a:t>
          </a:r>
        </a:p>
        <a:p>
          <a:r>
            <a:rPr lang="ru-RU" dirty="0" smtClean="0">
              <a:latin typeface="Cambria Math"/>
              <a:ea typeface="Cambria Math"/>
            </a:rPr>
            <a:t>Невежа=невежда (сначала!!!)</a:t>
          </a:r>
          <a:endParaRPr lang="ru-RU" dirty="0"/>
        </a:p>
      </dgm:t>
    </dgm:pt>
    <dgm:pt modelId="{AC0ACEC5-0388-42F0-A682-FF200E4A7BCC}" type="parTrans" cxnId="{161A65FB-7614-4D5D-9BE1-2B8B08F1326E}">
      <dgm:prSet/>
      <dgm:spPr/>
    </dgm:pt>
    <dgm:pt modelId="{BB446C2E-610A-467B-9E61-CE07EA73BAEB}" type="sibTrans" cxnId="{161A65FB-7614-4D5D-9BE1-2B8B08F1326E}">
      <dgm:prSet/>
      <dgm:spPr/>
    </dgm:pt>
    <dgm:pt modelId="{DFB0BED0-C51A-4B69-827D-69914DCAA4E2}">
      <dgm:prSet/>
      <dgm:spPr/>
      <dgm:t>
        <a:bodyPr/>
        <a:lstStyle/>
        <a:p>
          <a:r>
            <a:rPr lang="ru-RU" dirty="0" smtClean="0"/>
            <a:t>Вед-а-</a:t>
          </a:r>
          <a:r>
            <a:rPr lang="ru-RU" dirty="0" err="1" smtClean="0"/>
            <a:t>ти</a:t>
          </a:r>
          <a:endParaRPr lang="ru-RU" dirty="0"/>
        </a:p>
      </dgm:t>
    </dgm:pt>
    <dgm:pt modelId="{0931103C-A09D-43D4-A42C-01428279A2E3}" type="parTrans" cxnId="{AC16ABCC-BBB7-4CA7-AAF5-91A8F85A6C83}">
      <dgm:prSet/>
      <dgm:spPr/>
    </dgm:pt>
    <dgm:pt modelId="{415DF2A5-BBA2-4B2C-8F14-41AACEA8DAAF}" type="sibTrans" cxnId="{AC16ABCC-BBB7-4CA7-AAF5-91A8F85A6C83}">
      <dgm:prSet/>
      <dgm:spPr/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7" custLinFactY="20513" custLinFactNeighborX="307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4FA4A3E-3C9F-428A-A8AB-E7F4FD05F342}" type="pres">
      <dgm:prSet presAssocID="{DFB0BED0-C51A-4B69-827D-69914DCAA4E2}" presName="node" presStyleLbl="node1" presStyleIdx="1" presStyleCnt="7" custScaleY="48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662462-1406-46C6-AC59-E8F4B0E415F3}" type="pres">
      <dgm:prSet presAssocID="{415DF2A5-BBA2-4B2C-8F14-41AACEA8DAAF}" presName="sibTrans" presStyleCnt="0"/>
      <dgm:spPr/>
    </dgm:pt>
    <dgm:pt modelId="{F969A04F-CF87-46C9-9333-702F816E95F3}" type="pres">
      <dgm:prSet presAssocID="{5DEF2621-433A-4E6E-8132-543E755C8C11}" presName="node" presStyleLbl="node1" presStyleIdx="2" presStyleCnt="7" custLinFactY="20513" custLinFactNeighborX="-153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20402-85DE-4333-9D82-5CC8C8FB02D9}" type="pres">
      <dgm:prSet presAssocID="{BB446C2E-610A-467B-9E61-CE07EA73BAEB}" presName="sibTrans" presStyleCnt="0"/>
      <dgm:spPr/>
    </dgm:pt>
    <dgm:pt modelId="{9B3D0901-895E-434E-961A-5D985DDC110C}" type="pres">
      <dgm:prSet presAssocID="{5089A9FE-FBD7-41C2-8106-3EC6F1086B29}" presName="node" presStyleLbl="node1" presStyleIdx="3" presStyleCnt="7" custLinFactY="16667" custLinFactNeighborX="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95CB94-B1F9-4AEE-A730-F73F6D85FCAC}" type="pres">
      <dgm:prSet presAssocID="{F9CDEDDC-99E4-4E0B-9F7C-50B384C95F1D}" presName="sibTrans" presStyleCnt="0"/>
      <dgm:spPr/>
    </dgm:pt>
    <dgm:pt modelId="{D9C46A1F-AEA0-4FBB-9698-6342DBE73277}" type="pres">
      <dgm:prSet presAssocID="{11A8168C-947E-40BC-B62B-4E745C8190A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5" presStyleCnt="7" custLinFactY="16667" custLinFactNeighborX="-153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EF5876-756A-4639-8654-0BF36270223B}" type="presOf" srcId="{5DEF2621-433A-4E6E-8132-543E755C8C11}" destId="{F969A04F-CF87-46C9-9333-702F816E95F3}" srcOrd="0" destOrd="0" presId="urn:microsoft.com/office/officeart/2005/8/layout/default"/>
    <dgm:cxn modelId="{4B13D102-9C63-47B3-9D46-A20F0C5972ED}" type="presOf" srcId="{11A8168C-947E-40BC-B62B-4E745C8190A9}" destId="{D9C46A1F-AEA0-4FBB-9698-6342DBE73277}" srcOrd="0" destOrd="0" presId="urn:microsoft.com/office/officeart/2005/8/layout/default"/>
    <dgm:cxn modelId="{FD174C76-D8AC-4136-8D1F-CF50B22506F9}" srcId="{3C297C07-3013-4EC8-8980-8A70595586D8}" destId="{11A8168C-947E-40BC-B62B-4E745C8190A9}" srcOrd="4" destOrd="0" parTransId="{E84FDBFB-D38E-4B73-8F75-7312EF4D8994}" sibTransId="{D39C1763-8043-45A7-A3D7-CCB9C759D604}"/>
    <dgm:cxn modelId="{747B2DC3-9738-4745-8BF2-7289E8DA04F3}" srcId="{3C297C07-3013-4EC8-8980-8A70595586D8}" destId="{7670D10F-9632-4633-A706-8F76E1B895ED}" srcOrd="5" destOrd="0" parTransId="{E30AF8E8-5319-4D53-ACF7-4D22B235B5C6}" sibTransId="{63D4C92B-FB7C-4C3E-89AB-28111F2CF9A7}"/>
    <dgm:cxn modelId="{A7F63D92-DE1F-49CD-89A5-CE3BB754664E}" type="presOf" srcId="{3C297C07-3013-4EC8-8980-8A70595586D8}" destId="{A6424E0E-E837-4A9C-AA41-AE026FA17704}" srcOrd="0" destOrd="0" presId="urn:microsoft.com/office/officeart/2005/8/layout/default"/>
    <dgm:cxn modelId="{1689197E-3DD6-45E6-A1A6-E929178526AC}" type="presOf" srcId="{5868930C-4AD4-4658-9A01-7E0C440E0762}" destId="{DD1DBEB3-060B-451F-8B97-F2A8B528BD90}" srcOrd="0" destOrd="0" presId="urn:microsoft.com/office/officeart/2005/8/layout/default"/>
    <dgm:cxn modelId="{36DE34B6-6460-4DEE-A5D5-59E4EA44574A}" type="presOf" srcId="{7670D10F-9632-4633-A706-8F76E1B895ED}" destId="{E678F170-A34B-4AFB-B58A-7B4884C55ADD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076ED669-13C2-4D55-8E5C-4596909B636F}" type="presOf" srcId="{DFB0BED0-C51A-4B69-827D-69914DCAA4E2}" destId="{D4FA4A3E-3C9F-428A-A8AB-E7F4FD05F342}" srcOrd="0" destOrd="0" presId="urn:microsoft.com/office/officeart/2005/8/layout/default"/>
    <dgm:cxn modelId="{161A65FB-7614-4D5D-9BE1-2B8B08F1326E}" srcId="{3C297C07-3013-4EC8-8980-8A70595586D8}" destId="{5DEF2621-433A-4E6E-8132-543E755C8C11}" srcOrd="2" destOrd="0" parTransId="{AC0ACEC5-0388-42F0-A682-FF200E4A7BCC}" sibTransId="{BB446C2E-610A-467B-9E61-CE07EA73BAEB}"/>
    <dgm:cxn modelId="{702C46C4-5B3C-4DD1-B881-67BC53AE0C28}" srcId="{3C297C07-3013-4EC8-8980-8A70595586D8}" destId="{5089A9FE-FBD7-41C2-8106-3EC6F1086B29}" srcOrd="3" destOrd="0" parTransId="{7D27D41A-8F61-4854-A147-F7DA34F18C8E}" sibTransId="{F9CDEDDC-99E4-4E0B-9F7C-50B384C95F1D}"/>
    <dgm:cxn modelId="{40CA2366-6EF9-4900-B991-E2975B0E963F}" type="presOf" srcId="{88DABE2D-DAEB-4710-ACF6-66319DEB0521}" destId="{DF26F203-3612-4D68-80A1-A8963197A2CA}" srcOrd="0" destOrd="0" presId="urn:microsoft.com/office/officeart/2005/8/layout/default"/>
    <dgm:cxn modelId="{5601A897-48A7-462D-BF93-7309B56645F2}" srcId="{3C297C07-3013-4EC8-8980-8A70595586D8}" destId="{5868930C-4AD4-4658-9A01-7E0C440E0762}" srcOrd="6" destOrd="0" parTransId="{F8104A6B-D1D1-4D99-9FA7-1674522802F1}" sibTransId="{CF29183E-BE3D-4301-965D-37EE7930B502}"/>
    <dgm:cxn modelId="{8526BAC9-5EB6-4D73-92EE-FF85885E1093}" type="presOf" srcId="{5089A9FE-FBD7-41C2-8106-3EC6F1086B29}" destId="{9B3D0901-895E-434E-961A-5D985DDC110C}" srcOrd="0" destOrd="0" presId="urn:microsoft.com/office/officeart/2005/8/layout/default"/>
    <dgm:cxn modelId="{AC16ABCC-BBB7-4CA7-AAF5-91A8F85A6C83}" srcId="{3C297C07-3013-4EC8-8980-8A70595586D8}" destId="{DFB0BED0-C51A-4B69-827D-69914DCAA4E2}" srcOrd="1" destOrd="0" parTransId="{0931103C-A09D-43D4-A42C-01428279A2E3}" sibTransId="{415DF2A5-BBA2-4B2C-8F14-41AACEA8DAAF}"/>
    <dgm:cxn modelId="{6683DCD1-CD2D-450D-A4E5-4F33A93C8D23}" type="presParOf" srcId="{A6424E0E-E837-4A9C-AA41-AE026FA17704}" destId="{DF26F203-3612-4D68-80A1-A8963197A2CA}" srcOrd="0" destOrd="0" presId="urn:microsoft.com/office/officeart/2005/8/layout/default"/>
    <dgm:cxn modelId="{6CF1D6F3-9A61-4947-AA9B-91EBF03D00E5}" type="presParOf" srcId="{A6424E0E-E837-4A9C-AA41-AE026FA17704}" destId="{1BB70626-BA6F-499B-A68E-FE4465FC278D}" srcOrd="1" destOrd="0" presId="urn:microsoft.com/office/officeart/2005/8/layout/default"/>
    <dgm:cxn modelId="{3EADF4D6-81B6-47CF-9686-2815CD4D76B3}" type="presParOf" srcId="{A6424E0E-E837-4A9C-AA41-AE026FA17704}" destId="{D4FA4A3E-3C9F-428A-A8AB-E7F4FD05F342}" srcOrd="2" destOrd="0" presId="urn:microsoft.com/office/officeart/2005/8/layout/default"/>
    <dgm:cxn modelId="{11A1AF82-F276-4279-AD09-906A78D5D05A}" type="presParOf" srcId="{A6424E0E-E837-4A9C-AA41-AE026FA17704}" destId="{8E662462-1406-46C6-AC59-E8F4B0E415F3}" srcOrd="3" destOrd="0" presId="urn:microsoft.com/office/officeart/2005/8/layout/default"/>
    <dgm:cxn modelId="{597543E1-253A-4D8F-8727-49BE2B3C6873}" type="presParOf" srcId="{A6424E0E-E837-4A9C-AA41-AE026FA17704}" destId="{F969A04F-CF87-46C9-9333-702F816E95F3}" srcOrd="4" destOrd="0" presId="urn:microsoft.com/office/officeart/2005/8/layout/default"/>
    <dgm:cxn modelId="{BB610F81-8F9E-4A76-80A6-36E2E503A7DD}" type="presParOf" srcId="{A6424E0E-E837-4A9C-AA41-AE026FA17704}" destId="{18220402-85DE-4333-9D82-5CC8C8FB02D9}" srcOrd="5" destOrd="0" presId="urn:microsoft.com/office/officeart/2005/8/layout/default"/>
    <dgm:cxn modelId="{245356C7-32DC-4074-B13C-AF3309B8C9DA}" type="presParOf" srcId="{A6424E0E-E837-4A9C-AA41-AE026FA17704}" destId="{9B3D0901-895E-434E-961A-5D985DDC110C}" srcOrd="6" destOrd="0" presId="urn:microsoft.com/office/officeart/2005/8/layout/default"/>
    <dgm:cxn modelId="{799AA2E0-F02B-4F0C-8CDD-F6AF0C52E83E}" type="presParOf" srcId="{A6424E0E-E837-4A9C-AA41-AE026FA17704}" destId="{BA95CB94-B1F9-4AEE-A730-F73F6D85FCAC}" srcOrd="7" destOrd="0" presId="urn:microsoft.com/office/officeart/2005/8/layout/default"/>
    <dgm:cxn modelId="{6589E21F-2F78-487D-9AAD-FB5E21AA1392}" type="presParOf" srcId="{A6424E0E-E837-4A9C-AA41-AE026FA17704}" destId="{D9C46A1F-AEA0-4FBB-9698-6342DBE73277}" srcOrd="8" destOrd="0" presId="urn:microsoft.com/office/officeart/2005/8/layout/default"/>
    <dgm:cxn modelId="{6488C7E0-3F20-4800-8BED-32B92111BE39}" type="presParOf" srcId="{A6424E0E-E837-4A9C-AA41-AE026FA17704}" destId="{3ABB8439-065C-4A5C-B2F4-607D51ECF4C0}" srcOrd="9" destOrd="0" presId="urn:microsoft.com/office/officeart/2005/8/layout/default"/>
    <dgm:cxn modelId="{2DF027C4-8BCD-4585-911F-3E11FA0C84F4}" type="presParOf" srcId="{A6424E0E-E837-4A9C-AA41-AE026FA17704}" destId="{E678F170-A34B-4AFB-B58A-7B4884C55ADD}" srcOrd="10" destOrd="0" presId="urn:microsoft.com/office/officeart/2005/8/layout/default"/>
    <dgm:cxn modelId="{52127C57-F732-4AA7-8A82-896622B61AC9}" type="presParOf" srcId="{A6424E0E-E837-4A9C-AA41-AE026FA17704}" destId="{53459950-663F-48AD-A8C7-7F59B4B0B897}" srcOrd="11" destOrd="0" presId="urn:microsoft.com/office/officeart/2005/8/layout/default"/>
    <dgm:cxn modelId="{0208E90A-DAC7-4CF4-8347-819F0E9D95B2}" type="presParOf" srcId="{A6424E0E-E837-4A9C-AA41-AE026FA17704}" destId="{DD1DBEB3-060B-451F-8B97-F2A8B528BD90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err="1" smtClean="0"/>
            <a:t>Добъ</a:t>
          </a:r>
          <a:r>
            <a:rPr lang="ru-RU" dirty="0" smtClean="0"/>
            <a:t> (слав) – годный, подходящий</a:t>
          </a:r>
          <a:r>
            <a:rPr lang="ru-RU" dirty="0" smtClean="0">
              <a:latin typeface="Cambria Math"/>
              <a:ea typeface="Cambria Math"/>
            </a:rPr>
            <a:t>&gt;доброкачественный, добротный&gt;добрый, милосердный</a:t>
          </a:r>
        </a:p>
        <a:p>
          <a:r>
            <a:rPr lang="ru-RU" dirty="0" err="1" smtClean="0">
              <a:latin typeface="Cambria Math"/>
              <a:ea typeface="Cambria Math"/>
            </a:rPr>
            <a:t>Доб</a:t>
          </a:r>
          <a:r>
            <a:rPr lang="ru-RU" dirty="0" smtClean="0">
              <a:latin typeface="Cambria Math"/>
              <a:ea typeface="Cambria Math"/>
            </a:rPr>
            <a:t>-парень – хороший, красивый парень</a:t>
          </a:r>
        </a:p>
        <a:p>
          <a:r>
            <a:rPr lang="ru-RU" dirty="0" smtClean="0">
              <a:latin typeface="Cambria Math"/>
              <a:ea typeface="Cambria Math"/>
            </a:rPr>
            <a:t>Удобный – годный, подходящий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Добрый – расположенный к людям, отзывчивый</a:t>
          </a:r>
        </a:p>
        <a:p>
          <a:r>
            <a:rPr lang="ru-RU" dirty="0" err="1" smtClean="0"/>
            <a:t>Доб+р+ый</a:t>
          </a:r>
          <a:endParaRPr lang="ru-RU" dirty="0" smtClean="0"/>
        </a:p>
        <a:p>
          <a:r>
            <a:rPr lang="ru-RU" dirty="0" smtClean="0"/>
            <a:t>Доблесть – отвага, мужество, геройство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доблий</a:t>
          </a:r>
          <a:r>
            <a:rPr lang="ru-RU" dirty="0" smtClean="0">
              <a:latin typeface="Cambria Math"/>
              <a:ea typeface="Cambria Math"/>
            </a:rPr>
            <a:t>-годный&gt;способный на какие-то действия&gt;сильный&gt;доблестный</a:t>
          </a:r>
          <a:endParaRPr lang="ru-RU" dirty="0" smtClean="0"/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7670D10F-9632-4633-A706-8F76E1B895ED}">
      <dgm:prSet phldrT="[Текст]"/>
      <dgm:spPr/>
      <dgm:t>
        <a:bodyPr/>
        <a:lstStyle/>
        <a:p>
          <a:r>
            <a:rPr lang="ru-RU" dirty="0" smtClean="0"/>
            <a:t>Сдоба – молоко, яйца, масло, добавляемы в тесто</a:t>
          </a:r>
        </a:p>
        <a:p>
          <a:r>
            <a:rPr lang="ru-RU" dirty="0" smtClean="0"/>
            <a:t>Сдоба</a:t>
          </a:r>
          <a:r>
            <a:rPr lang="ru-RU" dirty="0" smtClean="0">
              <a:latin typeface="Cambria Math"/>
              <a:ea typeface="Cambria Math"/>
            </a:rPr>
            <a:t>&lt;сдобрить- добавить того, что годно, подходит для улучшения </a:t>
          </a:r>
        </a:p>
        <a:p>
          <a:r>
            <a:rPr lang="ru-RU" dirty="0" smtClean="0">
              <a:latin typeface="Cambria Math"/>
              <a:ea typeface="Cambria Math"/>
            </a:rPr>
            <a:t>Снадобье – первоначально – приправа к еде</a:t>
          </a:r>
          <a:endParaRPr lang="ru-RU" dirty="0"/>
        </a:p>
      </dgm:t>
    </dgm:pt>
    <dgm:pt modelId="{E30AF8E8-5319-4D53-ACF7-4D22B235B5C6}" type="parTrans" cxnId="{747B2DC3-9738-4745-8BF2-7289E8DA04F3}">
      <dgm:prSet/>
      <dgm:spPr/>
      <dgm:t>
        <a:bodyPr/>
        <a:lstStyle/>
        <a:p>
          <a:endParaRPr lang="ru-RU"/>
        </a:p>
      </dgm:t>
    </dgm:pt>
    <dgm:pt modelId="{63D4C92B-FB7C-4C3E-89AB-28111F2CF9A7}" type="sibTrans" cxnId="{747B2DC3-9738-4745-8BF2-7289E8DA04F3}">
      <dgm:prSet/>
      <dgm:spPr/>
      <dgm:t>
        <a:bodyPr/>
        <a:lstStyle/>
        <a:p>
          <a:endParaRPr lang="ru-RU"/>
        </a:p>
      </dgm:t>
    </dgm:pt>
    <dgm:pt modelId="{5868930C-4AD4-4658-9A01-7E0C440E0762}">
      <dgm:prSet phldrT="[Текст]"/>
      <dgm:spPr/>
      <dgm:t>
        <a:bodyPr/>
        <a:lstStyle/>
        <a:p>
          <a:r>
            <a:rPr lang="ru-RU" dirty="0" smtClean="0"/>
            <a:t>Надо</a:t>
          </a:r>
          <a:r>
            <a:rPr lang="ru-RU" dirty="0" smtClean="0">
              <a:latin typeface="Cambria Math"/>
              <a:ea typeface="Cambria Math"/>
            </a:rPr>
            <a:t>&lt;надобно&lt;</a:t>
          </a:r>
          <a:r>
            <a:rPr lang="ru-RU" dirty="0" err="1" smtClean="0">
              <a:latin typeface="Cambria Math"/>
              <a:ea typeface="Cambria Math"/>
            </a:rPr>
            <a:t>на+доба</a:t>
          </a:r>
          <a:r>
            <a:rPr lang="ru-RU" dirty="0" smtClean="0">
              <a:latin typeface="Cambria Math"/>
              <a:ea typeface="Cambria Math"/>
            </a:rPr>
            <a:t> – подходящее время &gt; нужное время &gt; нужда</a:t>
          </a:r>
        </a:p>
        <a:p>
          <a:r>
            <a:rPr lang="ru-RU" dirty="0" smtClean="0">
              <a:latin typeface="Cambria Math"/>
              <a:ea typeface="Cambria Math"/>
            </a:rPr>
            <a:t>Подобие &lt; </a:t>
          </a:r>
          <a:r>
            <a:rPr lang="ru-RU" dirty="0" err="1" smtClean="0">
              <a:latin typeface="Cambria Math"/>
              <a:ea typeface="Cambria Math"/>
            </a:rPr>
            <a:t>подоба</a:t>
          </a:r>
          <a:r>
            <a:rPr lang="ru-RU" dirty="0" smtClean="0">
              <a:latin typeface="Cambria Math"/>
              <a:ea typeface="Cambria Math"/>
            </a:rPr>
            <a:t> &lt; </a:t>
          </a:r>
          <a:r>
            <a:rPr lang="ru-RU" dirty="0" err="1" smtClean="0">
              <a:latin typeface="Cambria Math"/>
              <a:ea typeface="Cambria Math"/>
            </a:rPr>
            <a:t>по+доба</a:t>
          </a:r>
          <a:r>
            <a:rPr lang="ru-RU" dirty="0" smtClean="0">
              <a:latin typeface="Cambria Math"/>
              <a:ea typeface="Cambria Math"/>
            </a:rPr>
            <a:t> – пора, выгода &gt; то, что подходит, соответствует &gt; нечто похожее</a:t>
          </a:r>
          <a:endParaRPr lang="ru-RU" dirty="0"/>
        </a:p>
      </dgm:t>
    </dgm:pt>
    <dgm:pt modelId="{F8104A6B-D1D1-4D99-9FA7-1674522802F1}" type="parTrans" cxnId="{5601A897-48A7-462D-BF93-7309B56645F2}">
      <dgm:prSet/>
      <dgm:spPr/>
      <dgm:t>
        <a:bodyPr/>
        <a:lstStyle/>
        <a:p>
          <a:endParaRPr lang="ru-RU"/>
        </a:p>
      </dgm:t>
    </dgm:pt>
    <dgm:pt modelId="{CF29183E-BE3D-4301-965D-37EE7930B502}" type="sibTrans" cxnId="{5601A897-48A7-462D-BF93-7309B56645F2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BB8439-065C-4A5C-B2F4-607D51ECF4C0}" type="pres">
      <dgm:prSet presAssocID="{D39C1763-8043-45A7-A3D7-CCB9C759D604}" presName="sibTrans" presStyleCnt="0"/>
      <dgm:spPr/>
    </dgm:pt>
    <dgm:pt modelId="{E678F170-A34B-4AFB-B58A-7B4884C55ADD}" type="pres">
      <dgm:prSet presAssocID="{7670D10F-9632-4633-A706-8F76E1B895E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459950-663F-48AD-A8C7-7F59B4B0B897}" type="pres">
      <dgm:prSet presAssocID="{63D4C92B-FB7C-4C3E-89AB-28111F2CF9A7}" presName="sibTrans" presStyleCnt="0"/>
      <dgm:spPr/>
    </dgm:pt>
    <dgm:pt modelId="{DD1DBEB3-060B-451F-8B97-F2A8B528BD90}" type="pres">
      <dgm:prSet presAssocID="{5868930C-4AD4-4658-9A01-7E0C440E076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7B2DC3-9738-4745-8BF2-7289E8DA04F3}" srcId="{3C297C07-3013-4EC8-8980-8A70595586D8}" destId="{7670D10F-9632-4633-A706-8F76E1B895ED}" srcOrd="2" destOrd="0" parTransId="{E30AF8E8-5319-4D53-ACF7-4D22B235B5C6}" sibTransId="{63D4C92B-FB7C-4C3E-89AB-28111F2CF9A7}"/>
    <dgm:cxn modelId="{2F5C0EC2-DD39-4CE0-80A2-394954717476}" type="presOf" srcId="{5868930C-4AD4-4658-9A01-7E0C440E0762}" destId="{DD1DBEB3-060B-451F-8B97-F2A8B528BD90}" srcOrd="0" destOrd="0" presId="urn:microsoft.com/office/officeart/2005/8/layout/default"/>
    <dgm:cxn modelId="{69F53306-3419-48F5-B3DF-1A83F56F5190}" type="presOf" srcId="{7670D10F-9632-4633-A706-8F76E1B895ED}" destId="{E678F170-A34B-4AFB-B58A-7B4884C55ADD}" srcOrd="0" destOrd="0" presId="urn:microsoft.com/office/officeart/2005/8/layout/default"/>
    <dgm:cxn modelId="{A0677A95-244A-4F6F-BBE9-317BA088DC70}" type="presOf" srcId="{3C297C07-3013-4EC8-8980-8A70595586D8}" destId="{A6424E0E-E837-4A9C-AA41-AE026FA17704}" srcOrd="0" destOrd="0" presId="urn:microsoft.com/office/officeart/2005/8/layout/default"/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478E4F86-F175-4BCA-A569-1B2121BA6B38}" type="presOf" srcId="{88DABE2D-DAEB-4710-ACF6-66319DEB0521}" destId="{DF26F203-3612-4D68-80A1-A8963197A2CA}" srcOrd="0" destOrd="0" presId="urn:microsoft.com/office/officeart/2005/8/layout/default"/>
    <dgm:cxn modelId="{5601A897-48A7-462D-BF93-7309B56645F2}" srcId="{3C297C07-3013-4EC8-8980-8A70595586D8}" destId="{5868930C-4AD4-4658-9A01-7E0C440E0762}" srcOrd="3" destOrd="0" parTransId="{F8104A6B-D1D1-4D99-9FA7-1674522802F1}" sibTransId="{CF29183E-BE3D-4301-965D-37EE7930B502}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1F5B125C-8E86-45BF-9D2E-42D4DB0A0EEE}" type="presOf" srcId="{11A8168C-947E-40BC-B62B-4E745C8190A9}" destId="{D9C46A1F-AEA0-4FBB-9698-6342DBE73277}" srcOrd="0" destOrd="0" presId="urn:microsoft.com/office/officeart/2005/8/layout/default"/>
    <dgm:cxn modelId="{4CFF71A7-5412-4714-8603-0AFE45B46E3B}" type="presParOf" srcId="{A6424E0E-E837-4A9C-AA41-AE026FA17704}" destId="{DF26F203-3612-4D68-80A1-A8963197A2CA}" srcOrd="0" destOrd="0" presId="urn:microsoft.com/office/officeart/2005/8/layout/default"/>
    <dgm:cxn modelId="{152C985B-D34A-47E4-89C1-CDEF4BBD922E}" type="presParOf" srcId="{A6424E0E-E837-4A9C-AA41-AE026FA17704}" destId="{1BB70626-BA6F-499B-A68E-FE4465FC278D}" srcOrd="1" destOrd="0" presId="urn:microsoft.com/office/officeart/2005/8/layout/default"/>
    <dgm:cxn modelId="{ED827FCF-9A40-49D1-BD94-477EAEDBA55F}" type="presParOf" srcId="{A6424E0E-E837-4A9C-AA41-AE026FA17704}" destId="{D9C46A1F-AEA0-4FBB-9698-6342DBE73277}" srcOrd="2" destOrd="0" presId="urn:microsoft.com/office/officeart/2005/8/layout/default"/>
    <dgm:cxn modelId="{ADFE7A03-C43C-4193-8C81-F9B5A6C42F11}" type="presParOf" srcId="{A6424E0E-E837-4A9C-AA41-AE026FA17704}" destId="{3ABB8439-065C-4A5C-B2F4-607D51ECF4C0}" srcOrd="3" destOrd="0" presId="urn:microsoft.com/office/officeart/2005/8/layout/default"/>
    <dgm:cxn modelId="{18F8187B-703D-4777-A54C-A189E3079164}" type="presParOf" srcId="{A6424E0E-E837-4A9C-AA41-AE026FA17704}" destId="{E678F170-A34B-4AFB-B58A-7B4884C55ADD}" srcOrd="4" destOrd="0" presId="urn:microsoft.com/office/officeart/2005/8/layout/default"/>
    <dgm:cxn modelId="{AFAE74B1-2321-4627-A3E4-00E82DEBC158}" type="presParOf" srcId="{A6424E0E-E837-4A9C-AA41-AE026FA17704}" destId="{53459950-663F-48AD-A8C7-7F59B4B0B897}" srcOrd="5" destOrd="0" presId="urn:microsoft.com/office/officeart/2005/8/layout/default"/>
    <dgm:cxn modelId="{4E331417-F63A-4871-84CB-2B5AB2E900A3}" type="presParOf" srcId="{A6424E0E-E837-4A9C-AA41-AE026FA17704}" destId="{DD1DBEB3-060B-451F-8B97-F2A8B528BD9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845F3D-1F65-42EB-85AF-62277EEB875D}">
      <dgm:prSet phldrT="[Текст]"/>
      <dgm:spPr/>
      <dgm:t>
        <a:bodyPr/>
        <a:lstStyle/>
        <a:p>
          <a:r>
            <a:rPr lang="ru-RU" dirty="0" err="1" smtClean="0"/>
            <a:t>Зрети</a:t>
          </a:r>
          <a:r>
            <a:rPr lang="ru-RU" dirty="0" smtClean="0"/>
            <a:t> - смотреть</a:t>
          </a:r>
          <a:endParaRPr lang="ru-RU" dirty="0"/>
        </a:p>
      </dgm:t>
    </dgm:pt>
    <dgm:pt modelId="{8A54D575-3879-4151-B7CD-9624CB2D998A}" type="parTrans" cxnId="{1B5EFF8A-F1A9-4F24-9BDD-147B2FEE2D65}">
      <dgm:prSet/>
      <dgm:spPr/>
      <dgm:t>
        <a:bodyPr/>
        <a:lstStyle/>
        <a:p>
          <a:endParaRPr lang="ru-RU"/>
        </a:p>
      </dgm:t>
    </dgm:pt>
    <dgm:pt modelId="{DEE58C10-5CC8-4029-ACFA-04B7944C4A1B}" type="sibTrans" cxnId="{1B5EFF8A-F1A9-4F24-9BDD-147B2FEE2D65}">
      <dgm:prSet/>
      <dgm:spPr/>
      <dgm:t>
        <a:bodyPr/>
        <a:lstStyle/>
        <a:p>
          <a:endParaRPr lang="ru-RU"/>
        </a:p>
      </dgm:t>
    </dgm:pt>
    <dgm:pt modelId="{485564BC-A5FB-496A-B34D-D6B6E839392E}">
      <dgm:prSet phldrT="[Текст]"/>
      <dgm:spPr/>
      <dgm:t>
        <a:bodyPr/>
        <a:lstStyle/>
        <a:p>
          <a:r>
            <a:rPr lang="ru-RU" dirty="0" smtClean="0"/>
            <a:t>Зря –деепричастие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зрети</a:t>
          </a:r>
          <a:endParaRPr lang="ru-RU" dirty="0" smtClean="0">
            <a:latin typeface="Cambria Math"/>
            <a:ea typeface="Cambria Math"/>
          </a:endParaRPr>
        </a:p>
        <a:p>
          <a:r>
            <a:rPr lang="ru-RU" dirty="0" smtClean="0">
              <a:latin typeface="Cambria Math"/>
              <a:ea typeface="Cambria Math"/>
            </a:rPr>
            <a:t>Делать на зря – на глазок, не рассмотрев &gt;необдуманно, напрасно</a:t>
          </a:r>
          <a:endParaRPr lang="ru-RU" dirty="0"/>
        </a:p>
      </dgm:t>
    </dgm:pt>
    <dgm:pt modelId="{9892B841-A9F7-4575-80DC-5CD53ADA043C}" type="parTrans" cxnId="{D8F0587A-7378-4DAF-9A96-A52F59610DCB}">
      <dgm:prSet/>
      <dgm:spPr/>
      <dgm:t>
        <a:bodyPr/>
        <a:lstStyle/>
        <a:p>
          <a:endParaRPr lang="ru-RU"/>
        </a:p>
      </dgm:t>
    </dgm:pt>
    <dgm:pt modelId="{B40779FF-5566-4F6C-AE72-DAD511C5E297}" type="sibTrans" cxnId="{D8F0587A-7378-4DAF-9A96-A52F59610DCB}">
      <dgm:prSet/>
      <dgm:spPr/>
      <dgm:t>
        <a:bodyPr/>
        <a:lstStyle/>
        <a:p>
          <a:endParaRPr lang="ru-RU"/>
        </a:p>
      </dgm:t>
    </dgm:pt>
    <dgm:pt modelId="{F80A5789-9F64-4116-9945-33E0948E704E}">
      <dgm:prSet phldrT="[Текст]"/>
      <dgm:spPr/>
      <dgm:t>
        <a:bodyPr/>
        <a:lstStyle/>
        <a:p>
          <a:r>
            <a:rPr lang="ru-RU" dirty="0" smtClean="0"/>
            <a:t>Позор – постыдное, унизительное для кого-либо положение</a:t>
          </a:r>
          <a:r>
            <a:rPr lang="ru-RU" dirty="0" smtClean="0">
              <a:latin typeface="Cambria Math"/>
              <a:ea typeface="Cambria Math"/>
            </a:rPr>
            <a:t>&lt;зрелище, постыдное для человека&lt;зрелище&lt;то, что представляется взору&lt;взор, взгляд</a:t>
          </a:r>
          <a:endParaRPr lang="ru-RU" dirty="0"/>
        </a:p>
      </dgm:t>
    </dgm:pt>
    <dgm:pt modelId="{4E967DC7-39E6-4F70-B382-44449052DB39}" type="parTrans" cxnId="{23910E46-7875-45F1-BD24-4E5B5EF8D41C}">
      <dgm:prSet/>
      <dgm:spPr/>
      <dgm:t>
        <a:bodyPr/>
        <a:lstStyle/>
        <a:p>
          <a:endParaRPr lang="ru-RU"/>
        </a:p>
      </dgm:t>
    </dgm:pt>
    <dgm:pt modelId="{77CFE6A5-1B1A-4F3A-BAFA-70DDC549CAA3}" type="sibTrans" cxnId="{23910E46-7875-45F1-BD24-4E5B5EF8D41C}">
      <dgm:prSet/>
      <dgm:spPr/>
      <dgm:t>
        <a:bodyPr/>
        <a:lstStyle/>
        <a:p>
          <a:endParaRPr lang="ru-RU"/>
        </a:p>
      </dgm:t>
    </dgm:pt>
    <dgm:pt modelId="{521897A2-6260-49B1-B7E9-E0B09F6BAA36}">
      <dgm:prSet phldrT="[Текст]" custT="1"/>
      <dgm:spPr/>
      <dgm:t>
        <a:bodyPr/>
        <a:lstStyle/>
        <a:p>
          <a:r>
            <a:rPr lang="ru-RU" sz="1600" dirty="0" smtClean="0"/>
            <a:t>Зрачок</a:t>
          </a:r>
          <a:r>
            <a:rPr lang="ru-RU" sz="1600" dirty="0" smtClean="0">
              <a:latin typeface="Cambria Math"/>
              <a:ea typeface="Cambria Math"/>
            </a:rPr>
            <a:t>&lt;</a:t>
          </a:r>
          <a:r>
            <a:rPr lang="ru-RU" sz="1600" dirty="0" err="1" smtClean="0">
              <a:latin typeface="Cambria Math"/>
              <a:ea typeface="Cambria Math"/>
            </a:rPr>
            <a:t>зрак+ок</a:t>
          </a:r>
          <a:endParaRPr lang="ru-RU" sz="1600" dirty="0" smtClean="0">
            <a:latin typeface="Cambria Math"/>
            <a:ea typeface="Cambria Math"/>
          </a:endParaRPr>
        </a:p>
        <a:p>
          <a:r>
            <a:rPr lang="ru-RU" sz="1600" dirty="0" smtClean="0">
              <a:latin typeface="Cambria Math"/>
              <a:ea typeface="Cambria Math"/>
            </a:rPr>
            <a:t>Зрак&gt;прозрачный – тот, через который все видно</a:t>
          </a:r>
        </a:p>
        <a:p>
          <a:r>
            <a:rPr lang="ru-RU" sz="1600" dirty="0" smtClean="0">
              <a:latin typeface="Cambria Math"/>
              <a:ea typeface="Cambria Math"/>
            </a:rPr>
            <a:t>Зрак&gt;</a:t>
          </a:r>
          <a:r>
            <a:rPr lang="ru-RU" sz="1600" dirty="0" err="1" smtClean="0">
              <a:latin typeface="Cambria Math"/>
              <a:ea typeface="Cambria Math"/>
            </a:rPr>
            <a:t>взрачный</a:t>
          </a:r>
          <a:r>
            <a:rPr lang="ru-RU" sz="1600" dirty="0" smtClean="0">
              <a:latin typeface="Cambria Math"/>
              <a:ea typeface="Cambria Math"/>
            </a:rPr>
            <a:t> – видный , красивый&gt;невзрачный – непривлекательный, не привлекающий взор</a:t>
          </a:r>
          <a:endParaRPr lang="ru-RU" sz="1600" dirty="0"/>
        </a:p>
      </dgm:t>
    </dgm:pt>
    <dgm:pt modelId="{2D24D98D-75CD-4EDC-9A0A-A76EDF818B75}" type="parTrans" cxnId="{6334E399-D760-4E15-A992-4CE73ADF1D38}">
      <dgm:prSet/>
      <dgm:spPr/>
      <dgm:t>
        <a:bodyPr/>
        <a:lstStyle/>
        <a:p>
          <a:endParaRPr lang="ru-RU"/>
        </a:p>
      </dgm:t>
    </dgm:pt>
    <dgm:pt modelId="{7939C7BC-AC81-49EC-B23C-606F997C3D46}" type="sibTrans" cxnId="{6334E399-D760-4E15-A992-4CE73ADF1D38}">
      <dgm:prSet/>
      <dgm:spPr/>
      <dgm:t>
        <a:bodyPr/>
        <a:lstStyle/>
        <a:p>
          <a:endParaRPr lang="ru-RU"/>
        </a:p>
      </dgm:t>
    </dgm:pt>
    <dgm:pt modelId="{C9DE20A3-EFA1-436B-9791-B69060C8495A}">
      <dgm:prSet/>
      <dgm:spPr/>
      <dgm:t>
        <a:bodyPr/>
        <a:lstStyle/>
        <a:p>
          <a:r>
            <a:rPr lang="ru-RU" dirty="0" smtClean="0"/>
            <a:t>Зеркало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зеркати+ло</a:t>
          </a:r>
          <a:r>
            <a:rPr lang="ru-RU" dirty="0" smtClean="0">
              <a:latin typeface="Cambria Math"/>
              <a:ea typeface="Cambria Math"/>
            </a:rPr>
            <a:t> – предмет, в который смотрят</a:t>
          </a:r>
          <a:endParaRPr lang="ru-RU" dirty="0"/>
        </a:p>
      </dgm:t>
    </dgm:pt>
    <dgm:pt modelId="{F0620D0B-A699-4791-905A-7DE061350478}" type="parTrans" cxnId="{7B4D92FE-990B-4A30-885E-D86E0E1298D7}">
      <dgm:prSet/>
      <dgm:spPr/>
      <dgm:t>
        <a:bodyPr/>
        <a:lstStyle/>
        <a:p>
          <a:endParaRPr lang="ru-RU"/>
        </a:p>
      </dgm:t>
    </dgm:pt>
    <dgm:pt modelId="{4F26571E-C23D-4754-928E-C7B22E587A8B}" type="sibTrans" cxnId="{7B4D92FE-990B-4A30-885E-D86E0E1298D7}">
      <dgm:prSet/>
      <dgm:spPr/>
    </dgm:pt>
    <dgm:pt modelId="{13CDD1BB-B789-44D6-8778-F3D18478B5B6}" type="pres">
      <dgm:prSet presAssocID="{3C297C07-3013-4EC8-8980-8A70595586D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AF6F5B-F565-4017-80F0-7E184245E240}" type="pres">
      <dgm:prSet presAssocID="{49845F3D-1F65-42EB-85AF-62277EEB875D}" presName="root1" presStyleCnt="0"/>
      <dgm:spPr/>
    </dgm:pt>
    <dgm:pt modelId="{ED1ECEDA-7DF4-4596-8948-F041D533488A}" type="pres">
      <dgm:prSet presAssocID="{49845F3D-1F65-42EB-85AF-62277EEB875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204325-A188-4B12-A3B1-AF352F0C22E6}" type="pres">
      <dgm:prSet presAssocID="{49845F3D-1F65-42EB-85AF-62277EEB875D}" presName="level2hierChild" presStyleCnt="0"/>
      <dgm:spPr/>
    </dgm:pt>
    <dgm:pt modelId="{E60AC9EC-26DB-40B5-9C62-33A0E893754D}" type="pres">
      <dgm:prSet presAssocID="{9892B841-A9F7-4575-80DC-5CD53ADA043C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6249EF2F-21D6-49F7-A454-F202F1A29D4B}" type="pres">
      <dgm:prSet presAssocID="{9892B841-A9F7-4575-80DC-5CD53ADA043C}" presName="connTx" presStyleLbl="parChTrans1D2" presStyleIdx="0" presStyleCnt="4"/>
      <dgm:spPr/>
      <dgm:t>
        <a:bodyPr/>
        <a:lstStyle/>
        <a:p>
          <a:endParaRPr lang="ru-RU"/>
        </a:p>
      </dgm:t>
    </dgm:pt>
    <dgm:pt modelId="{9097B0FA-0C4A-473F-91E1-F0BFE77BD0FE}" type="pres">
      <dgm:prSet presAssocID="{485564BC-A5FB-496A-B34D-D6B6E839392E}" presName="root2" presStyleCnt="0"/>
      <dgm:spPr/>
    </dgm:pt>
    <dgm:pt modelId="{057C8B01-6ADB-409F-8772-1391F0CAC482}" type="pres">
      <dgm:prSet presAssocID="{485564BC-A5FB-496A-B34D-D6B6E839392E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687F79-8CCF-4BE1-82F8-26BB46243280}" type="pres">
      <dgm:prSet presAssocID="{485564BC-A5FB-496A-B34D-D6B6E839392E}" presName="level3hierChild" presStyleCnt="0"/>
      <dgm:spPr/>
    </dgm:pt>
    <dgm:pt modelId="{2A507203-84E7-45EC-B152-569F5980469F}" type="pres">
      <dgm:prSet presAssocID="{4E967DC7-39E6-4F70-B382-44449052DB39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3FDC0F28-A0C1-4FDD-A170-FDF1B7C271CC}" type="pres">
      <dgm:prSet presAssocID="{4E967DC7-39E6-4F70-B382-44449052DB39}" presName="connTx" presStyleLbl="parChTrans1D2" presStyleIdx="1" presStyleCnt="4"/>
      <dgm:spPr/>
      <dgm:t>
        <a:bodyPr/>
        <a:lstStyle/>
        <a:p>
          <a:endParaRPr lang="ru-RU"/>
        </a:p>
      </dgm:t>
    </dgm:pt>
    <dgm:pt modelId="{3C8DE116-62BA-4212-AC14-CAED778A2186}" type="pres">
      <dgm:prSet presAssocID="{F80A5789-9F64-4116-9945-33E0948E704E}" presName="root2" presStyleCnt="0"/>
      <dgm:spPr/>
    </dgm:pt>
    <dgm:pt modelId="{B73E64E2-C1D8-47F1-8CB1-15603CA0576A}" type="pres">
      <dgm:prSet presAssocID="{F80A5789-9F64-4116-9945-33E0948E704E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0BC4F7-70A7-4862-A39E-0990C9BA838D}" type="pres">
      <dgm:prSet presAssocID="{F80A5789-9F64-4116-9945-33E0948E704E}" presName="level3hierChild" presStyleCnt="0"/>
      <dgm:spPr/>
    </dgm:pt>
    <dgm:pt modelId="{E9E65AFA-0588-4AD9-BE91-5F42EC808F7A}" type="pres">
      <dgm:prSet presAssocID="{2D24D98D-75CD-4EDC-9A0A-A76EDF818B75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EE21D5D9-624B-4354-BDCC-A3F95CE66F46}" type="pres">
      <dgm:prSet presAssocID="{2D24D98D-75CD-4EDC-9A0A-A76EDF818B75}" presName="connTx" presStyleLbl="parChTrans1D2" presStyleIdx="2" presStyleCnt="4"/>
      <dgm:spPr/>
      <dgm:t>
        <a:bodyPr/>
        <a:lstStyle/>
        <a:p>
          <a:endParaRPr lang="ru-RU"/>
        </a:p>
      </dgm:t>
    </dgm:pt>
    <dgm:pt modelId="{6DF68959-14F9-46B9-AF81-C1617ED0E674}" type="pres">
      <dgm:prSet presAssocID="{521897A2-6260-49B1-B7E9-E0B09F6BAA36}" presName="root2" presStyleCnt="0"/>
      <dgm:spPr/>
    </dgm:pt>
    <dgm:pt modelId="{99385F2A-BAC1-4D05-B6D4-0054EF5E95D4}" type="pres">
      <dgm:prSet presAssocID="{521897A2-6260-49B1-B7E9-E0B09F6BAA36}" presName="LevelTwoTextNode" presStyleLbl="node2" presStyleIdx="2" presStyleCnt="4" custScaleX="145051" custScaleY="1205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9E3C79-CB03-411D-9143-759D20F60621}" type="pres">
      <dgm:prSet presAssocID="{521897A2-6260-49B1-B7E9-E0B09F6BAA36}" presName="level3hierChild" presStyleCnt="0"/>
      <dgm:spPr/>
    </dgm:pt>
    <dgm:pt modelId="{557FBFFF-1D94-4707-AE18-754BABFD5446}" type="pres">
      <dgm:prSet presAssocID="{F0620D0B-A699-4791-905A-7DE061350478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D871E980-0AA9-42C0-8B95-1A6DB86C6E8F}" type="pres">
      <dgm:prSet presAssocID="{F0620D0B-A699-4791-905A-7DE061350478}" presName="connTx" presStyleLbl="parChTrans1D2" presStyleIdx="3" presStyleCnt="4"/>
      <dgm:spPr/>
      <dgm:t>
        <a:bodyPr/>
        <a:lstStyle/>
        <a:p>
          <a:endParaRPr lang="ru-RU"/>
        </a:p>
      </dgm:t>
    </dgm:pt>
    <dgm:pt modelId="{87F94C2F-1C14-4913-A902-CFEAEE1BD012}" type="pres">
      <dgm:prSet presAssocID="{C9DE20A3-EFA1-436B-9791-B69060C8495A}" presName="root2" presStyleCnt="0"/>
      <dgm:spPr/>
    </dgm:pt>
    <dgm:pt modelId="{6BDA149A-C8F9-47DF-B1C6-36EB209C10A8}" type="pres">
      <dgm:prSet presAssocID="{C9DE20A3-EFA1-436B-9791-B69060C8495A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65BC47-A9B1-464B-9DB3-41CFB0A7A18F}" type="pres">
      <dgm:prSet presAssocID="{C9DE20A3-EFA1-436B-9791-B69060C8495A}" presName="level3hierChild" presStyleCnt="0"/>
      <dgm:spPr/>
    </dgm:pt>
  </dgm:ptLst>
  <dgm:cxnLst>
    <dgm:cxn modelId="{F5F14619-F6BD-400F-88A4-62A76E03D22B}" type="presOf" srcId="{3C297C07-3013-4EC8-8980-8A70595586D8}" destId="{13CDD1BB-B789-44D6-8778-F3D18478B5B6}" srcOrd="0" destOrd="0" presId="urn:microsoft.com/office/officeart/2008/layout/HorizontalMultiLevelHierarchy"/>
    <dgm:cxn modelId="{2A80AAD2-2A72-4F8B-81F4-D57C59D2FC9D}" type="presOf" srcId="{F0620D0B-A699-4791-905A-7DE061350478}" destId="{D871E980-0AA9-42C0-8B95-1A6DB86C6E8F}" srcOrd="1" destOrd="0" presId="urn:microsoft.com/office/officeart/2008/layout/HorizontalMultiLevelHierarchy"/>
    <dgm:cxn modelId="{22B1B221-2900-4381-8521-3B60D135E98D}" type="presOf" srcId="{4E967DC7-39E6-4F70-B382-44449052DB39}" destId="{3FDC0F28-A0C1-4FDD-A170-FDF1B7C271CC}" srcOrd="1" destOrd="0" presId="urn:microsoft.com/office/officeart/2008/layout/HorizontalMultiLevelHierarchy"/>
    <dgm:cxn modelId="{82B8CB73-3F5B-4974-B0E7-8855A3AD2E18}" type="presOf" srcId="{2D24D98D-75CD-4EDC-9A0A-A76EDF818B75}" destId="{EE21D5D9-624B-4354-BDCC-A3F95CE66F46}" srcOrd="1" destOrd="0" presId="urn:microsoft.com/office/officeart/2008/layout/HorizontalMultiLevelHierarchy"/>
    <dgm:cxn modelId="{E9C7EE3B-A43B-45C4-8B16-CC7BED3DF0B9}" type="presOf" srcId="{F0620D0B-A699-4791-905A-7DE061350478}" destId="{557FBFFF-1D94-4707-AE18-754BABFD5446}" srcOrd="0" destOrd="0" presId="urn:microsoft.com/office/officeart/2008/layout/HorizontalMultiLevelHierarchy"/>
    <dgm:cxn modelId="{D8F0587A-7378-4DAF-9A96-A52F59610DCB}" srcId="{49845F3D-1F65-42EB-85AF-62277EEB875D}" destId="{485564BC-A5FB-496A-B34D-D6B6E839392E}" srcOrd="0" destOrd="0" parTransId="{9892B841-A9F7-4575-80DC-5CD53ADA043C}" sibTransId="{B40779FF-5566-4F6C-AE72-DAD511C5E297}"/>
    <dgm:cxn modelId="{144E842C-F21F-446E-BB0C-EAACB8F2A81B}" type="presOf" srcId="{49845F3D-1F65-42EB-85AF-62277EEB875D}" destId="{ED1ECEDA-7DF4-4596-8948-F041D533488A}" srcOrd="0" destOrd="0" presId="urn:microsoft.com/office/officeart/2008/layout/HorizontalMultiLevelHierarchy"/>
    <dgm:cxn modelId="{7B4D92FE-990B-4A30-885E-D86E0E1298D7}" srcId="{49845F3D-1F65-42EB-85AF-62277EEB875D}" destId="{C9DE20A3-EFA1-436B-9791-B69060C8495A}" srcOrd="3" destOrd="0" parTransId="{F0620D0B-A699-4791-905A-7DE061350478}" sibTransId="{4F26571E-C23D-4754-928E-C7B22E587A8B}"/>
    <dgm:cxn modelId="{CDD83468-3552-4CA8-A9A9-9495AA45C702}" type="presOf" srcId="{F80A5789-9F64-4116-9945-33E0948E704E}" destId="{B73E64E2-C1D8-47F1-8CB1-15603CA0576A}" srcOrd="0" destOrd="0" presId="urn:microsoft.com/office/officeart/2008/layout/HorizontalMultiLevelHierarchy"/>
    <dgm:cxn modelId="{6334E399-D760-4E15-A992-4CE73ADF1D38}" srcId="{49845F3D-1F65-42EB-85AF-62277EEB875D}" destId="{521897A2-6260-49B1-B7E9-E0B09F6BAA36}" srcOrd="2" destOrd="0" parTransId="{2D24D98D-75CD-4EDC-9A0A-A76EDF818B75}" sibTransId="{7939C7BC-AC81-49EC-B23C-606F997C3D46}"/>
    <dgm:cxn modelId="{B3911097-1129-4BCB-BE3E-12CF1E98CD97}" type="presOf" srcId="{9892B841-A9F7-4575-80DC-5CD53ADA043C}" destId="{6249EF2F-21D6-49F7-A454-F202F1A29D4B}" srcOrd="1" destOrd="0" presId="urn:microsoft.com/office/officeart/2008/layout/HorizontalMultiLevelHierarchy"/>
    <dgm:cxn modelId="{23910E46-7875-45F1-BD24-4E5B5EF8D41C}" srcId="{49845F3D-1F65-42EB-85AF-62277EEB875D}" destId="{F80A5789-9F64-4116-9945-33E0948E704E}" srcOrd="1" destOrd="0" parTransId="{4E967DC7-39E6-4F70-B382-44449052DB39}" sibTransId="{77CFE6A5-1B1A-4F3A-BAFA-70DDC549CAA3}"/>
    <dgm:cxn modelId="{D415C684-2C72-40B6-94B1-6524798F5B75}" type="presOf" srcId="{521897A2-6260-49B1-B7E9-E0B09F6BAA36}" destId="{99385F2A-BAC1-4D05-B6D4-0054EF5E95D4}" srcOrd="0" destOrd="0" presId="urn:microsoft.com/office/officeart/2008/layout/HorizontalMultiLevelHierarchy"/>
    <dgm:cxn modelId="{5EFCB96A-FC09-4088-971B-4656067B0F2B}" type="presOf" srcId="{C9DE20A3-EFA1-436B-9791-B69060C8495A}" destId="{6BDA149A-C8F9-47DF-B1C6-36EB209C10A8}" srcOrd="0" destOrd="0" presId="urn:microsoft.com/office/officeart/2008/layout/HorizontalMultiLevelHierarchy"/>
    <dgm:cxn modelId="{68DAC986-F727-4261-A27B-5064395EB83A}" type="presOf" srcId="{9892B841-A9F7-4575-80DC-5CD53ADA043C}" destId="{E60AC9EC-26DB-40B5-9C62-33A0E893754D}" srcOrd="0" destOrd="0" presId="urn:microsoft.com/office/officeart/2008/layout/HorizontalMultiLevelHierarchy"/>
    <dgm:cxn modelId="{7CC4DF79-92D1-4B14-A3DF-EAE28A24ADC6}" type="presOf" srcId="{485564BC-A5FB-496A-B34D-D6B6E839392E}" destId="{057C8B01-6ADB-409F-8772-1391F0CAC482}" srcOrd="0" destOrd="0" presId="urn:microsoft.com/office/officeart/2008/layout/HorizontalMultiLevelHierarchy"/>
    <dgm:cxn modelId="{1B5EFF8A-F1A9-4F24-9BDD-147B2FEE2D65}" srcId="{3C297C07-3013-4EC8-8980-8A70595586D8}" destId="{49845F3D-1F65-42EB-85AF-62277EEB875D}" srcOrd="0" destOrd="0" parTransId="{8A54D575-3879-4151-B7CD-9624CB2D998A}" sibTransId="{DEE58C10-5CC8-4029-ACFA-04B7944C4A1B}"/>
    <dgm:cxn modelId="{583A3181-A574-4831-BDC2-14255BAE3046}" type="presOf" srcId="{4E967DC7-39E6-4F70-B382-44449052DB39}" destId="{2A507203-84E7-45EC-B152-569F5980469F}" srcOrd="0" destOrd="0" presId="urn:microsoft.com/office/officeart/2008/layout/HorizontalMultiLevelHierarchy"/>
    <dgm:cxn modelId="{4C2744E3-8DA9-4A3F-9F90-39E2ADA90C36}" type="presOf" srcId="{2D24D98D-75CD-4EDC-9A0A-A76EDF818B75}" destId="{E9E65AFA-0588-4AD9-BE91-5F42EC808F7A}" srcOrd="0" destOrd="0" presId="urn:microsoft.com/office/officeart/2008/layout/HorizontalMultiLevelHierarchy"/>
    <dgm:cxn modelId="{49747B45-8ABC-4934-886F-F124B0F0D95E}" type="presParOf" srcId="{13CDD1BB-B789-44D6-8778-F3D18478B5B6}" destId="{59AF6F5B-F565-4017-80F0-7E184245E240}" srcOrd="0" destOrd="0" presId="urn:microsoft.com/office/officeart/2008/layout/HorizontalMultiLevelHierarchy"/>
    <dgm:cxn modelId="{5AD336C0-896B-464C-BEE3-57E477866C90}" type="presParOf" srcId="{59AF6F5B-F565-4017-80F0-7E184245E240}" destId="{ED1ECEDA-7DF4-4596-8948-F041D533488A}" srcOrd="0" destOrd="0" presId="urn:microsoft.com/office/officeart/2008/layout/HorizontalMultiLevelHierarchy"/>
    <dgm:cxn modelId="{B2F45EBB-0658-499B-9DA8-F495BCF4E4B6}" type="presParOf" srcId="{59AF6F5B-F565-4017-80F0-7E184245E240}" destId="{86204325-A188-4B12-A3B1-AF352F0C22E6}" srcOrd="1" destOrd="0" presId="urn:microsoft.com/office/officeart/2008/layout/HorizontalMultiLevelHierarchy"/>
    <dgm:cxn modelId="{1E78C4AC-D5E3-4493-966C-F369E1FF359C}" type="presParOf" srcId="{86204325-A188-4B12-A3B1-AF352F0C22E6}" destId="{E60AC9EC-26DB-40B5-9C62-33A0E893754D}" srcOrd="0" destOrd="0" presId="urn:microsoft.com/office/officeart/2008/layout/HorizontalMultiLevelHierarchy"/>
    <dgm:cxn modelId="{69B24A9B-8AF7-48EC-BCFC-C30EFACF8A86}" type="presParOf" srcId="{E60AC9EC-26DB-40B5-9C62-33A0E893754D}" destId="{6249EF2F-21D6-49F7-A454-F202F1A29D4B}" srcOrd="0" destOrd="0" presId="urn:microsoft.com/office/officeart/2008/layout/HorizontalMultiLevelHierarchy"/>
    <dgm:cxn modelId="{519DF0CB-5A06-407C-9795-6E9039D8FA8E}" type="presParOf" srcId="{86204325-A188-4B12-A3B1-AF352F0C22E6}" destId="{9097B0FA-0C4A-473F-91E1-F0BFE77BD0FE}" srcOrd="1" destOrd="0" presId="urn:microsoft.com/office/officeart/2008/layout/HorizontalMultiLevelHierarchy"/>
    <dgm:cxn modelId="{8062DBA1-DF8E-4094-96D8-2F1F380F4E2C}" type="presParOf" srcId="{9097B0FA-0C4A-473F-91E1-F0BFE77BD0FE}" destId="{057C8B01-6ADB-409F-8772-1391F0CAC482}" srcOrd="0" destOrd="0" presId="urn:microsoft.com/office/officeart/2008/layout/HorizontalMultiLevelHierarchy"/>
    <dgm:cxn modelId="{40F7FFDE-3051-4427-AE8B-9115A3CDDCF2}" type="presParOf" srcId="{9097B0FA-0C4A-473F-91E1-F0BFE77BD0FE}" destId="{AB687F79-8CCF-4BE1-82F8-26BB46243280}" srcOrd="1" destOrd="0" presId="urn:microsoft.com/office/officeart/2008/layout/HorizontalMultiLevelHierarchy"/>
    <dgm:cxn modelId="{EBB4DEA8-688C-447C-A16D-4D612D5A84E4}" type="presParOf" srcId="{86204325-A188-4B12-A3B1-AF352F0C22E6}" destId="{2A507203-84E7-45EC-B152-569F5980469F}" srcOrd="2" destOrd="0" presId="urn:microsoft.com/office/officeart/2008/layout/HorizontalMultiLevelHierarchy"/>
    <dgm:cxn modelId="{7568574F-DC37-4988-8AD8-E064BDB16197}" type="presParOf" srcId="{2A507203-84E7-45EC-B152-569F5980469F}" destId="{3FDC0F28-A0C1-4FDD-A170-FDF1B7C271CC}" srcOrd="0" destOrd="0" presId="urn:microsoft.com/office/officeart/2008/layout/HorizontalMultiLevelHierarchy"/>
    <dgm:cxn modelId="{C4F5E869-948C-4069-82BC-4D721BB05D6C}" type="presParOf" srcId="{86204325-A188-4B12-A3B1-AF352F0C22E6}" destId="{3C8DE116-62BA-4212-AC14-CAED778A2186}" srcOrd="3" destOrd="0" presId="urn:microsoft.com/office/officeart/2008/layout/HorizontalMultiLevelHierarchy"/>
    <dgm:cxn modelId="{A093E789-4EF4-4C57-BD01-B843C22E00B3}" type="presParOf" srcId="{3C8DE116-62BA-4212-AC14-CAED778A2186}" destId="{B73E64E2-C1D8-47F1-8CB1-15603CA0576A}" srcOrd="0" destOrd="0" presId="urn:microsoft.com/office/officeart/2008/layout/HorizontalMultiLevelHierarchy"/>
    <dgm:cxn modelId="{27A2B5A7-3B4C-4DFE-97A9-FE8AC40962D0}" type="presParOf" srcId="{3C8DE116-62BA-4212-AC14-CAED778A2186}" destId="{0C0BC4F7-70A7-4862-A39E-0990C9BA838D}" srcOrd="1" destOrd="0" presId="urn:microsoft.com/office/officeart/2008/layout/HorizontalMultiLevelHierarchy"/>
    <dgm:cxn modelId="{014FBEAD-AB27-4C24-9DA6-F20F6526D472}" type="presParOf" srcId="{86204325-A188-4B12-A3B1-AF352F0C22E6}" destId="{E9E65AFA-0588-4AD9-BE91-5F42EC808F7A}" srcOrd="4" destOrd="0" presId="urn:microsoft.com/office/officeart/2008/layout/HorizontalMultiLevelHierarchy"/>
    <dgm:cxn modelId="{0B6AB1A3-B954-4C7D-89EA-A7DAEE3E1E2E}" type="presParOf" srcId="{E9E65AFA-0588-4AD9-BE91-5F42EC808F7A}" destId="{EE21D5D9-624B-4354-BDCC-A3F95CE66F46}" srcOrd="0" destOrd="0" presId="urn:microsoft.com/office/officeart/2008/layout/HorizontalMultiLevelHierarchy"/>
    <dgm:cxn modelId="{749EE877-8ED7-4F9F-8C9B-BD8331FEAB04}" type="presParOf" srcId="{86204325-A188-4B12-A3B1-AF352F0C22E6}" destId="{6DF68959-14F9-46B9-AF81-C1617ED0E674}" srcOrd="5" destOrd="0" presId="urn:microsoft.com/office/officeart/2008/layout/HorizontalMultiLevelHierarchy"/>
    <dgm:cxn modelId="{80879446-B773-4FC6-A7E7-5C570CCC9A4C}" type="presParOf" srcId="{6DF68959-14F9-46B9-AF81-C1617ED0E674}" destId="{99385F2A-BAC1-4D05-B6D4-0054EF5E95D4}" srcOrd="0" destOrd="0" presId="urn:microsoft.com/office/officeart/2008/layout/HorizontalMultiLevelHierarchy"/>
    <dgm:cxn modelId="{7911561A-DD83-4982-8AD0-E50A2BD5A76E}" type="presParOf" srcId="{6DF68959-14F9-46B9-AF81-C1617ED0E674}" destId="{729E3C79-CB03-411D-9143-759D20F60621}" srcOrd="1" destOrd="0" presId="urn:microsoft.com/office/officeart/2008/layout/HorizontalMultiLevelHierarchy"/>
    <dgm:cxn modelId="{0CE1AB83-833A-44D1-81D4-AD2F0324EBFD}" type="presParOf" srcId="{86204325-A188-4B12-A3B1-AF352F0C22E6}" destId="{557FBFFF-1D94-4707-AE18-754BABFD5446}" srcOrd="6" destOrd="0" presId="urn:microsoft.com/office/officeart/2008/layout/HorizontalMultiLevelHierarchy"/>
    <dgm:cxn modelId="{7E07FB68-1069-4582-86B8-48503E7C680A}" type="presParOf" srcId="{557FBFFF-1D94-4707-AE18-754BABFD5446}" destId="{D871E980-0AA9-42C0-8B95-1A6DB86C6E8F}" srcOrd="0" destOrd="0" presId="urn:microsoft.com/office/officeart/2008/layout/HorizontalMultiLevelHierarchy"/>
    <dgm:cxn modelId="{5FC00F25-04CD-41C8-BDEE-DBDAE7EAB907}" type="presParOf" srcId="{86204325-A188-4B12-A3B1-AF352F0C22E6}" destId="{87F94C2F-1C14-4913-A902-CFEAEE1BD012}" srcOrd="7" destOrd="0" presId="urn:microsoft.com/office/officeart/2008/layout/HorizontalMultiLevelHierarchy"/>
    <dgm:cxn modelId="{7BD5FF9E-298E-4F7C-AD5B-D5120375EA95}" type="presParOf" srcId="{87F94C2F-1C14-4913-A902-CFEAEE1BD012}" destId="{6BDA149A-C8F9-47DF-B1C6-36EB209C10A8}" srcOrd="0" destOrd="0" presId="urn:microsoft.com/office/officeart/2008/layout/HorizontalMultiLevelHierarchy"/>
    <dgm:cxn modelId="{1445D397-4C7C-48AE-A4B2-0309F88ECB1B}" type="presParOf" srcId="{87F94C2F-1C14-4913-A902-CFEAEE1BD012}" destId="{7665BC47-A9B1-464B-9DB3-41CFB0A7A18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297C07-3013-4EC8-8980-8A70595586D8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DABE2D-DAEB-4710-ACF6-66319DEB0521}">
      <dgm:prSet phldrT="[Текст]"/>
      <dgm:spPr/>
      <dgm:t>
        <a:bodyPr/>
        <a:lstStyle/>
        <a:p>
          <a:r>
            <a:rPr lang="ru-RU" dirty="0" smtClean="0"/>
            <a:t>Вермишель – </a:t>
          </a:r>
          <a:r>
            <a:rPr lang="en-US" dirty="0" err="1" smtClean="0"/>
            <a:t>vermichel</a:t>
          </a:r>
          <a:r>
            <a:rPr lang="en-US" dirty="0" smtClean="0"/>
            <a:t> (</a:t>
          </a:r>
          <a:r>
            <a:rPr lang="ru-RU" dirty="0" err="1" smtClean="0"/>
            <a:t>фр</a:t>
          </a:r>
          <a:r>
            <a:rPr lang="ru-RU" dirty="0" smtClean="0"/>
            <a:t>)</a:t>
          </a:r>
          <a:r>
            <a:rPr lang="ru-RU" dirty="0" smtClean="0">
              <a:latin typeface="Cambria Math"/>
              <a:ea typeface="Cambria Math"/>
            </a:rPr>
            <a:t>&lt;</a:t>
          </a:r>
          <a:r>
            <a:rPr lang="ru-RU" dirty="0" err="1" smtClean="0">
              <a:latin typeface="Cambria Math"/>
              <a:ea typeface="Cambria Math"/>
            </a:rPr>
            <a:t>итал</a:t>
          </a:r>
          <a:r>
            <a:rPr lang="ru-RU" dirty="0" smtClean="0">
              <a:latin typeface="Cambria Math"/>
              <a:ea typeface="Cambria Math"/>
            </a:rPr>
            <a:t>&lt;лат&lt;червячок</a:t>
          </a:r>
          <a:r>
            <a:rPr lang="en-US" dirty="0" smtClean="0"/>
            <a:t> </a:t>
          </a:r>
          <a:endParaRPr lang="ru-RU" dirty="0"/>
        </a:p>
      </dgm:t>
    </dgm:pt>
    <dgm:pt modelId="{2179BF56-5911-484C-9CBD-BD63A6826261}" type="parTrans" cxnId="{FDE9A4BF-C739-459A-B544-2884B48B80FD}">
      <dgm:prSet/>
      <dgm:spPr/>
      <dgm:t>
        <a:bodyPr/>
        <a:lstStyle/>
        <a:p>
          <a:endParaRPr lang="ru-RU"/>
        </a:p>
      </dgm:t>
    </dgm:pt>
    <dgm:pt modelId="{9AB7D809-CB08-431A-B991-FE6EC0D4CD10}" type="sibTrans" cxnId="{FDE9A4BF-C739-459A-B544-2884B48B80FD}">
      <dgm:prSet/>
      <dgm:spPr/>
      <dgm:t>
        <a:bodyPr/>
        <a:lstStyle/>
        <a:p>
          <a:endParaRPr lang="ru-RU"/>
        </a:p>
      </dgm:t>
    </dgm:pt>
    <dgm:pt modelId="{11A8168C-947E-40BC-B62B-4E745C8190A9}">
      <dgm:prSet phldrT="[Текст]"/>
      <dgm:spPr/>
      <dgm:t>
        <a:bodyPr/>
        <a:lstStyle/>
        <a:p>
          <a:r>
            <a:rPr lang="ru-RU" dirty="0" smtClean="0"/>
            <a:t>Другие макаронные изделия:</a:t>
          </a:r>
        </a:p>
        <a:p>
          <a:r>
            <a:rPr lang="ru-RU" dirty="0" smtClean="0"/>
            <a:t>Рожки</a:t>
          </a:r>
        </a:p>
        <a:p>
          <a:r>
            <a:rPr lang="ru-RU" dirty="0" smtClean="0"/>
            <a:t>Перья</a:t>
          </a:r>
        </a:p>
        <a:p>
          <a:r>
            <a:rPr lang="ru-RU" dirty="0" smtClean="0"/>
            <a:t>Ракушки</a:t>
          </a:r>
        </a:p>
        <a:p>
          <a:r>
            <a:rPr lang="ru-RU" dirty="0" smtClean="0"/>
            <a:t>Паутинка</a:t>
          </a:r>
        </a:p>
        <a:p>
          <a:r>
            <a:rPr lang="ru-RU" dirty="0" smtClean="0"/>
            <a:t>Спагетти </a:t>
          </a:r>
          <a:r>
            <a:rPr lang="ru-RU" dirty="0" smtClean="0">
              <a:latin typeface="Cambria Math"/>
              <a:ea typeface="Cambria Math"/>
            </a:rPr>
            <a:t>&lt; </a:t>
          </a:r>
          <a:r>
            <a:rPr lang="en-US" dirty="0" err="1" smtClean="0">
              <a:latin typeface="Cambria Math"/>
              <a:ea typeface="Cambria Math"/>
            </a:rPr>
            <a:t>spaghetto</a:t>
          </a:r>
          <a:r>
            <a:rPr lang="en-US" dirty="0" smtClean="0">
              <a:latin typeface="Cambria Math"/>
              <a:ea typeface="Cambria Math"/>
            </a:rPr>
            <a:t> (</a:t>
          </a:r>
          <a:r>
            <a:rPr lang="ru-RU" dirty="0" err="1" smtClean="0">
              <a:latin typeface="Cambria Math"/>
              <a:ea typeface="Cambria Math"/>
            </a:rPr>
            <a:t>ит</a:t>
          </a:r>
          <a:r>
            <a:rPr lang="ru-RU" dirty="0" smtClean="0">
              <a:latin typeface="Cambria Math"/>
              <a:ea typeface="Cambria Math"/>
            </a:rPr>
            <a:t>) - шнурок</a:t>
          </a:r>
          <a:endParaRPr lang="ru-RU" dirty="0" smtClean="0"/>
        </a:p>
        <a:p>
          <a:endParaRPr lang="ru-RU" dirty="0"/>
        </a:p>
      </dgm:t>
    </dgm:pt>
    <dgm:pt modelId="{E84FDBFB-D38E-4B73-8F75-7312EF4D8994}" type="parTrans" cxnId="{FD174C76-D8AC-4136-8D1F-CF50B22506F9}">
      <dgm:prSet/>
      <dgm:spPr/>
      <dgm:t>
        <a:bodyPr/>
        <a:lstStyle/>
        <a:p>
          <a:endParaRPr lang="ru-RU"/>
        </a:p>
      </dgm:t>
    </dgm:pt>
    <dgm:pt modelId="{D39C1763-8043-45A7-A3D7-CCB9C759D604}" type="sibTrans" cxnId="{FD174C76-D8AC-4136-8D1F-CF50B22506F9}">
      <dgm:prSet/>
      <dgm:spPr/>
      <dgm:t>
        <a:bodyPr/>
        <a:lstStyle/>
        <a:p>
          <a:endParaRPr lang="ru-RU"/>
        </a:p>
      </dgm:t>
    </dgm:pt>
    <dgm:pt modelId="{A6424E0E-E837-4A9C-AA41-AE026FA17704}" type="pres">
      <dgm:prSet presAssocID="{3C297C07-3013-4EC8-8980-8A70595586D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26F203-3612-4D68-80A1-A8963197A2CA}" type="pres">
      <dgm:prSet presAssocID="{88DABE2D-DAEB-4710-ACF6-66319DEB0521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B70626-BA6F-499B-A68E-FE4465FC278D}" type="pres">
      <dgm:prSet presAssocID="{9AB7D809-CB08-431A-B991-FE6EC0D4CD10}" presName="sibTrans" presStyleCnt="0"/>
      <dgm:spPr/>
    </dgm:pt>
    <dgm:pt modelId="{D9C46A1F-AEA0-4FBB-9698-6342DBE73277}" type="pres">
      <dgm:prSet presAssocID="{11A8168C-947E-40BC-B62B-4E745C8190A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74C76-D8AC-4136-8D1F-CF50B22506F9}" srcId="{3C297C07-3013-4EC8-8980-8A70595586D8}" destId="{11A8168C-947E-40BC-B62B-4E745C8190A9}" srcOrd="1" destOrd="0" parTransId="{E84FDBFB-D38E-4B73-8F75-7312EF4D8994}" sibTransId="{D39C1763-8043-45A7-A3D7-CCB9C759D604}"/>
    <dgm:cxn modelId="{0A607AF8-6E6E-438C-B660-2543727BAEB1}" type="presOf" srcId="{88DABE2D-DAEB-4710-ACF6-66319DEB0521}" destId="{DF26F203-3612-4D68-80A1-A8963197A2CA}" srcOrd="0" destOrd="0" presId="urn:microsoft.com/office/officeart/2005/8/layout/default"/>
    <dgm:cxn modelId="{0CC937E3-FA08-4485-8696-7745649E346E}" type="presOf" srcId="{3C297C07-3013-4EC8-8980-8A70595586D8}" destId="{A6424E0E-E837-4A9C-AA41-AE026FA17704}" srcOrd="0" destOrd="0" presId="urn:microsoft.com/office/officeart/2005/8/layout/default"/>
    <dgm:cxn modelId="{76727928-BBE1-4CF4-BAC8-D52CEB981943}" type="presOf" srcId="{11A8168C-947E-40BC-B62B-4E745C8190A9}" destId="{D9C46A1F-AEA0-4FBB-9698-6342DBE73277}" srcOrd="0" destOrd="0" presId="urn:microsoft.com/office/officeart/2005/8/layout/default"/>
    <dgm:cxn modelId="{FDE9A4BF-C739-459A-B544-2884B48B80FD}" srcId="{3C297C07-3013-4EC8-8980-8A70595586D8}" destId="{88DABE2D-DAEB-4710-ACF6-66319DEB0521}" srcOrd="0" destOrd="0" parTransId="{2179BF56-5911-484C-9CBD-BD63A6826261}" sibTransId="{9AB7D809-CB08-431A-B991-FE6EC0D4CD10}"/>
    <dgm:cxn modelId="{63826C39-E9C0-4AE2-88D1-647E3205C99D}" type="presParOf" srcId="{A6424E0E-E837-4A9C-AA41-AE026FA17704}" destId="{DF26F203-3612-4D68-80A1-A8963197A2CA}" srcOrd="0" destOrd="0" presId="urn:microsoft.com/office/officeart/2005/8/layout/default"/>
    <dgm:cxn modelId="{209705E2-6C88-466E-9016-9BE1C4C6F5A9}" type="presParOf" srcId="{A6424E0E-E837-4A9C-AA41-AE026FA17704}" destId="{1BB70626-BA6F-499B-A68E-FE4465FC278D}" srcOrd="1" destOrd="0" presId="urn:microsoft.com/office/officeart/2005/8/layout/default"/>
    <dgm:cxn modelId="{19D23C2C-02BA-4E2B-89F7-26F63638ADDF}" type="presParOf" srcId="{A6424E0E-E837-4A9C-AA41-AE026FA17704}" destId="{D9C46A1F-AEA0-4FBB-9698-6342DBE7327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Ненавидеть – питать к кому-либо чувство сильной вражды</a:t>
          </a:r>
          <a:endParaRPr lang="ru-RU" sz="23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Cambria Math"/>
              <a:ea typeface="Cambria Math"/>
            </a:rPr>
            <a:t>&lt;</a:t>
          </a:r>
          <a:r>
            <a:rPr lang="ru-RU" sz="2300" kern="1200" dirty="0" err="1" smtClean="0">
              <a:latin typeface="Cambria Math"/>
              <a:ea typeface="Cambria Math"/>
            </a:rPr>
            <a:t>навидеть</a:t>
          </a:r>
          <a:r>
            <a:rPr lang="ru-RU" sz="2300" kern="1200" dirty="0" smtClean="0">
              <a:latin typeface="Cambria Math"/>
              <a:ea typeface="Cambria Math"/>
            </a:rPr>
            <a:t> – любить, хорошо относиться к кому-либо – охотно смотреть на кого-либо &lt; видеть</a:t>
          </a:r>
          <a:endParaRPr lang="ru-RU" sz="23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1961796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Завидовать </a:t>
          </a:r>
          <a:r>
            <a:rPr lang="ru-RU" sz="2300" kern="1200" dirty="0" smtClean="0">
              <a:latin typeface="Cambria Math"/>
              <a:ea typeface="Cambria Math"/>
            </a:rPr>
            <a:t>&lt; видеть – </a:t>
          </a:r>
          <a:r>
            <a:rPr lang="ru-RU" sz="2300" kern="1200" dirty="0" err="1" smtClean="0">
              <a:latin typeface="Cambria Math"/>
              <a:ea typeface="Cambria Math"/>
            </a:rPr>
            <a:t>заглядеть</a:t>
          </a:r>
          <a:r>
            <a:rPr lang="ru-RU" sz="2300" kern="1200" dirty="0" smtClean="0">
              <a:latin typeface="Cambria Math"/>
              <a:ea typeface="Cambria Math"/>
            </a:rPr>
            <a:t> человека (сглазить)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Cambria Math"/>
              <a:ea typeface="Cambria Math"/>
            </a:rPr>
            <a:t>Считается, что завистью можно сглазить человека</a:t>
          </a:r>
          <a:endParaRPr lang="ru-RU" sz="2300" kern="1200" dirty="0"/>
        </a:p>
      </dsp:txBody>
      <dsp:txXfrm>
        <a:off x="1961796" y="2842557"/>
        <a:ext cx="3565239" cy="21391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Ошеломить – крайне удивить, внезапно озадачить </a:t>
          </a:r>
          <a:endParaRPr lang="ru-RU" sz="22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Cambria Math"/>
              <a:ea typeface="Cambria Math"/>
            </a:rPr>
            <a:t>&lt; шелом (шлем) – ударить в бою по шелому</a:t>
          </a:r>
          <a:endParaRPr lang="ru-RU" sz="22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Околпачить – обмануть, одурачить </a:t>
          </a:r>
          <a:r>
            <a:rPr lang="ru-RU" sz="2200" kern="1200" dirty="0" smtClean="0">
              <a:latin typeface="Cambria Math"/>
              <a:ea typeface="Cambria Math"/>
            </a:rPr>
            <a:t>&lt; колпак</a:t>
          </a:r>
          <a:endParaRPr lang="ru-RU" sz="22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Вариант этимологии: Шелом (</a:t>
          </a:r>
          <a:r>
            <a:rPr lang="ru-RU" sz="2200" kern="1200" dirty="0" err="1" smtClean="0"/>
            <a:t>диал</a:t>
          </a:r>
          <a:r>
            <a:rPr lang="ru-RU" sz="2200" kern="1200" dirty="0" smtClean="0"/>
            <a:t>) –головка топора, обух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- Ударить обухом по голове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Как обухом по голове</a:t>
          </a:r>
          <a:endParaRPr lang="ru-RU" sz="2200" kern="1200" dirty="0"/>
        </a:p>
      </dsp:txBody>
      <dsp:txXfrm>
        <a:off x="3922677" y="2842557"/>
        <a:ext cx="3565239" cy="21391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46BCAC-D6B8-4C99-8F60-DB0E92361600}">
      <dsp:nvSpPr>
        <dsp:cNvPr id="0" name=""/>
        <dsp:cNvSpPr/>
      </dsp:nvSpPr>
      <dsp:spPr>
        <a:xfrm>
          <a:off x="6651774" y="2407959"/>
          <a:ext cx="91440" cy="3761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990016-1F1C-45D6-B5A7-89E1557690E4}">
      <dsp:nvSpPr>
        <dsp:cNvPr id="0" name=""/>
        <dsp:cNvSpPr/>
      </dsp:nvSpPr>
      <dsp:spPr>
        <a:xfrm>
          <a:off x="4240774" y="1210524"/>
          <a:ext cx="2456719" cy="3761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36"/>
              </a:lnTo>
              <a:lnTo>
                <a:pt x="2456719" y="256336"/>
              </a:lnTo>
              <a:lnTo>
                <a:pt x="2456719" y="37615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AEDACC-73B6-45DA-9635-237F8947FFDA}">
      <dsp:nvSpPr>
        <dsp:cNvPr id="0" name=""/>
        <dsp:cNvSpPr/>
      </dsp:nvSpPr>
      <dsp:spPr>
        <a:xfrm>
          <a:off x="5071001" y="2407959"/>
          <a:ext cx="91440" cy="3761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63BF79-619B-4689-B339-2B579342649D}">
      <dsp:nvSpPr>
        <dsp:cNvPr id="0" name=""/>
        <dsp:cNvSpPr/>
      </dsp:nvSpPr>
      <dsp:spPr>
        <a:xfrm>
          <a:off x="4240774" y="1210524"/>
          <a:ext cx="875946" cy="3761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36"/>
              </a:lnTo>
              <a:lnTo>
                <a:pt x="875946" y="256336"/>
              </a:lnTo>
              <a:lnTo>
                <a:pt x="875946" y="37615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24649B-8FD8-4F55-82BE-8019A433F881}">
      <dsp:nvSpPr>
        <dsp:cNvPr id="0" name=""/>
        <dsp:cNvSpPr/>
      </dsp:nvSpPr>
      <dsp:spPr>
        <a:xfrm>
          <a:off x="2660002" y="2407959"/>
          <a:ext cx="790386" cy="3761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336"/>
              </a:lnTo>
              <a:lnTo>
                <a:pt x="790386" y="256336"/>
              </a:lnTo>
              <a:lnTo>
                <a:pt x="790386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886602-EEF9-49FE-9824-88DAB1A25491}">
      <dsp:nvSpPr>
        <dsp:cNvPr id="0" name=""/>
        <dsp:cNvSpPr/>
      </dsp:nvSpPr>
      <dsp:spPr>
        <a:xfrm>
          <a:off x="1823896" y="3605394"/>
          <a:ext cx="91440" cy="3761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23C68-8214-44E5-9604-BB34FB7203CE}">
      <dsp:nvSpPr>
        <dsp:cNvPr id="0" name=""/>
        <dsp:cNvSpPr/>
      </dsp:nvSpPr>
      <dsp:spPr>
        <a:xfrm>
          <a:off x="1869616" y="2407959"/>
          <a:ext cx="790386" cy="376152"/>
        </a:xfrm>
        <a:custGeom>
          <a:avLst/>
          <a:gdLst/>
          <a:ahLst/>
          <a:cxnLst/>
          <a:rect l="0" t="0" r="0" b="0"/>
          <a:pathLst>
            <a:path>
              <a:moveTo>
                <a:pt x="790386" y="0"/>
              </a:moveTo>
              <a:lnTo>
                <a:pt x="790386" y="256336"/>
              </a:lnTo>
              <a:lnTo>
                <a:pt x="0" y="256336"/>
              </a:lnTo>
              <a:lnTo>
                <a:pt x="0" y="376152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559A05-3ECC-46DB-91A1-07731EA090E0}">
      <dsp:nvSpPr>
        <dsp:cNvPr id="0" name=""/>
        <dsp:cNvSpPr/>
      </dsp:nvSpPr>
      <dsp:spPr>
        <a:xfrm>
          <a:off x="2660002" y="1210524"/>
          <a:ext cx="1580772" cy="376152"/>
        </a:xfrm>
        <a:custGeom>
          <a:avLst/>
          <a:gdLst/>
          <a:ahLst/>
          <a:cxnLst/>
          <a:rect l="0" t="0" r="0" b="0"/>
          <a:pathLst>
            <a:path>
              <a:moveTo>
                <a:pt x="1580772" y="0"/>
              </a:moveTo>
              <a:lnTo>
                <a:pt x="1580772" y="256336"/>
              </a:lnTo>
              <a:lnTo>
                <a:pt x="0" y="256336"/>
              </a:lnTo>
              <a:lnTo>
                <a:pt x="0" y="37615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899A9F-6115-414F-AB4D-C742346F5AFF}">
      <dsp:nvSpPr>
        <dsp:cNvPr id="0" name=""/>
        <dsp:cNvSpPr/>
      </dsp:nvSpPr>
      <dsp:spPr>
        <a:xfrm>
          <a:off x="3594095" y="38924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E79E77-0048-4757-BE95-06700BD91A3A}">
      <dsp:nvSpPr>
        <dsp:cNvPr id="0" name=""/>
        <dsp:cNvSpPr/>
      </dsp:nvSpPr>
      <dsp:spPr>
        <a:xfrm>
          <a:off x="3737801" y="52576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Главный – головной - голова</a:t>
          </a:r>
          <a:endParaRPr lang="ru-RU" sz="1200" kern="1200" dirty="0"/>
        </a:p>
      </dsp:txBody>
      <dsp:txXfrm>
        <a:off x="3761856" y="549817"/>
        <a:ext cx="1245249" cy="773173"/>
      </dsp:txXfrm>
    </dsp:sp>
    <dsp:sp modelId="{1273FF4D-99E3-4AA2-9024-51315FDFC82C}">
      <dsp:nvSpPr>
        <dsp:cNvPr id="0" name=""/>
        <dsp:cNvSpPr/>
      </dsp:nvSpPr>
      <dsp:spPr>
        <a:xfrm>
          <a:off x="1137375" y="1586676"/>
          <a:ext cx="3045253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1BEA36-CFA1-487A-BE76-0687B769EA69}">
      <dsp:nvSpPr>
        <dsp:cNvPr id="0" name=""/>
        <dsp:cNvSpPr/>
      </dsp:nvSpPr>
      <dsp:spPr>
        <a:xfrm>
          <a:off x="1281082" y="1723197"/>
          <a:ext cx="3045253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Caput </a:t>
          </a:r>
          <a:r>
            <a:rPr lang="ru-RU" sz="1400" kern="1200" dirty="0" smtClean="0"/>
            <a:t>(лат) </a:t>
          </a:r>
          <a:r>
            <a:rPr lang="ru-RU" sz="1400" kern="1200" dirty="0" smtClean="0">
              <a:latin typeface="Cambria Math"/>
              <a:ea typeface="Cambria Math"/>
            </a:rPr>
            <a:t>&gt; капитан – высший начальник войск округа (</a:t>
          </a:r>
          <a:r>
            <a:rPr lang="ru-RU" sz="1400" kern="1200" dirty="0" err="1" smtClean="0">
              <a:latin typeface="Cambria Math"/>
              <a:ea typeface="Cambria Math"/>
            </a:rPr>
            <a:t>итал</a:t>
          </a:r>
          <a:r>
            <a:rPr lang="ru-RU" sz="1400" kern="1200" dirty="0" smtClean="0">
              <a:latin typeface="Cambria Math"/>
              <a:ea typeface="Cambria Math"/>
            </a:rPr>
            <a:t>) &gt; Петровская эпоха (рус)</a:t>
          </a:r>
          <a:endParaRPr lang="ru-RU" sz="1400" kern="1200" dirty="0"/>
        </a:p>
      </dsp:txBody>
      <dsp:txXfrm>
        <a:off x="1305137" y="1747252"/>
        <a:ext cx="2997143" cy="773173"/>
      </dsp:txXfrm>
    </dsp:sp>
    <dsp:sp modelId="{3F2BA261-CFF5-4EE4-BAE5-5A19E9EF357B}">
      <dsp:nvSpPr>
        <dsp:cNvPr id="0" name=""/>
        <dsp:cNvSpPr/>
      </dsp:nvSpPr>
      <dsp:spPr>
        <a:xfrm>
          <a:off x="1222936" y="278411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0EAC71-352D-4035-9E7B-3A2B3B7D957D}">
      <dsp:nvSpPr>
        <dsp:cNvPr id="0" name=""/>
        <dsp:cNvSpPr/>
      </dsp:nvSpPr>
      <dsp:spPr>
        <a:xfrm>
          <a:off x="1366643" y="292063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Капитал – главное имущество</a:t>
          </a:r>
          <a:endParaRPr lang="ru-RU" sz="1400" kern="1200" dirty="0"/>
        </a:p>
      </dsp:txBody>
      <dsp:txXfrm>
        <a:off x="1390698" y="2944687"/>
        <a:ext cx="1245249" cy="773173"/>
      </dsp:txXfrm>
    </dsp:sp>
    <dsp:sp modelId="{0C009C3C-7010-44FA-8322-5AF0D649F686}">
      <dsp:nvSpPr>
        <dsp:cNvPr id="0" name=""/>
        <dsp:cNvSpPr/>
      </dsp:nvSpPr>
      <dsp:spPr>
        <a:xfrm>
          <a:off x="951" y="3981546"/>
          <a:ext cx="373732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340DB9-07EE-4635-9F1C-353FFC843D47}">
      <dsp:nvSpPr>
        <dsp:cNvPr id="0" name=""/>
        <dsp:cNvSpPr/>
      </dsp:nvSpPr>
      <dsp:spPr>
        <a:xfrm>
          <a:off x="144657" y="4118067"/>
          <a:ext cx="373732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caput</a:t>
          </a:r>
          <a:r>
            <a:rPr lang="en-US" sz="1400" kern="1200" dirty="0" smtClean="0">
              <a:latin typeface="Cambria Math"/>
              <a:ea typeface="Cambria Math"/>
            </a:rPr>
            <a:t>&gt;</a:t>
          </a:r>
          <a:r>
            <a:rPr lang="en-US" sz="1400" kern="1200" dirty="0" err="1" smtClean="0">
              <a:latin typeface="Cambria Math"/>
              <a:ea typeface="Cambria Math"/>
            </a:rPr>
            <a:t>capitulum</a:t>
          </a:r>
          <a:r>
            <a:rPr lang="en-US" sz="1400" kern="1200" dirty="0" smtClean="0">
              <a:latin typeface="Cambria Math"/>
              <a:ea typeface="Cambria Math"/>
            </a:rPr>
            <a:t> </a:t>
          </a:r>
          <a:r>
            <a:rPr lang="ru-RU" sz="1400" kern="1200" dirty="0" smtClean="0">
              <a:latin typeface="Cambria Math"/>
              <a:ea typeface="Cambria Math"/>
            </a:rPr>
            <a:t>(ум-ласк) – пункт соглашения &gt; капитуляция – договор по определенным пунктам</a:t>
          </a:r>
          <a:endParaRPr lang="ru-RU" sz="1400" kern="1200" dirty="0"/>
        </a:p>
      </dsp:txBody>
      <dsp:txXfrm>
        <a:off x="168712" y="4142122"/>
        <a:ext cx="3689219" cy="773173"/>
      </dsp:txXfrm>
    </dsp:sp>
    <dsp:sp modelId="{4D613AE5-8D06-4F58-9DC3-1957655C5793}">
      <dsp:nvSpPr>
        <dsp:cNvPr id="0" name=""/>
        <dsp:cNvSpPr/>
      </dsp:nvSpPr>
      <dsp:spPr>
        <a:xfrm>
          <a:off x="2803709" y="278411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59FE37-A941-40FB-8D0A-E64A502ED9D7}">
      <dsp:nvSpPr>
        <dsp:cNvPr id="0" name=""/>
        <dsp:cNvSpPr/>
      </dsp:nvSpPr>
      <dsp:spPr>
        <a:xfrm>
          <a:off x="2947415" y="292063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Капуста </a:t>
          </a:r>
          <a:r>
            <a:rPr lang="ru-RU" sz="1400" kern="1200" dirty="0" smtClean="0">
              <a:latin typeface="Cambria Math"/>
              <a:ea typeface="Cambria Math"/>
            </a:rPr>
            <a:t>&lt; </a:t>
          </a:r>
          <a:r>
            <a:rPr lang="ru-RU" sz="1400" kern="1200" dirty="0" err="1" smtClean="0">
              <a:latin typeface="Cambria Math"/>
              <a:ea typeface="Cambria Math"/>
            </a:rPr>
            <a:t>голова+составленная</a:t>
          </a:r>
          <a:r>
            <a:rPr lang="ru-RU" sz="1400" kern="1200" dirty="0" smtClean="0">
              <a:latin typeface="Cambria Math"/>
              <a:ea typeface="Cambria Math"/>
            </a:rPr>
            <a:t>, сложная</a:t>
          </a:r>
          <a:endParaRPr lang="ru-RU" sz="1400" kern="1200" dirty="0"/>
        </a:p>
      </dsp:txBody>
      <dsp:txXfrm>
        <a:off x="2971470" y="2944687"/>
        <a:ext cx="1245249" cy="773173"/>
      </dsp:txXfrm>
    </dsp:sp>
    <dsp:sp modelId="{5C7D2BD4-163C-42B4-8DF0-7B744434A374}">
      <dsp:nvSpPr>
        <dsp:cNvPr id="0" name=""/>
        <dsp:cNvSpPr/>
      </dsp:nvSpPr>
      <dsp:spPr>
        <a:xfrm>
          <a:off x="4470042" y="1586676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1A4795-E755-476E-AAB2-8D40D583A608}">
      <dsp:nvSpPr>
        <dsp:cNvPr id="0" name=""/>
        <dsp:cNvSpPr/>
      </dsp:nvSpPr>
      <dsp:spPr>
        <a:xfrm>
          <a:off x="4613748" y="1723197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err="1" smtClean="0"/>
            <a:t>Shef</a:t>
          </a:r>
          <a:r>
            <a:rPr lang="en-US" sz="1200" kern="1200" dirty="0" smtClean="0"/>
            <a:t> </a:t>
          </a:r>
          <a:r>
            <a:rPr lang="ru-RU" sz="1200" kern="1200" dirty="0" smtClean="0"/>
            <a:t>(</a:t>
          </a:r>
          <a:r>
            <a:rPr lang="ru-RU" sz="1200" kern="1200" dirty="0" err="1" smtClean="0"/>
            <a:t>фр</a:t>
          </a:r>
          <a:r>
            <a:rPr lang="ru-RU" sz="1200" kern="1200" dirty="0" smtClean="0"/>
            <a:t>) – голова, начальник </a:t>
          </a:r>
          <a:r>
            <a:rPr lang="ru-RU" sz="1200" kern="1200" dirty="0" smtClean="0">
              <a:latin typeface="Cambria Math"/>
              <a:ea typeface="Cambria Math"/>
            </a:rPr>
            <a:t>&lt; </a:t>
          </a:r>
          <a:r>
            <a:rPr lang="en-US" sz="1200" kern="1200" dirty="0" smtClean="0">
              <a:latin typeface="Cambria Math"/>
              <a:ea typeface="Cambria Math"/>
            </a:rPr>
            <a:t>caput (</a:t>
          </a:r>
          <a:r>
            <a:rPr lang="ru-RU" sz="1200" kern="1200" dirty="0" smtClean="0">
              <a:latin typeface="Cambria Math"/>
              <a:ea typeface="Cambria Math"/>
            </a:rPr>
            <a:t>лат)</a:t>
          </a:r>
          <a:endParaRPr lang="ru-RU" sz="1200" kern="1200" dirty="0"/>
        </a:p>
      </dsp:txBody>
      <dsp:txXfrm>
        <a:off x="4637803" y="1747252"/>
        <a:ext cx="1245249" cy="773173"/>
      </dsp:txXfrm>
    </dsp:sp>
    <dsp:sp modelId="{7FD89550-657B-43C3-9626-032AD4CFF6C3}">
      <dsp:nvSpPr>
        <dsp:cNvPr id="0" name=""/>
        <dsp:cNvSpPr/>
      </dsp:nvSpPr>
      <dsp:spPr>
        <a:xfrm>
          <a:off x="4470042" y="278411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386FB3-4876-4696-8D22-0C225A811A9B}">
      <dsp:nvSpPr>
        <dsp:cNvPr id="0" name=""/>
        <dsp:cNvSpPr/>
      </dsp:nvSpPr>
      <dsp:spPr>
        <a:xfrm>
          <a:off x="4613748" y="292063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Шедевр (</a:t>
          </a:r>
          <a:r>
            <a:rPr lang="ru-RU" sz="1400" kern="1200" dirty="0" err="1" smtClean="0"/>
            <a:t>фр</a:t>
          </a:r>
          <a:r>
            <a:rPr lang="ru-RU" sz="1400" kern="1200" dirty="0" smtClean="0"/>
            <a:t>) – главный труд мастера </a:t>
          </a:r>
          <a:endParaRPr lang="ru-RU" sz="1400" kern="1200" dirty="0"/>
        </a:p>
      </dsp:txBody>
      <dsp:txXfrm>
        <a:off x="4637803" y="2944687"/>
        <a:ext cx="1245249" cy="773173"/>
      </dsp:txXfrm>
    </dsp:sp>
    <dsp:sp modelId="{EC29C998-639F-4E8F-BEAC-06CA63ED2059}">
      <dsp:nvSpPr>
        <dsp:cNvPr id="0" name=""/>
        <dsp:cNvSpPr/>
      </dsp:nvSpPr>
      <dsp:spPr>
        <a:xfrm>
          <a:off x="6050814" y="1586676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D1D4FC-4AE4-4073-BAB3-38FFC7723B86}">
      <dsp:nvSpPr>
        <dsp:cNvPr id="0" name=""/>
        <dsp:cNvSpPr/>
      </dsp:nvSpPr>
      <dsp:spPr>
        <a:xfrm>
          <a:off x="6194521" y="1723197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Голова (рус) –начальник// глава</a:t>
          </a:r>
          <a:endParaRPr lang="ru-RU" sz="1200" kern="1200" dirty="0"/>
        </a:p>
      </dsp:txBody>
      <dsp:txXfrm>
        <a:off x="6218576" y="1747252"/>
        <a:ext cx="1245249" cy="773173"/>
      </dsp:txXfrm>
    </dsp:sp>
    <dsp:sp modelId="{02CE2B7C-2B38-4E9B-9FEC-0B77E5CC67CC}">
      <dsp:nvSpPr>
        <dsp:cNvPr id="0" name=""/>
        <dsp:cNvSpPr/>
      </dsp:nvSpPr>
      <dsp:spPr>
        <a:xfrm>
          <a:off x="6050814" y="2784111"/>
          <a:ext cx="1293359" cy="8212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B05793-17CE-4591-89C4-2F46EA3F7B5F}">
      <dsp:nvSpPr>
        <dsp:cNvPr id="0" name=""/>
        <dsp:cNvSpPr/>
      </dsp:nvSpPr>
      <dsp:spPr>
        <a:xfrm>
          <a:off x="6194521" y="2920632"/>
          <a:ext cx="1293359" cy="821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Глава книги – часть </a:t>
          </a:r>
          <a:endParaRPr lang="ru-RU" sz="1400" kern="1200" dirty="0"/>
        </a:p>
      </dsp:txBody>
      <dsp:txXfrm>
        <a:off x="6218576" y="2944687"/>
        <a:ext cx="1245249" cy="7731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F5FB7F-DE33-4145-A59C-E035816EBB70}">
      <dsp:nvSpPr>
        <dsp:cNvPr id="0" name=""/>
        <dsp:cNvSpPr/>
      </dsp:nvSpPr>
      <dsp:spPr>
        <a:xfrm>
          <a:off x="398430" y="0"/>
          <a:ext cx="6606897" cy="8538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err="1" smtClean="0"/>
            <a:t>Верт</a:t>
          </a:r>
          <a:r>
            <a:rPr lang="ru-RU" sz="2800" kern="1200" dirty="0" smtClean="0"/>
            <a:t>//</a:t>
          </a:r>
          <a:r>
            <a:rPr lang="ru-RU" sz="2800" kern="1200" dirty="0" err="1" smtClean="0"/>
            <a:t>верет</a:t>
          </a:r>
          <a:r>
            <a:rPr lang="ru-RU" sz="2800" kern="1200" dirty="0" smtClean="0"/>
            <a:t>//врат//ворот//врет</a:t>
          </a:r>
          <a:endParaRPr lang="ru-RU" sz="2800" kern="1200" dirty="0"/>
        </a:p>
      </dsp:txBody>
      <dsp:txXfrm>
        <a:off x="398430" y="0"/>
        <a:ext cx="6606897" cy="853831"/>
      </dsp:txXfrm>
    </dsp:sp>
    <dsp:sp modelId="{28FAF265-219C-41E9-B4C4-54EF30C898FB}">
      <dsp:nvSpPr>
        <dsp:cNvPr id="0" name=""/>
        <dsp:cNvSpPr/>
      </dsp:nvSpPr>
      <dsp:spPr>
        <a:xfrm>
          <a:off x="2736314" y="2736302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Время – то, что вертится, циклично – круглый год </a:t>
          </a:r>
          <a:r>
            <a:rPr lang="ru-RU" sz="1400" kern="1200" dirty="0" smtClean="0"/>
            <a:t>- </a:t>
          </a:r>
          <a:endParaRPr lang="ru-RU" sz="1400" kern="1200" dirty="0"/>
        </a:p>
      </dsp:txBody>
      <dsp:txXfrm>
        <a:off x="2736314" y="2736302"/>
        <a:ext cx="2230560" cy="1338336"/>
      </dsp:txXfrm>
    </dsp:sp>
    <dsp:sp modelId="{F6F82502-9AE9-4B8F-B443-79D45E4F50BC}">
      <dsp:nvSpPr>
        <dsp:cNvPr id="0" name=""/>
        <dsp:cNvSpPr/>
      </dsp:nvSpPr>
      <dsp:spPr>
        <a:xfrm>
          <a:off x="144023" y="2736302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Оборот </a:t>
          </a:r>
          <a:r>
            <a:rPr lang="ru-RU" sz="1400" kern="1200" dirty="0" smtClean="0">
              <a:latin typeface="Cambria Math"/>
              <a:ea typeface="Cambria Math"/>
            </a:rPr>
            <a:t>&lt; об-ворот – вертеться вокруг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Обратить, обращение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Оборотень</a:t>
          </a:r>
          <a:endParaRPr lang="ru-RU" sz="1400" kern="1200" dirty="0"/>
        </a:p>
      </dsp:txBody>
      <dsp:txXfrm>
        <a:off x="144023" y="2736302"/>
        <a:ext cx="2230560" cy="1338336"/>
      </dsp:txXfrm>
    </dsp:sp>
    <dsp:sp modelId="{4B8B00BE-557A-44B0-A816-6FAAA2E61501}">
      <dsp:nvSpPr>
        <dsp:cNvPr id="0" name=""/>
        <dsp:cNvSpPr/>
      </dsp:nvSpPr>
      <dsp:spPr>
        <a:xfrm>
          <a:off x="5184577" y="1152127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Ворот </a:t>
          </a:r>
          <a:r>
            <a:rPr lang="ru-RU" sz="1400" kern="1200" dirty="0" smtClean="0">
              <a:latin typeface="Cambria Math"/>
              <a:ea typeface="Cambria Math"/>
            </a:rPr>
            <a:t>&lt; край одежды, облегающий шею &lt; шея &lt; то, на чем вертится голова, ось тела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Воротник, за шиворот, шиворот навыворот</a:t>
          </a:r>
          <a:endParaRPr lang="ru-RU" sz="1400" kern="1200" dirty="0"/>
        </a:p>
      </dsp:txBody>
      <dsp:txXfrm>
        <a:off x="5184577" y="1152127"/>
        <a:ext cx="2230560" cy="1338336"/>
      </dsp:txXfrm>
    </dsp:sp>
    <dsp:sp modelId="{E2EDD7DA-EA99-4B6F-998B-3CAB5961B7B7}">
      <dsp:nvSpPr>
        <dsp:cNvPr id="0" name=""/>
        <dsp:cNvSpPr/>
      </dsp:nvSpPr>
      <dsp:spPr>
        <a:xfrm>
          <a:off x="216026" y="1152122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Веретено – то, что вращают.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Веретеница – ящерица (юркая)</a:t>
          </a:r>
          <a:endParaRPr lang="ru-RU" sz="1600" kern="1200" dirty="0"/>
        </a:p>
      </dsp:txBody>
      <dsp:txXfrm>
        <a:off x="216026" y="1152122"/>
        <a:ext cx="2230560" cy="1338336"/>
      </dsp:txXfrm>
    </dsp:sp>
    <dsp:sp modelId="{EE6519DC-0EB2-496A-B3F6-99B9159B6458}">
      <dsp:nvSpPr>
        <dsp:cNvPr id="0" name=""/>
        <dsp:cNvSpPr/>
      </dsp:nvSpPr>
      <dsp:spPr>
        <a:xfrm>
          <a:off x="2736314" y="1152122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Ворот – то, что вращается створами вокруг своей оси.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Врата, привратник, вратарь</a:t>
          </a:r>
          <a:endParaRPr lang="ru-RU" sz="1600" kern="1200" dirty="0"/>
        </a:p>
      </dsp:txBody>
      <dsp:txXfrm>
        <a:off x="2736314" y="1152122"/>
        <a:ext cx="2230560" cy="1338336"/>
      </dsp:txXfrm>
    </dsp:sp>
    <dsp:sp modelId="{96EA94F4-F2A5-4E33-BDE8-D5240259D9EE}">
      <dsp:nvSpPr>
        <dsp:cNvPr id="0" name=""/>
        <dsp:cNvSpPr/>
      </dsp:nvSpPr>
      <dsp:spPr>
        <a:xfrm>
          <a:off x="5184577" y="2736311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Верста  </a:t>
          </a:r>
          <a:r>
            <a:rPr lang="ru-RU" sz="1400" kern="1200" dirty="0" smtClean="0">
              <a:latin typeface="Cambria Math"/>
              <a:ea typeface="Cambria Math"/>
            </a:rPr>
            <a:t>&lt;  равный &lt; одинаковый с  другими отрезок расстояния &lt; борозда пашни от поворота до поворота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Сверстник - равные</a:t>
          </a:r>
          <a:endParaRPr lang="ru-RU" sz="1400" kern="1200" dirty="0"/>
        </a:p>
      </dsp:txBody>
      <dsp:txXfrm>
        <a:off x="5184577" y="2736311"/>
        <a:ext cx="2230560" cy="1338336"/>
      </dsp:txXfrm>
    </dsp:sp>
    <dsp:sp modelId="{12C99FDE-35FB-4B27-AC8E-B35BDBA96224}">
      <dsp:nvSpPr>
        <dsp:cNvPr id="0" name=""/>
        <dsp:cNvSpPr/>
      </dsp:nvSpPr>
      <dsp:spPr>
        <a:xfrm>
          <a:off x="2761859" y="4202976"/>
          <a:ext cx="2230560" cy="13383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Превратность, извращать, круговорот, воротить, ворочаться, вертел,  вертолет, отвратительный</a:t>
          </a:r>
          <a:endParaRPr lang="ru-RU" sz="1400" kern="1200" dirty="0"/>
        </a:p>
      </dsp:txBody>
      <dsp:txXfrm>
        <a:off x="2761859" y="4202976"/>
        <a:ext cx="2230560" cy="133833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72009" y="2016226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Весть – то, что можно знать</a:t>
          </a:r>
          <a:endParaRPr lang="ru-RU" sz="2000" kern="1200" dirty="0"/>
        </a:p>
      </dsp:txBody>
      <dsp:txXfrm>
        <a:off x="72009" y="2016226"/>
        <a:ext cx="2340260" cy="1404156"/>
      </dsp:txXfrm>
    </dsp:sp>
    <dsp:sp modelId="{D4FA4A3E-3C9F-428A-A8AB-E7F4FD05F342}">
      <dsp:nvSpPr>
        <dsp:cNvPr id="0" name=""/>
        <dsp:cNvSpPr/>
      </dsp:nvSpPr>
      <dsp:spPr>
        <a:xfrm>
          <a:off x="2574286" y="684075"/>
          <a:ext cx="2340260" cy="684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Вед-а-</a:t>
          </a:r>
          <a:r>
            <a:rPr lang="ru-RU" sz="2000" kern="1200" dirty="0" err="1" smtClean="0"/>
            <a:t>ти</a:t>
          </a:r>
          <a:endParaRPr lang="ru-RU" sz="2000" kern="1200" dirty="0"/>
        </a:p>
      </dsp:txBody>
      <dsp:txXfrm>
        <a:off x="2574286" y="684075"/>
        <a:ext cx="2340260" cy="684076"/>
      </dsp:txXfrm>
    </dsp:sp>
    <dsp:sp modelId="{F969A04F-CF87-46C9-9333-702F816E95F3}">
      <dsp:nvSpPr>
        <dsp:cNvPr id="0" name=""/>
        <dsp:cNvSpPr/>
      </dsp:nvSpPr>
      <dsp:spPr>
        <a:xfrm>
          <a:off x="5112578" y="2016226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вежливый</a:t>
          </a:r>
          <a:r>
            <a:rPr lang="ru-RU" sz="2000" kern="1200" dirty="0" smtClean="0">
              <a:latin typeface="Cambria Math"/>
              <a:ea typeface="Cambria Math"/>
            </a:rPr>
            <a:t>&lt; вежа – знаток&gt;знающий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Cambria Math"/>
              <a:ea typeface="Cambria Math"/>
            </a:rPr>
            <a:t>Невежа=невежда (сначала!!!)</a:t>
          </a:r>
          <a:endParaRPr lang="ru-RU" sz="2000" kern="1200" dirty="0"/>
        </a:p>
      </dsp:txBody>
      <dsp:txXfrm>
        <a:off x="5112578" y="2016226"/>
        <a:ext cx="2340260" cy="1404156"/>
      </dsp:txXfrm>
    </dsp:sp>
    <dsp:sp modelId="{9B3D0901-895E-434E-961A-5D985DDC110C}">
      <dsp:nvSpPr>
        <dsp:cNvPr id="0" name=""/>
        <dsp:cNvSpPr/>
      </dsp:nvSpPr>
      <dsp:spPr>
        <a:xfrm>
          <a:off x="0" y="3600404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Свидетель – сведущий + видеть (</a:t>
          </a:r>
          <a:r>
            <a:rPr lang="ru-RU" sz="2000" kern="1200" dirty="0" err="1" smtClean="0"/>
            <a:t>переосм</a:t>
          </a:r>
          <a:r>
            <a:rPr lang="ru-RU" sz="2000" kern="1200" dirty="0" smtClean="0"/>
            <a:t>.)</a:t>
          </a:r>
          <a:endParaRPr lang="ru-RU" sz="2000" kern="1200" dirty="0"/>
        </a:p>
      </dsp:txBody>
      <dsp:txXfrm>
        <a:off x="0" y="3600404"/>
        <a:ext cx="2340260" cy="1404156"/>
      </dsp:txXfrm>
    </dsp:sp>
    <dsp:sp modelId="{D9C46A1F-AEA0-4FBB-9698-6342DBE73277}">
      <dsp:nvSpPr>
        <dsp:cNvPr id="0" name=""/>
        <dsp:cNvSpPr/>
      </dsp:nvSpPr>
      <dsp:spPr>
        <a:xfrm>
          <a:off x="2574286" y="1962217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Ведьма – ведающая, знающая</a:t>
          </a:r>
          <a:endParaRPr lang="ru-RU" sz="2000" kern="1200" dirty="0"/>
        </a:p>
      </dsp:txBody>
      <dsp:txXfrm>
        <a:off x="2574286" y="1962217"/>
        <a:ext cx="2340260" cy="1404156"/>
      </dsp:txXfrm>
    </dsp:sp>
    <dsp:sp modelId="{E678F170-A34B-4AFB-B58A-7B4884C55ADD}">
      <dsp:nvSpPr>
        <dsp:cNvPr id="0" name=""/>
        <dsp:cNvSpPr/>
      </dsp:nvSpPr>
      <dsp:spPr>
        <a:xfrm>
          <a:off x="5112578" y="3600404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Совесть – общее знание (ср. со-знание)</a:t>
          </a:r>
          <a:endParaRPr lang="ru-RU" sz="2000" kern="1200" dirty="0"/>
        </a:p>
      </dsp:txBody>
      <dsp:txXfrm>
        <a:off x="5112578" y="3600404"/>
        <a:ext cx="2340260" cy="1404156"/>
      </dsp:txXfrm>
    </dsp:sp>
    <dsp:sp modelId="{DD1DBEB3-060B-451F-8B97-F2A8B528BD90}">
      <dsp:nvSpPr>
        <dsp:cNvPr id="0" name=""/>
        <dsp:cNvSpPr/>
      </dsp:nvSpPr>
      <dsp:spPr>
        <a:xfrm>
          <a:off x="2574286" y="3600400"/>
          <a:ext cx="2340260" cy="14041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Невеста – неизвестная мужу, та, которую предстоит узнать  </a:t>
          </a:r>
          <a:endParaRPr lang="ru-RU" sz="2000" kern="1200" dirty="0"/>
        </a:p>
      </dsp:txBody>
      <dsp:txXfrm>
        <a:off x="2574286" y="3600400"/>
        <a:ext cx="2340260" cy="14041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914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Добъ</a:t>
          </a:r>
          <a:r>
            <a:rPr lang="ru-RU" sz="1600" kern="1200" dirty="0" smtClean="0"/>
            <a:t> (слав) – годный, подходящий</a:t>
          </a:r>
          <a:r>
            <a:rPr lang="ru-RU" sz="1600" kern="1200" dirty="0" smtClean="0">
              <a:latin typeface="Cambria Math"/>
              <a:ea typeface="Cambria Math"/>
            </a:rPr>
            <a:t>&gt;доброкачественный, добротный&gt;добрый, милосердный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Cambria Math"/>
              <a:ea typeface="Cambria Math"/>
            </a:rPr>
            <a:t>Доб</a:t>
          </a:r>
          <a:r>
            <a:rPr lang="ru-RU" sz="1600" kern="1200" dirty="0" smtClean="0">
              <a:latin typeface="Cambria Math"/>
              <a:ea typeface="Cambria Math"/>
            </a:rPr>
            <a:t>-парень – хороший, красивый парень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Удобный – годный, подходящий</a:t>
          </a:r>
          <a:endParaRPr lang="ru-RU" sz="1600" kern="1200" dirty="0"/>
        </a:p>
      </dsp:txBody>
      <dsp:txXfrm>
        <a:off x="914" y="346890"/>
        <a:ext cx="3565239" cy="2139143"/>
      </dsp:txXfrm>
    </dsp:sp>
    <dsp:sp modelId="{D9C46A1F-AEA0-4FBB-9698-6342DBE73277}">
      <dsp:nvSpPr>
        <dsp:cNvPr id="0" name=""/>
        <dsp:cNvSpPr/>
      </dsp:nvSpPr>
      <dsp:spPr>
        <a:xfrm>
          <a:off x="3922677" y="346890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Добрый – расположенный к людям, отзывчивый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Доб+р+ый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Доблесть – отвага, мужество, геройство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ru-RU" sz="1600" kern="1200" dirty="0" err="1" smtClean="0">
              <a:latin typeface="Cambria Math"/>
              <a:ea typeface="Cambria Math"/>
            </a:rPr>
            <a:t>доблий</a:t>
          </a:r>
          <a:r>
            <a:rPr lang="ru-RU" sz="1600" kern="1200" dirty="0" smtClean="0">
              <a:latin typeface="Cambria Math"/>
              <a:ea typeface="Cambria Math"/>
            </a:rPr>
            <a:t>-годный&gt;способный на какие-то действия&gt;сильный&gt;доблестный</a:t>
          </a: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3922677" y="346890"/>
        <a:ext cx="3565239" cy="2139143"/>
      </dsp:txXfrm>
    </dsp:sp>
    <dsp:sp modelId="{E678F170-A34B-4AFB-B58A-7B4884C55ADD}">
      <dsp:nvSpPr>
        <dsp:cNvPr id="0" name=""/>
        <dsp:cNvSpPr/>
      </dsp:nvSpPr>
      <dsp:spPr>
        <a:xfrm>
          <a:off x="914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Сдоба – молоко, яйца, масло, добавляемы в тесто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Сдоба</a:t>
          </a:r>
          <a:r>
            <a:rPr lang="ru-RU" sz="1600" kern="1200" dirty="0" smtClean="0">
              <a:latin typeface="Cambria Math"/>
              <a:ea typeface="Cambria Math"/>
            </a:rPr>
            <a:t>&lt;сдобрить- добавить того, что годно, подходит для улучшения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Снадобье – первоначально – приправа к еде</a:t>
          </a:r>
          <a:endParaRPr lang="ru-RU" sz="1600" kern="1200" dirty="0"/>
        </a:p>
      </dsp:txBody>
      <dsp:txXfrm>
        <a:off x="914" y="2842557"/>
        <a:ext cx="3565239" cy="2139143"/>
      </dsp:txXfrm>
    </dsp:sp>
    <dsp:sp modelId="{DD1DBEB3-060B-451F-8B97-F2A8B528BD90}">
      <dsp:nvSpPr>
        <dsp:cNvPr id="0" name=""/>
        <dsp:cNvSpPr/>
      </dsp:nvSpPr>
      <dsp:spPr>
        <a:xfrm>
          <a:off x="3922677" y="2842557"/>
          <a:ext cx="3565239" cy="213914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Надо</a:t>
          </a:r>
          <a:r>
            <a:rPr lang="ru-RU" sz="1600" kern="1200" dirty="0" smtClean="0">
              <a:latin typeface="Cambria Math"/>
              <a:ea typeface="Cambria Math"/>
            </a:rPr>
            <a:t>&lt;надобно&lt;</a:t>
          </a:r>
          <a:r>
            <a:rPr lang="ru-RU" sz="1600" kern="1200" dirty="0" err="1" smtClean="0">
              <a:latin typeface="Cambria Math"/>
              <a:ea typeface="Cambria Math"/>
            </a:rPr>
            <a:t>на+доба</a:t>
          </a:r>
          <a:r>
            <a:rPr lang="ru-RU" sz="1600" kern="1200" dirty="0" smtClean="0">
              <a:latin typeface="Cambria Math"/>
              <a:ea typeface="Cambria Math"/>
            </a:rPr>
            <a:t> – подходящее время &gt; нужное время &gt; нужда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Подобие &lt; </a:t>
          </a:r>
          <a:r>
            <a:rPr lang="ru-RU" sz="1600" kern="1200" dirty="0" err="1" smtClean="0">
              <a:latin typeface="Cambria Math"/>
              <a:ea typeface="Cambria Math"/>
            </a:rPr>
            <a:t>подоба</a:t>
          </a:r>
          <a:r>
            <a:rPr lang="ru-RU" sz="1600" kern="1200" dirty="0" smtClean="0">
              <a:latin typeface="Cambria Math"/>
              <a:ea typeface="Cambria Math"/>
            </a:rPr>
            <a:t> &lt; </a:t>
          </a:r>
          <a:r>
            <a:rPr lang="ru-RU" sz="1600" kern="1200" dirty="0" err="1" smtClean="0">
              <a:latin typeface="Cambria Math"/>
              <a:ea typeface="Cambria Math"/>
            </a:rPr>
            <a:t>по+доба</a:t>
          </a:r>
          <a:r>
            <a:rPr lang="ru-RU" sz="1600" kern="1200" dirty="0" smtClean="0">
              <a:latin typeface="Cambria Math"/>
              <a:ea typeface="Cambria Math"/>
            </a:rPr>
            <a:t> – пора, выгода &gt; то, что подходит, соответствует &gt; нечто похожее</a:t>
          </a:r>
          <a:endParaRPr lang="ru-RU" sz="1600" kern="1200" dirty="0"/>
        </a:p>
      </dsp:txBody>
      <dsp:txXfrm>
        <a:off x="3922677" y="2842557"/>
        <a:ext cx="3565239" cy="213914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7FBFFF-1D94-4707-AE18-754BABFD5446}">
      <dsp:nvSpPr>
        <dsp:cNvPr id="0" name=""/>
        <dsp:cNvSpPr/>
      </dsp:nvSpPr>
      <dsp:spPr>
        <a:xfrm>
          <a:off x="1514504" y="2664295"/>
          <a:ext cx="662859" cy="1998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1429" y="0"/>
              </a:lnTo>
              <a:lnTo>
                <a:pt x="331429" y="1998515"/>
              </a:lnTo>
              <a:lnTo>
                <a:pt x="662859" y="199851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793295" y="3610914"/>
        <a:ext cx="105278" cy="105278"/>
      </dsp:txXfrm>
    </dsp:sp>
    <dsp:sp modelId="{E9E65AFA-0588-4AD9-BE91-5F42EC808F7A}">
      <dsp:nvSpPr>
        <dsp:cNvPr id="0" name=""/>
        <dsp:cNvSpPr/>
      </dsp:nvSpPr>
      <dsp:spPr>
        <a:xfrm>
          <a:off x="1514504" y="2664295"/>
          <a:ext cx="662859" cy="6315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31429" y="0"/>
              </a:lnTo>
              <a:lnTo>
                <a:pt x="331429" y="631535"/>
              </a:lnTo>
              <a:lnTo>
                <a:pt x="662859" y="631535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3045" y="2957174"/>
        <a:ext cx="45777" cy="45777"/>
      </dsp:txXfrm>
    </dsp:sp>
    <dsp:sp modelId="{2A507203-84E7-45EC-B152-569F5980469F}">
      <dsp:nvSpPr>
        <dsp:cNvPr id="0" name=""/>
        <dsp:cNvSpPr/>
      </dsp:nvSpPr>
      <dsp:spPr>
        <a:xfrm>
          <a:off x="1514504" y="1928850"/>
          <a:ext cx="662859" cy="735445"/>
        </a:xfrm>
        <a:custGeom>
          <a:avLst/>
          <a:gdLst/>
          <a:ahLst/>
          <a:cxnLst/>
          <a:rect l="0" t="0" r="0" b="0"/>
          <a:pathLst>
            <a:path>
              <a:moveTo>
                <a:pt x="0" y="735445"/>
              </a:moveTo>
              <a:lnTo>
                <a:pt x="331429" y="735445"/>
              </a:lnTo>
              <a:lnTo>
                <a:pt x="331429" y="0"/>
              </a:lnTo>
              <a:lnTo>
                <a:pt x="66285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1182" y="2271821"/>
        <a:ext cx="49504" cy="49504"/>
      </dsp:txXfrm>
    </dsp:sp>
    <dsp:sp modelId="{E60AC9EC-26DB-40B5-9C62-33A0E893754D}">
      <dsp:nvSpPr>
        <dsp:cNvPr id="0" name=""/>
        <dsp:cNvSpPr/>
      </dsp:nvSpPr>
      <dsp:spPr>
        <a:xfrm>
          <a:off x="1514504" y="665780"/>
          <a:ext cx="662859" cy="1998515"/>
        </a:xfrm>
        <a:custGeom>
          <a:avLst/>
          <a:gdLst/>
          <a:ahLst/>
          <a:cxnLst/>
          <a:rect l="0" t="0" r="0" b="0"/>
          <a:pathLst>
            <a:path>
              <a:moveTo>
                <a:pt x="0" y="1998515"/>
              </a:moveTo>
              <a:lnTo>
                <a:pt x="331429" y="1998515"/>
              </a:lnTo>
              <a:lnTo>
                <a:pt x="331429" y="0"/>
              </a:lnTo>
              <a:lnTo>
                <a:pt x="66285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1793295" y="1612398"/>
        <a:ext cx="105278" cy="105278"/>
      </dsp:txXfrm>
    </dsp:sp>
    <dsp:sp modelId="{ED1ECEDA-7DF4-4596-8948-F041D533488A}">
      <dsp:nvSpPr>
        <dsp:cNvPr id="0" name=""/>
        <dsp:cNvSpPr/>
      </dsp:nvSpPr>
      <dsp:spPr>
        <a:xfrm rot="16200000">
          <a:off x="-1649818" y="2159067"/>
          <a:ext cx="5318189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kern="1200" dirty="0" err="1" smtClean="0"/>
            <a:t>Зрети</a:t>
          </a:r>
          <a:r>
            <a:rPr lang="ru-RU" sz="5200" kern="1200" dirty="0" smtClean="0"/>
            <a:t> - смотреть</a:t>
          </a:r>
          <a:endParaRPr lang="ru-RU" sz="5200" kern="1200" dirty="0"/>
        </a:p>
      </dsp:txBody>
      <dsp:txXfrm>
        <a:off x="-1649818" y="2159067"/>
        <a:ext cx="5318189" cy="1010456"/>
      </dsp:txXfrm>
    </dsp:sp>
    <dsp:sp modelId="{057C8B01-6ADB-409F-8772-1391F0CAC482}">
      <dsp:nvSpPr>
        <dsp:cNvPr id="0" name=""/>
        <dsp:cNvSpPr/>
      </dsp:nvSpPr>
      <dsp:spPr>
        <a:xfrm>
          <a:off x="2177363" y="160552"/>
          <a:ext cx="3314295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Зря –деепричастие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ru-RU" sz="1400" kern="1200" dirty="0" err="1" smtClean="0">
              <a:latin typeface="Cambria Math"/>
              <a:ea typeface="Cambria Math"/>
            </a:rPr>
            <a:t>зрети</a:t>
          </a:r>
          <a:endParaRPr lang="ru-RU" sz="1400" kern="1200" dirty="0" smtClean="0">
            <a:latin typeface="Cambria Math"/>
            <a:ea typeface="Cambria Math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Cambria Math"/>
              <a:ea typeface="Cambria Math"/>
            </a:rPr>
            <a:t>Делать на зря – на глазок, не рассмотрев &gt;необдуманно, напрасно</a:t>
          </a:r>
          <a:endParaRPr lang="ru-RU" sz="1400" kern="1200" dirty="0"/>
        </a:p>
      </dsp:txBody>
      <dsp:txXfrm>
        <a:off x="2177363" y="160552"/>
        <a:ext cx="3314295" cy="1010456"/>
      </dsp:txXfrm>
    </dsp:sp>
    <dsp:sp modelId="{B73E64E2-C1D8-47F1-8CB1-15603CA0576A}">
      <dsp:nvSpPr>
        <dsp:cNvPr id="0" name=""/>
        <dsp:cNvSpPr/>
      </dsp:nvSpPr>
      <dsp:spPr>
        <a:xfrm>
          <a:off x="2177363" y="1423622"/>
          <a:ext cx="3314295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Позор – постыдное, унизительное для кого-либо положение</a:t>
          </a:r>
          <a:r>
            <a:rPr lang="ru-RU" sz="1400" kern="1200" dirty="0" smtClean="0">
              <a:latin typeface="Cambria Math"/>
              <a:ea typeface="Cambria Math"/>
            </a:rPr>
            <a:t>&lt;зрелище, постыдное для человека&lt;зрелище&lt;то, что представляется взору&lt;взор, взгляд</a:t>
          </a:r>
          <a:endParaRPr lang="ru-RU" sz="1400" kern="1200" dirty="0"/>
        </a:p>
      </dsp:txBody>
      <dsp:txXfrm>
        <a:off x="2177363" y="1423622"/>
        <a:ext cx="3314295" cy="1010456"/>
      </dsp:txXfrm>
    </dsp:sp>
    <dsp:sp modelId="{99385F2A-BAC1-4D05-B6D4-0054EF5E95D4}">
      <dsp:nvSpPr>
        <dsp:cNvPr id="0" name=""/>
        <dsp:cNvSpPr/>
      </dsp:nvSpPr>
      <dsp:spPr>
        <a:xfrm>
          <a:off x="2177363" y="2686692"/>
          <a:ext cx="4807419" cy="12182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Зрачок</a:t>
          </a:r>
          <a:r>
            <a:rPr lang="ru-RU" sz="1600" kern="1200" dirty="0" smtClean="0">
              <a:latin typeface="Cambria Math"/>
              <a:ea typeface="Cambria Math"/>
            </a:rPr>
            <a:t>&lt;</a:t>
          </a:r>
          <a:r>
            <a:rPr lang="ru-RU" sz="1600" kern="1200" dirty="0" err="1" smtClean="0">
              <a:latin typeface="Cambria Math"/>
              <a:ea typeface="Cambria Math"/>
            </a:rPr>
            <a:t>зрак+ок</a:t>
          </a:r>
          <a:endParaRPr lang="ru-RU" sz="1600" kern="1200" dirty="0" smtClean="0">
            <a:latin typeface="Cambria Math"/>
            <a:ea typeface="Cambria Math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Зрак&gt;прозрачный – тот, через который все видно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Cambria Math"/>
              <a:ea typeface="Cambria Math"/>
            </a:rPr>
            <a:t>Зрак&gt;</a:t>
          </a:r>
          <a:r>
            <a:rPr lang="ru-RU" sz="1600" kern="1200" dirty="0" err="1" smtClean="0">
              <a:latin typeface="Cambria Math"/>
              <a:ea typeface="Cambria Math"/>
            </a:rPr>
            <a:t>взрачный</a:t>
          </a:r>
          <a:r>
            <a:rPr lang="ru-RU" sz="1600" kern="1200" dirty="0" smtClean="0">
              <a:latin typeface="Cambria Math"/>
              <a:ea typeface="Cambria Math"/>
            </a:rPr>
            <a:t> – видный , красивый&gt;невзрачный – непривлекательный, не привлекающий взор</a:t>
          </a:r>
          <a:endParaRPr lang="ru-RU" sz="1600" kern="1200" dirty="0"/>
        </a:p>
      </dsp:txBody>
      <dsp:txXfrm>
        <a:off x="2177363" y="2686692"/>
        <a:ext cx="4807419" cy="1218276"/>
      </dsp:txXfrm>
    </dsp:sp>
    <dsp:sp modelId="{6BDA149A-C8F9-47DF-B1C6-36EB209C10A8}">
      <dsp:nvSpPr>
        <dsp:cNvPr id="0" name=""/>
        <dsp:cNvSpPr/>
      </dsp:nvSpPr>
      <dsp:spPr>
        <a:xfrm>
          <a:off x="2177363" y="4157583"/>
          <a:ext cx="3314295" cy="10104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Зеркало</a:t>
          </a:r>
          <a:r>
            <a:rPr lang="ru-RU" sz="1400" kern="1200" dirty="0" smtClean="0">
              <a:latin typeface="Cambria Math"/>
              <a:ea typeface="Cambria Math"/>
            </a:rPr>
            <a:t>&lt;</a:t>
          </a:r>
          <a:r>
            <a:rPr lang="ru-RU" sz="1400" kern="1200" dirty="0" err="1" smtClean="0">
              <a:latin typeface="Cambria Math"/>
              <a:ea typeface="Cambria Math"/>
            </a:rPr>
            <a:t>зеркати+ло</a:t>
          </a:r>
          <a:r>
            <a:rPr lang="ru-RU" sz="1400" kern="1200" dirty="0" smtClean="0">
              <a:latin typeface="Cambria Math"/>
              <a:ea typeface="Cambria Math"/>
            </a:rPr>
            <a:t> – предмет, в который смотрят</a:t>
          </a:r>
          <a:endParaRPr lang="ru-RU" sz="1400" kern="1200" dirty="0"/>
        </a:p>
      </dsp:txBody>
      <dsp:txXfrm>
        <a:off x="2177363" y="4157583"/>
        <a:ext cx="3314295" cy="10104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6F203-3612-4D68-80A1-A8963197A2CA}">
      <dsp:nvSpPr>
        <dsp:cNvPr id="0" name=""/>
        <dsp:cNvSpPr/>
      </dsp:nvSpPr>
      <dsp:spPr>
        <a:xfrm>
          <a:off x="1696688" y="2250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Вермишель – </a:t>
          </a:r>
          <a:r>
            <a:rPr lang="en-US" sz="1800" kern="1200" dirty="0" err="1" smtClean="0"/>
            <a:t>vermichel</a:t>
          </a:r>
          <a:r>
            <a:rPr lang="en-US" sz="1800" kern="1200" dirty="0" smtClean="0"/>
            <a:t> (</a:t>
          </a:r>
          <a:r>
            <a:rPr lang="ru-RU" sz="1800" kern="1200" dirty="0" err="1" smtClean="0"/>
            <a:t>фр</a:t>
          </a:r>
          <a:r>
            <a:rPr lang="ru-RU" sz="1800" kern="1200" dirty="0" smtClean="0"/>
            <a:t>)</a:t>
          </a:r>
          <a:r>
            <a:rPr lang="ru-RU" sz="1800" kern="1200" dirty="0" smtClean="0">
              <a:latin typeface="Cambria Math"/>
              <a:ea typeface="Cambria Math"/>
            </a:rPr>
            <a:t>&lt;</a:t>
          </a:r>
          <a:r>
            <a:rPr lang="ru-RU" sz="1800" kern="1200" dirty="0" err="1" smtClean="0">
              <a:latin typeface="Cambria Math"/>
              <a:ea typeface="Cambria Math"/>
            </a:rPr>
            <a:t>итал</a:t>
          </a:r>
          <a:r>
            <a:rPr lang="ru-RU" sz="1800" kern="1200" dirty="0" smtClean="0">
              <a:latin typeface="Cambria Math"/>
              <a:ea typeface="Cambria Math"/>
            </a:rPr>
            <a:t>&lt;лат&lt;червячок</a:t>
          </a:r>
          <a:r>
            <a:rPr lang="en-US" sz="1800" kern="1200" dirty="0" smtClean="0"/>
            <a:t> </a:t>
          </a:r>
          <a:endParaRPr lang="ru-RU" sz="1800" kern="1200" dirty="0"/>
        </a:p>
      </dsp:txBody>
      <dsp:txXfrm>
        <a:off x="1696688" y="2250"/>
        <a:ext cx="4095454" cy="2457273"/>
      </dsp:txXfrm>
    </dsp:sp>
    <dsp:sp modelId="{D9C46A1F-AEA0-4FBB-9698-6342DBE73277}">
      <dsp:nvSpPr>
        <dsp:cNvPr id="0" name=""/>
        <dsp:cNvSpPr/>
      </dsp:nvSpPr>
      <dsp:spPr>
        <a:xfrm>
          <a:off x="1696688" y="2869068"/>
          <a:ext cx="4095454" cy="24572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Другие макаронные изделия: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Рожки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Перья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Ракушки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Паутинка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Спагетти </a:t>
          </a:r>
          <a:r>
            <a:rPr lang="ru-RU" sz="1800" kern="1200" dirty="0" smtClean="0">
              <a:latin typeface="Cambria Math"/>
              <a:ea typeface="Cambria Math"/>
            </a:rPr>
            <a:t>&lt; </a:t>
          </a:r>
          <a:r>
            <a:rPr lang="en-US" sz="1800" kern="1200" dirty="0" err="1" smtClean="0">
              <a:latin typeface="Cambria Math"/>
              <a:ea typeface="Cambria Math"/>
            </a:rPr>
            <a:t>spaghetto</a:t>
          </a:r>
          <a:r>
            <a:rPr lang="en-US" sz="1800" kern="1200" dirty="0" smtClean="0">
              <a:latin typeface="Cambria Math"/>
              <a:ea typeface="Cambria Math"/>
            </a:rPr>
            <a:t> (</a:t>
          </a:r>
          <a:r>
            <a:rPr lang="ru-RU" sz="1800" kern="1200" dirty="0" err="1" smtClean="0">
              <a:latin typeface="Cambria Math"/>
              <a:ea typeface="Cambria Math"/>
            </a:rPr>
            <a:t>ит</a:t>
          </a:r>
          <a:r>
            <a:rPr lang="ru-RU" sz="1800" kern="1200" dirty="0" smtClean="0">
              <a:latin typeface="Cambria Math"/>
              <a:ea typeface="Cambria Math"/>
            </a:rPr>
            <a:t>) - шнурок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1696688" y="2869068"/>
        <a:ext cx="4095454" cy="2457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87080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1149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93810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3399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59325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10597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884043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84240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5118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609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19617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72783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9895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814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50747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34148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4954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8673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43247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789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68338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20759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17438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4690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0493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185643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73388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20217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7251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83057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11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11838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4686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58863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52576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68878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13601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81671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45442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88070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66743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587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51067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95979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10458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87944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152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5632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25725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75000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67747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91006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818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35276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006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78618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866836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64294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03119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7016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112600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02158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40369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23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25673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15160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793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36606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39780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91328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81930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883098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20075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88455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64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52516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9559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31944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19512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926571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42939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7543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211514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12010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45393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7315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76120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710034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23480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47508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448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5680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38546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8475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41244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66740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800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704928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749213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67731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40648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53842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54342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591439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10179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886390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23526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518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603521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646702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60266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889284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28112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97396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19913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194687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02491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17320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606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326422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694615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45933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22362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9739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18963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8193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17797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0816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60801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235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003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69170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93A29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3A299">
                  <a:lumMod val="50000"/>
                </a:srgb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447829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69556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36312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742177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7031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836208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08759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72568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021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680227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046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9164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2192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1809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6544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979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652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218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2598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222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2758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6481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740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0453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9430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7793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1281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44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59997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85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237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911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2784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2722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279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2572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3333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147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4524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2269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21636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65409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48974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756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4706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922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6613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92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901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7945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17841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3935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9479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7036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2079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1651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1872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96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52815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3818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51249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2604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421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66339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83778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95364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874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985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65821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15911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9783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47518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6585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5496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538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997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12551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350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89397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64594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1682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28750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29405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71502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8477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35499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7948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779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5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5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image" Target="../media/image5.pn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image" Target="../media/image5.pn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image" Target="../media/image5.pn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image" Target="../media/image5.pn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Relationship Id="rId14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pn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Relationship Id="rId14" Type="http://schemas.openxmlformats.org/officeDocument/2006/relationships/image" Target="../media/image5.png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5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130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546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6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244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134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733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75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078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287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515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49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64B3C"/>
                </a:solidFill>
              </a:rPr>
              <a:pPr/>
              <a:t>09.02.2021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564B3C"/>
                </a:solidFill>
              </a:rPr>
              <a:pPr/>
              <a:t>‹#›</a:t>
            </a:fld>
            <a:endParaRPr lang="ru-RU">
              <a:solidFill>
                <a:srgbClr val="564B3C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30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375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21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50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119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092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569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65E9C"/>
                </a:solidFill>
              </a:rPr>
              <a:pPr/>
              <a:t>09.02.2021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168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5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45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7" Type="http://schemas.openxmlformats.org/officeDocument/2006/relationships/image" Target="../media/image59.emf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22.xml"/><Relationship Id="rId6" Type="http://schemas.openxmlformats.org/officeDocument/2006/relationships/image" Target="../media/image58.emf"/><Relationship Id="rId5" Type="http://schemas.openxmlformats.org/officeDocument/2006/relationships/image" Target="../media/image57.emf"/><Relationship Id="rId4" Type="http://schemas.openxmlformats.org/officeDocument/2006/relationships/image" Target="../media/image56.emf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22.xml"/><Relationship Id="rId6" Type="http://schemas.openxmlformats.org/officeDocument/2006/relationships/image" Target="../media/image64.emf"/><Relationship Id="rId5" Type="http://schemas.openxmlformats.org/officeDocument/2006/relationships/image" Target="../media/image63.emf"/><Relationship Id="rId4" Type="http://schemas.openxmlformats.org/officeDocument/2006/relationships/image" Target="../media/image6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2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2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2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2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2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2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2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22.xml"/><Relationship Id="rId4" Type="http://schemas.openxmlformats.org/officeDocument/2006/relationships/image" Target="../media/image79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22.xml"/><Relationship Id="rId4" Type="http://schemas.openxmlformats.org/officeDocument/2006/relationships/image" Target="../media/image84.png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51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8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1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0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45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5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5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5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5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5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5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5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5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5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Направления работы. Подготовка к </a:t>
            </a:r>
            <a:r>
              <a:rPr lang="ru-RU" smtClean="0"/>
              <a:t>школьному этапу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Олимпиада по русскому языку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334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867650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16" y="1772816"/>
            <a:ext cx="787717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61981" y="2996952"/>
            <a:ext cx="8712968" cy="316835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tx1"/>
                </a:solidFill>
              </a:rPr>
              <a:t>Богатство стоит приобретать ради друга, а не друзей ради богатства.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Кто ставит своему другу силки, тот сам попадет в них ногою.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Стяжанье – тяг – стягивать, стяжательство, затягивать</a:t>
            </a:r>
          </a:p>
          <a:p>
            <a:r>
              <a:rPr lang="ru-RU" sz="2400" dirty="0" err="1" smtClean="0">
                <a:solidFill>
                  <a:schemeClr val="tx1"/>
                </a:solidFill>
              </a:rPr>
              <a:t>Тенето</a:t>
            </a:r>
            <a:r>
              <a:rPr lang="ru-RU" sz="2400" dirty="0" smtClean="0">
                <a:solidFill>
                  <a:schemeClr val="tx1"/>
                </a:solidFill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</a:rPr>
              <a:t>тенето</a:t>
            </a:r>
            <a:r>
              <a:rPr lang="ru-RU" sz="2400" dirty="0" smtClean="0">
                <a:solidFill>
                  <a:schemeClr val="tx1"/>
                </a:solidFill>
              </a:rPr>
              <a:t>, тенетник – сети, ловушки.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Стяжатель  - тенета – тянуть – туча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Паук тянет паутину.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Время – вертится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Tempus – т</a:t>
            </a:r>
            <a:r>
              <a:rPr lang="ru-RU" sz="2400" dirty="0" err="1" smtClean="0">
                <a:solidFill>
                  <a:schemeClr val="tx1"/>
                </a:solidFill>
              </a:rPr>
              <a:t>етива</a:t>
            </a:r>
            <a:r>
              <a:rPr lang="ru-RU" sz="2400" dirty="0" smtClean="0">
                <a:solidFill>
                  <a:schemeClr val="tx1"/>
                </a:solidFill>
              </a:rPr>
              <a:t>, тянется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3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Zernova\Desktop\Скриншоты\Screenshot_5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811480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30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Zernova\Desktop\Скриншоты\Screenshot_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168040" cy="2257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47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Вознесенский: «Машин от снега не очищают»; «Сугроб сугроба просит прикурить».</a:t>
            </a:r>
          </a:p>
          <a:p>
            <a:r>
              <a:rPr lang="ru-RU" dirty="0" smtClean="0"/>
              <a:t>В. И. Даль: «Лапоть знай лаптя, сапог сапога!»</a:t>
            </a:r>
          </a:p>
          <a:p>
            <a:r>
              <a:rPr lang="ru-RU" dirty="0" smtClean="0"/>
              <a:t>Замечательный винительный падеж!</a:t>
            </a:r>
          </a:p>
          <a:p>
            <a:r>
              <a:rPr lang="ru-RU" dirty="0" smtClean="0"/>
              <a:t>А. С. Пушкин: «Бывало, он еще в </a:t>
            </a:r>
            <a:r>
              <a:rPr lang="ru-RU" dirty="0" err="1" smtClean="0"/>
              <a:t>постеле</a:t>
            </a:r>
            <a:r>
              <a:rPr lang="ru-RU" dirty="0" smtClean="0"/>
              <a:t>: к нему записочки несут».</a:t>
            </a:r>
          </a:p>
          <a:p>
            <a:endParaRPr lang="ru-RU" dirty="0" smtClean="0"/>
          </a:p>
          <a:p>
            <a:pPr lvl="0">
              <a:buClr>
                <a:srgbClr val="93A299"/>
              </a:buClr>
            </a:pPr>
            <a:r>
              <a:rPr lang="ru-RU" dirty="0" err="1">
                <a:solidFill>
                  <a:srgbClr val="564B3C"/>
                </a:solidFill>
              </a:rPr>
              <a:t>Глокая</a:t>
            </a:r>
            <a:r>
              <a:rPr lang="ru-RU" dirty="0">
                <a:solidFill>
                  <a:srgbClr val="564B3C"/>
                </a:solidFill>
              </a:rPr>
              <a:t> </a:t>
            </a:r>
            <a:r>
              <a:rPr lang="ru-RU" dirty="0" err="1">
                <a:solidFill>
                  <a:srgbClr val="564B3C"/>
                </a:solidFill>
              </a:rPr>
              <a:t>куздра</a:t>
            </a:r>
            <a:r>
              <a:rPr lang="ru-RU" dirty="0">
                <a:solidFill>
                  <a:srgbClr val="564B3C"/>
                </a:solidFill>
              </a:rPr>
              <a:t> </a:t>
            </a:r>
            <a:r>
              <a:rPr lang="ru-RU" dirty="0" err="1">
                <a:solidFill>
                  <a:srgbClr val="564B3C"/>
                </a:solidFill>
              </a:rPr>
              <a:t>штеко</a:t>
            </a:r>
            <a:r>
              <a:rPr lang="ru-RU" dirty="0">
                <a:solidFill>
                  <a:srgbClr val="564B3C"/>
                </a:solidFill>
              </a:rPr>
              <a:t> </a:t>
            </a:r>
            <a:r>
              <a:rPr lang="ru-RU" dirty="0" err="1">
                <a:solidFill>
                  <a:srgbClr val="564B3C"/>
                </a:solidFill>
              </a:rPr>
              <a:t>будланула</a:t>
            </a:r>
            <a:r>
              <a:rPr lang="ru-RU" dirty="0">
                <a:solidFill>
                  <a:srgbClr val="564B3C"/>
                </a:solidFill>
              </a:rPr>
              <a:t> </a:t>
            </a:r>
            <a:r>
              <a:rPr lang="ru-RU" dirty="0" err="1">
                <a:solidFill>
                  <a:srgbClr val="564B3C"/>
                </a:solidFill>
              </a:rPr>
              <a:t>бокра</a:t>
            </a:r>
            <a:r>
              <a:rPr lang="ru-RU" dirty="0">
                <a:solidFill>
                  <a:srgbClr val="564B3C"/>
                </a:solidFill>
              </a:rPr>
              <a:t> и </a:t>
            </a:r>
            <a:r>
              <a:rPr lang="ru-RU" dirty="0" err="1">
                <a:solidFill>
                  <a:srgbClr val="564B3C"/>
                </a:solidFill>
              </a:rPr>
              <a:t>кудрячит</a:t>
            </a:r>
            <a:r>
              <a:rPr lang="ru-RU" dirty="0">
                <a:solidFill>
                  <a:srgbClr val="564B3C"/>
                </a:solidFill>
              </a:rPr>
              <a:t> </a:t>
            </a:r>
            <a:r>
              <a:rPr lang="ru-RU" dirty="0" err="1">
                <a:solidFill>
                  <a:srgbClr val="564B3C"/>
                </a:solidFill>
              </a:rPr>
              <a:t>бокренка</a:t>
            </a:r>
            <a:r>
              <a:rPr lang="ru-RU" dirty="0">
                <a:solidFill>
                  <a:srgbClr val="564B3C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20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"/>
              </a:rPr>
              <a:t>Михаил </a:t>
            </a:r>
            <a:r>
              <a:rPr lang="ru-RU" dirty="0" err="1">
                <a:solidFill>
                  <a:srgbClr val="333333"/>
                </a:solidFill>
                <a:latin typeface="Arial"/>
              </a:rPr>
              <a:t>Яснов</a:t>
            </a:r>
            <a:endParaRPr lang="ru-RU" dirty="0">
              <a:solidFill>
                <a:srgbClr val="333333"/>
              </a:solidFill>
              <a:latin typeface="Arial"/>
            </a:endParaRPr>
          </a:p>
          <a:p>
            <a:r>
              <a:rPr lang="ru-RU" dirty="0">
                <a:solidFill>
                  <a:srgbClr val="333333"/>
                </a:solidFill>
                <a:latin typeface="Arial"/>
              </a:rPr>
              <a:t>Мамонт и </a:t>
            </a:r>
            <a:r>
              <a:rPr lang="ru-RU" dirty="0" err="1">
                <a:solidFill>
                  <a:srgbClr val="333333"/>
                </a:solidFill>
                <a:latin typeface="Arial"/>
              </a:rPr>
              <a:t>папонт</a:t>
            </a:r>
            <a:r>
              <a:rPr lang="ru-RU" dirty="0">
                <a:solidFill>
                  <a:srgbClr val="333333"/>
                </a:solidFill>
                <a:latin typeface="Arial"/>
              </a:rPr>
              <a:t/>
            </a:r>
            <a:br>
              <a:rPr lang="ru-RU" dirty="0">
                <a:solidFill>
                  <a:srgbClr val="333333"/>
                </a:solidFill>
                <a:latin typeface="Arial"/>
              </a:rPr>
            </a:br>
            <a:r>
              <a:rPr lang="ru-RU" dirty="0">
                <a:solidFill>
                  <a:srgbClr val="333333"/>
                </a:solidFill>
                <a:latin typeface="Arial"/>
              </a:rPr>
              <a:t>Гуляли вдоль речки.</a:t>
            </a:r>
            <a:br>
              <a:rPr lang="ru-RU" dirty="0">
                <a:solidFill>
                  <a:srgbClr val="333333"/>
                </a:solidFill>
                <a:latin typeface="Arial"/>
              </a:rPr>
            </a:br>
            <a:r>
              <a:rPr lang="ru-RU" dirty="0" err="1">
                <a:solidFill>
                  <a:srgbClr val="333333"/>
                </a:solidFill>
                <a:latin typeface="Arial"/>
              </a:rPr>
              <a:t>Бабонт</a:t>
            </a:r>
            <a:r>
              <a:rPr lang="ru-RU" dirty="0">
                <a:solidFill>
                  <a:srgbClr val="333333"/>
                </a:solidFill>
                <a:latin typeface="Arial"/>
              </a:rPr>
              <a:t> и </a:t>
            </a:r>
            <a:r>
              <a:rPr lang="ru-RU" dirty="0" err="1">
                <a:solidFill>
                  <a:srgbClr val="333333"/>
                </a:solidFill>
                <a:latin typeface="Arial"/>
              </a:rPr>
              <a:t>дедонт</a:t>
            </a:r>
            <a:r>
              <a:rPr lang="ru-RU" dirty="0">
                <a:solidFill>
                  <a:srgbClr val="333333"/>
                </a:solidFill>
                <a:latin typeface="Arial"/>
              </a:rPr>
              <a:t/>
            </a:r>
            <a:br>
              <a:rPr lang="ru-RU" dirty="0">
                <a:solidFill>
                  <a:srgbClr val="333333"/>
                </a:solidFill>
                <a:latin typeface="Arial"/>
              </a:rPr>
            </a:br>
            <a:r>
              <a:rPr lang="ru-RU" dirty="0">
                <a:solidFill>
                  <a:srgbClr val="333333"/>
                </a:solidFill>
                <a:latin typeface="Arial"/>
              </a:rPr>
              <a:t>Лежали на печке.</a:t>
            </a:r>
            <a:br>
              <a:rPr lang="ru-RU" dirty="0">
                <a:solidFill>
                  <a:srgbClr val="333333"/>
                </a:solidFill>
                <a:latin typeface="Arial"/>
              </a:rPr>
            </a:br>
            <a:r>
              <a:rPr lang="ru-RU" dirty="0">
                <a:solidFill>
                  <a:srgbClr val="333333"/>
                </a:solidFill>
                <a:latin typeface="Arial"/>
              </a:rPr>
              <a:t>А </a:t>
            </a:r>
            <a:r>
              <a:rPr lang="ru-RU" dirty="0" err="1">
                <a:solidFill>
                  <a:srgbClr val="333333"/>
                </a:solidFill>
                <a:latin typeface="Arial"/>
              </a:rPr>
              <a:t>внучонт</a:t>
            </a:r>
            <a:r>
              <a:rPr lang="ru-RU" dirty="0">
                <a:solidFill>
                  <a:srgbClr val="333333"/>
                </a:solidFill>
                <a:latin typeface="Arial"/>
              </a:rPr>
              <a:t/>
            </a:r>
            <a:br>
              <a:rPr lang="ru-RU" dirty="0">
                <a:solidFill>
                  <a:srgbClr val="333333"/>
                </a:solidFill>
                <a:latin typeface="Arial"/>
              </a:rPr>
            </a:br>
            <a:r>
              <a:rPr lang="ru-RU" dirty="0">
                <a:solidFill>
                  <a:srgbClr val="333333"/>
                </a:solidFill>
                <a:latin typeface="Arial"/>
              </a:rPr>
              <a:t>Сидел на крылечке</a:t>
            </a:r>
            <a:br>
              <a:rPr lang="ru-RU" dirty="0">
                <a:solidFill>
                  <a:srgbClr val="333333"/>
                </a:solidFill>
                <a:latin typeface="Arial"/>
              </a:rPr>
            </a:br>
            <a:r>
              <a:rPr lang="ru-RU" dirty="0">
                <a:solidFill>
                  <a:srgbClr val="333333"/>
                </a:solidFill>
                <a:latin typeface="Arial"/>
              </a:rPr>
              <a:t>И свёртывал хобот</a:t>
            </a:r>
            <a:br>
              <a:rPr lang="ru-RU" dirty="0">
                <a:solidFill>
                  <a:srgbClr val="333333"/>
                </a:solidFill>
                <a:latin typeface="Arial"/>
              </a:rPr>
            </a:br>
            <a:r>
              <a:rPr lang="ru-RU" dirty="0">
                <a:solidFill>
                  <a:srgbClr val="333333"/>
                </a:solidFill>
                <a:latin typeface="Arial"/>
              </a:rPr>
              <a:t>В колечки. </a:t>
            </a:r>
            <a:endParaRPr lang="ru-RU" dirty="0" smtClean="0">
              <a:solidFill>
                <a:srgbClr val="333333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853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Clr>
                <a:srgbClr val="93A299"/>
              </a:buClr>
            </a:pPr>
            <a:r>
              <a:rPr lang="ru-RU" sz="1600" dirty="0">
                <a:solidFill>
                  <a:srgbClr val="333333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Наступила осень –</a:t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Вырос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абрикосень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>.</a:t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На опушке ясень</a:t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Стал внезапно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красень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>.</a:t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А бывалый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лисень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> –</a:t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Совершенно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лысень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>,</a:t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А соседский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гусень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Оказался </a:t>
            </a:r>
            <a:r>
              <a:rPr lang="ru-RU" sz="1600" dirty="0" err="1" smtClean="0">
                <a:solidFill>
                  <a:srgbClr val="333333"/>
                </a:solidFill>
                <a:latin typeface="Arial"/>
              </a:rPr>
              <a:t>вкусень</a:t>
            </a:r>
            <a:endParaRPr lang="ru-RU" sz="1600" dirty="0" smtClean="0">
              <a:solidFill>
                <a:srgbClr val="333333"/>
              </a:solidFill>
              <a:latin typeface="Arial"/>
            </a:endParaRPr>
          </a:p>
          <a:p>
            <a:pPr lvl="0">
              <a:buClr>
                <a:srgbClr val="93A299"/>
              </a:buClr>
            </a:pPr>
            <a:endParaRPr lang="ru-RU" sz="1600" dirty="0" smtClean="0">
              <a:solidFill>
                <a:srgbClr val="333333"/>
              </a:solidFill>
              <a:latin typeface="Arial"/>
            </a:endParaRPr>
          </a:p>
          <a:p>
            <a:pPr lvl="0">
              <a:buClr>
                <a:srgbClr val="93A299"/>
              </a:buClr>
            </a:pPr>
            <a:r>
              <a:rPr lang="ru-RU" sz="1600" dirty="0" smtClean="0">
                <a:solidFill>
                  <a:srgbClr val="333333"/>
                </a:solidFill>
                <a:latin typeface="Arial"/>
              </a:rPr>
              <a:t>Филин 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>с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филинихой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Лелеют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филинят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> –</a:t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Фильке с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Филимонкой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Клеваться не велят. </a:t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r>
              <a:rPr lang="ru-RU" sz="1600" dirty="0">
                <a:solidFill>
                  <a:srgbClr val="333333"/>
                </a:solidFill>
                <a:latin typeface="Arial"/>
              </a:rPr>
              <a:t>Мне немножечко </a:t>
            </a:r>
            <a:r>
              <a:rPr lang="ru-RU" sz="1600" dirty="0" err="1">
                <a:solidFill>
                  <a:srgbClr val="333333"/>
                </a:solidFill>
                <a:latin typeface="Arial"/>
              </a:rPr>
              <a:t>вскуснулось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>. </a:t>
            </a:r>
            <a:endParaRPr lang="ru-RU" sz="1600" dirty="0">
              <a:solidFill>
                <a:srgbClr val="564B3C"/>
              </a:solidFill>
            </a:endParaRP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1175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>
                <a:solidFill>
                  <a:srgbClr val="333333"/>
                </a:solidFill>
                <a:latin typeface="Arial"/>
              </a:rPr>
              <a:t>.</a:t>
            </a:r>
            <a:r>
              <a:rPr lang="ru-RU" sz="1800" dirty="0" smtClean="0">
                <a:solidFill>
                  <a:srgbClr val="333333"/>
                </a:solidFill>
                <a:latin typeface="Arial"/>
              </a:rPr>
              <a:t>И </a:t>
            </a:r>
            <a:r>
              <a:rPr lang="ru-RU" sz="1800" dirty="0">
                <a:solidFill>
                  <a:srgbClr val="333333"/>
                </a:solidFill>
                <a:latin typeface="Arial"/>
              </a:rPr>
              <a:t>перепелёнка перепёлка перепеленала.</a:t>
            </a:r>
            <a:br>
              <a:rPr lang="ru-RU" sz="1800" dirty="0">
                <a:solidFill>
                  <a:srgbClr val="333333"/>
                </a:solidFill>
                <a:latin typeface="Arial"/>
              </a:rPr>
            </a:br>
            <a:r>
              <a:rPr lang="ru-RU" sz="1800" dirty="0">
                <a:solidFill>
                  <a:srgbClr val="333333"/>
                </a:solidFill>
                <a:latin typeface="Arial"/>
              </a:rPr>
              <a:t>Но перепелёнок плакал –</a:t>
            </a:r>
            <a:br>
              <a:rPr lang="ru-RU" sz="1800" dirty="0">
                <a:solidFill>
                  <a:srgbClr val="333333"/>
                </a:solidFill>
                <a:latin typeface="Arial"/>
              </a:rPr>
            </a:br>
            <a:r>
              <a:rPr lang="ru-RU" sz="1800" dirty="0">
                <a:solidFill>
                  <a:srgbClr val="333333"/>
                </a:solidFill>
                <a:latin typeface="Arial"/>
              </a:rPr>
              <a:t>был перепелёнок мал.</a:t>
            </a:r>
            <a:br>
              <a:rPr lang="ru-RU" sz="1800" dirty="0">
                <a:solidFill>
                  <a:srgbClr val="333333"/>
                </a:solidFill>
                <a:latin typeface="Arial"/>
              </a:rPr>
            </a:br>
            <a:r>
              <a:rPr lang="ru-RU" sz="1800" dirty="0">
                <a:solidFill>
                  <a:srgbClr val="333333"/>
                </a:solidFill>
                <a:latin typeface="Arial"/>
              </a:rPr>
              <a:t>Перепел перепелёнка</a:t>
            </a:r>
            <a:br>
              <a:rPr lang="ru-RU" sz="1800" dirty="0">
                <a:solidFill>
                  <a:srgbClr val="333333"/>
                </a:solidFill>
                <a:latin typeface="Arial"/>
              </a:rPr>
            </a:br>
            <a:r>
              <a:rPr lang="ru-RU" sz="1800" dirty="0" err="1">
                <a:solidFill>
                  <a:srgbClr val="333333"/>
                </a:solidFill>
                <a:latin typeface="Arial"/>
              </a:rPr>
              <a:t>переперепеленал</a:t>
            </a:r>
            <a:r>
              <a:rPr lang="ru-RU" sz="1800" dirty="0">
                <a:solidFill>
                  <a:srgbClr val="333333"/>
                </a:solidFill>
                <a:latin typeface="Arial"/>
              </a:rPr>
              <a:t>.</a:t>
            </a:r>
            <a:r>
              <a:rPr lang="ru-RU" sz="1600" dirty="0">
                <a:solidFill>
                  <a:srgbClr val="333333"/>
                </a:solidFill>
                <a:latin typeface="Arial"/>
              </a:rPr>
              <a:t/>
            </a:r>
            <a:br>
              <a:rPr lang="ru-RU" sz="1600" dirty="0">
                <a:solidFill>
                  <a:srgbClr val="333333"/>
                </a:solidFill>
                <a:latin typeface="Arial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5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/>
                <a:ea typeface="Times New Roman"/>
              </a:rPr>
              <a:t>Детский писатель Николай Воронцов в одной из свои книг прибегает к языковой игре и записывает известные слова на выдуманном им «кошачьем» языке. </a:t>
            </a:r>
            <a:endParaRPr lang="ru-RU" sz="20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/>
                <a:ea typeface="Times New Roman"/>
              </a:rPr>
              <a:t>«Переведите» на русский те слова, которые написаны на «кошачьем» языке, выписав их сразу в исправленном виде (весь текст списывать не надо). </a:t>
            </a:r>
            <a:endParaRPr lang="ru-RU" sz="2000" dirty="0">
              <a:latin typeface="Times New Roman"/>
              <a:ea typeface="Times New Roman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A"/>
                </a:solidFill>
                <a:latin typeface="Times New Roman"/>
                <a:ea typeface="Times New Roman"/>
              </a:rPr>
              <a:t>Запишите «кошачьи» слова, которые спрятались в обычных словах и изменили их: ____________________________________________________</a:t>
            </a:r>
            <a:endParaRPr lang="ru-RU" sz="2000" dirty="0">
              <a:latin typeface="Times New Roman"/>
              <a:ea typeface="Times New Roman"/>
            </a:endParaRPr>
          </a:p>
          <a:p>
            <a:r>
              <a:rPr lang="ru-RU" i="1" dirty="0">
                <a:latin typeface="Times New Roman"/>
                <a:ea typeface="Calibri"/>
              </a:rPr>
              <a:t>«</a:t>
            </a:r>
            <a:r>
              <a:rPr lang="ru-RU" i="1" dirty="0" err="1">
                <a:latin typeface="Times New Roman"/>
                <a:ea typeface="Calibri"/>
              </a:rPr>
              <a:t>Шкотливая</a:t>
            </a:r>
            <a:r>
              <a:rPr lang="ru-RU" i="1" dirty="0">
                <a:latin typeface="Times New Roman"/>
                <a:ea typeface="Calibri"/>
              </a:rPr>
              <a:t> </a:t>
            </a:r>
            <a:r>
              <a:rPr lang="ru-RU" i="1" dirty="0" err="1">
                <a:latin typeface="Times New Roman"/>
                <a:ea typeface="Calibri"/>
              </a:rPr>
              <a:t>энцикотпедия</a:t>
            </a:r>
            <a:r>
              <a:rPr lang="ru-RU" i="1" dirty="0">
                <a:latin typeface="Times New Roman"/>
                <a:ea typeface="Calibri"/>
              </a:rPr>
              <a:t> содержит множество </a:t>
            </a:r>
            <a:r>
              <a:rPr lang="ru-RU" i="1" dirty="0" err="1">
                <a:latin typeface="Times New Roman"/>
                <a:ea typeface="Calibri"/>
              </a:rPr>
              <a:t>мяутериала</a:t>
            </a:r>
            <a:r>
              <a:rPr lang="ru-RU" i="1" dirty="0">
                <a:latin typeface="Times New Roman"/>
                <a:ea typeface="Calibri"/>
              </a:rPr>
              <a:t> о моих </a:t>
            </a:r>
            <a:r>
              <a:rPr lang="ru-RU" i="1" dirty="0" err="1">
                <a:latin typeface="Times New Roman"/>
                <a:ea typeface="Calibri"/>
              </a:rPr>
              <a:t>котосельчанах</a:t>
            </a:r>
            <a:r>
              <a:rPr lang="ru-RU" i="1" dirty="0">
                <a:latin typeface="Times New Roman"/>
                <a:ea typeface="Calibri"/>
              </a:rPr>
              <a:t> из </a:t>
            </a:r>
            <a:r>
              <a:rPr lang="ru-RU" i="1" dirty="0" err="1">
                <a:latin typeface="Times New Roman"/>
                <a:ea typeface="Calibri"/>
              </a:rPr>
              <a:t>муррмурромских</a:t>
            </a:r>
            <a:r>
              <a:rPr lang="ru-RU" i="1" dirty="0">
                <a:latin typeface="Times New Roman"/>
                <a:ea typeface="Calibri"/>
              </a:rPr>
              <a:t> лесов, которые располагаются близ </a:t>
            </a:r>
            <a:r>
              <a:rPr lang="ru-RU" i="1" dirty="0" err="1">
                <a:latin typeface="Times New Roman"/>
                <a:ea typeface="Calibri"/>
              </a:rPr>
              <a:t>Удмурртии</a:t>
            </a:r>
            <a:r>
              <a:rPr lang="ru-RU" i="1" dirty="0">
                <a:latin typeface="Times New Roman"/>
                <a:ea typeface="Calibri"/>
              </a:rPr>
              <a:t>. </a:t>
            </a:r>
            <a:r>
              <a:rPr lang="ru-RU" i="1" dirty="0" err="1">
                <a:latin typeface="Times New Roman"/>
                <a:ea typeface="Calibri"/>
              </a:rPr>
              <a:t>Котосельчане</a:t>
            </a:r>
            <a:r>
              <a:rPr lang="ru-RU" i="1" dirty="0">
                <a:latin typeface="Times New Roman"/>
                <a:ea typeface="Calibri"/>
              </a:rPr>
              <a:t> считают, что их предком является сам Илья </a:t>
            </a:r>
            <a:r>
              <a:rPr lang="ru-RU" i="1" dirty="0" err="1">
                <a:latin typeface="Times New Roman"/>
                <a:ea typeface="Calibri"/>
              </a:rPr>
              <a:t>Муррмурромец</a:t>
            </a:r>
            <a:r>
              <a:rPr lang="ru-RU" i="1" dirty="0">
                <a:latin typeface="Times New Roman"/>
                <a:ea typeface="Calibri"/>
              </a:rPr>
              <a:t>, . Книжка представляет собой </a:t>
            </a:r>
            <a:r>
              <a:rPr lang="ru-RU" i="1" dirty="0" err="1">
                <a:latin typeface="Times New Roman"/>
                <a:ea typeface="Calibri"/>
              </a:rPr>
              <a:t>информяуционное</a:t>
            </a:r>
            <a:r>
              <a:rPr lang="ru-RU" i="1" dirty="0">
                <a:latin typeface="Times New Roman"/>
                <a:ea typeface="Calibri"/>
              </a:rPr>
              <a:t> издание, сопровожденное рисунками </a:t>
            </a:r>
            <a:r>
              <a:rPr lang="ru-RU" i="1" dirty="0" err="1">
                <a:latin typeface="Times New Roman"/>
                <a:ea typeface="Calibri"/>
              </a:rPr>
              <a:t>карикотуриста</a:t>
            </a:r>
            <a:r>
              <a:rPr lang="ru-RU" i="1" dirty="0">
                <a:latin typeface="Times New Roman"/>
                <a:ea typeface="Calibri"/>
              </a:rPr>
              <a:t>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17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Какая форма выпадает из общего ряда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Пироги, яблони, сны, скоросшиватели, рубашки, бигуди, проверки, мхи</a:t>
            </a:r>
          </a:p>
          <a:p>
            <a:r>
              <a:rPr lang="ru-RU" dirty="0" smtClean="0"/>
              <a:t>Отруби, отходы, отбросы, помои, опилки, ошметки, объедки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76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Есть ли общая морфема в словах ВЕСЕЛЬЕ, ПЛАТЬЕ, УЧЕНЬЕ ? </a:t>
            </a:r>
          </a:p>
          <a:p>
            <a:r>
              <a:rPr lang="ru-RU" dirty="0" smtClean="0"/>
              <a:t>Способ словообразования – взморье</a:t>
            </a:r>
          </a:p>
          <a:p>
            <a:r>
              <a:rPr lang="ru-RU" dirty="0" smtClean="0"/>
              <a:t>Одинаковые ли префиксы в следующих словах: обобщение, обогащение, обозреватель</a:t>
            </a:r>
          </a:p>
          <a:p>
            <a:r>
              <a:rPr lang="ru-RU" dirty="0" smtClean="0"/>
              <a:t>Одинаковые ли суффиксы в следующих словах: казахский, прусский, этрусский, ненецкий, калмыцкий</a:t>
            </a:r>
          </a:p>
          <a:p>
            <a:r>
              <a:rPr lang="ru-RU" dirty="0" smtClean="0"/>
              <a:t>Одинаковые ли суффиксы в следующих словах: дешевизна, дороговизна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573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Сколько омонимичных аффиксов представлено в следующих словоформах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Стена, ворча, алыча, молча, дума, юноша, Облака, колея, она, кошка, высока, Окна, рукава, пыля, </a:t>
            </a:r>
            <a:r>
              <a:rPr lang="ru-RU" dirty="0" err="1" smtClean="0"/>
              <a:t>мОря</a:t>
            </a:r>
            <a:r>
              <a:rPr lang="ru-RU" dirty="0" smtClean="0"/>
              <a:t>, братья, свежа, прошла, спальня, издавна, сватья, когда, сабля, (не)дыша.</a:t>
            </a:r>
          </a:p>
          <a:p>
            <a:endParaRPr lang="ru-RU" dirty="0"/>
          </a:p>
          <a:p>
            <a:r>
              <a:rPr lang="ru-RU" dirty="0" smtClean="0"/>
              <a:t>Можно ли считать, что в словах ИЩЕТ и НАЙДЁТ одно и то же окончание?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74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заданий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Лингвистические тесты</a:t>
            </a:r>
          </a:p>
          <a:p>
            <a:r>
              <a:rPr lang="ru-RU" dirty="0" smtClean="0"/>
              <a:t>Лингвистические задачи</a:t>
            </a:r>
          </a:p>
          <a:p>
            <a:pPr lvl="1"/>
            <a:r>
              <a:rPr lang="ru-RU" dirty="0" smtClean="0"/>
              <a:t>От текста к языку</a:t>
            </a:r>
          </a:p>
          <a:p>
            <a:pPr lvl="1"/>
            <a:r>
              <a:rPr lang="ru-RU" dirty="0" smtClean="0"/>
              <a:t>От языка к тексту:</a:t>
            </a:r>
          </a:p>
          <a:p>
            <a:pPr lvl="2"/>
            <a:r>
              <a:rPr lang="ru-RU" dirty="0" smtClean="0"/>
              <a:t>От правил и структуры языка к конкретному факту</a:t>
            </a:r>
          </a:p>
          <a:p>
            <a:pPr lvl="2"/>
            <a:r>
              <a:rPr lang="ru-RU" dirty="0" smtClean="0"/>
              <a:t>От системы языка к тексту</a:t>
            </a:r>
          </a:p>
          <a:p>
            <a:pPr lvl="1"/>
            <a:r>
              <a:rPr lang="ru-RU" dirty="0" smtClean="0"/>
              <a:t>От языка к науке о языке, описанию языка</a:t>
            </a:r>
          </a:p>
          <a:p>
            <a:pPr lvl="1"/>
            <a:r>
              <a:rPr lang="ru-RU" dirty="0" smtClean="0"/>
              <a:t>От языковых фактов к системе языка:</a:t>
            </a:r>
          </a:p>
          <a:p>
            <a:pPr lvl="2"/>
            <a:r>
              <a:rPr lang="ru-RU" dirty="0" smtClean="0"/>
              <a:t>Поиск закономерностей по данным примерам</a:t>
            </a:r>
          </a:p>
          <a:p>
            <a:pPr lvl="2"/>
            <a:r>
              <a:rPr lang="ru-RU" dirty="0" smtClean="0"/>
              <a:t>Разбор трудных единиц и категорий языка.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18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Словообразование-Орфография-история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Фазаний?</a:t>
            </a:r>
          </a:p>
          <a:p>
            <a:r>
              <a:rPr lang="ru-RU" dirty="0" smtClean="0"/>
              <a:t>Безымянный?</a:t>
            </a:r>
          </a:p>
          <a:p>
            <a:r>
              <a:rPr lang="ru-RU" dirty="0" smtClean="0"/>
              <a:t>Движимый?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41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Наложение морфем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Якутский</a:t>
            </a:r>
          </a:p>
          <a:p>
            <a:r>
              <a:rPr lang="ru-RU" dirty="0" smtClean="0"/>
              <a:t>Курский</a:t>
            </a:r>
          </a:p>
          <a:p>
            <a:r>
              <a:rPr lang="ru-RU" dirty="0" smtClean="0"/>
              <a:t>Малахов курган</a:t>
            </a:r>
          </a:p>
          <a:p>
            <a:r>
              <a:rPr lang="ru-RU" dirty="0" smtClean="0"/>
              <a:t>Челюскин мыс</a:t>
            </a:r>
          </a:p>
          <a:p>
            <a:r>
              <a:rPr lang="ru-RU" dirty="0" smtClean="0"/>
              <a:t>Розоватый</a:t>
            </a:r>
          </a:p>
          <a:p>
            <a:r>
              <a:rPr lang="ru-RU" dirty="0" smtClean="0"/>
              <a:t>Коричневатый</a:t>
            </a:r>
          </a:p>
          <a:p>
            <a:r>
              <a:rPr lang="ru-RU" dirty="0" smtClean="0"/>
              <a:t>Сосняк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522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Усечение  морфем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Сухумский</a:t>
            </a:r>
          </a:p>
          <a:p>
            <a:r>
              <a:rPr lang="ru-RU" dirty="0" smtClean="0"/>
              <a:t>Кенгуренок</a:t>
            </a:r>
          </a:p>
          <a:p>
            <a:r>
              <a:rPr lang="ru-RU" dirty="0" smtClean="0"/>
              <a:t>Пальтишко</a:t>
            </a:r>
          </a:p>
          <a:p>
            <a:r>
              <a:rPr lang="ru-RU" dirty="0" smtClean="0"/>
              <a:t>Самбист</a:t>
            </a:r>
          </a:p>
          <a:p>
            <a:r>
              <a:rPr lang="ru-RU" dirty="0" err="1" smtClean="0"/>
              <a:t>Тбилисец</a:t>
            </a:r>
            <a:endParaRPr lang="ru-RU" dirty="0" smtClean="0"/>
          </a:p>
          <a:p>
            <a:r>
              <a:rPr lang="ru-RU" dirty="0" smtClean="0"/>
              <a:t>Лягушонок</a:t>
            </a:r>
          </a:p>
          <a:p>
            <a:r>
              <a:rPr lang="ru-RU" dirty="0" smtClean="0"/>
              <a:t>Болтун</a:t>
            </a:r>
          </a:p>
          <a:p>
            <a:r>
              <a:rPr lang="ru-RU" dirty="0" smtClean="0"/>
              <a:t>Говорливый</a:t>
            </a:r>
          </a:p>
          <a:p>
            <a:r>
              <a:rPr lang="ru-RU" dirty="0" smtClean="0"/>
              <a:t>Крепость</a:t>
            </a:r>
          </a:p>
          <a:p>
            <a:r>
              <a:rPr lang="ru-RU" dirty="0" err="1" smtClean="0"/>
              <a:t>кутаисец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8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Выделите суффиксы в парах слов: кладовщик- ростовщик, узорчатый – решетчатый, чайник- веник, красноватый – розоватый.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Найдите «лишнее» слово по морфемному составу: фокусник, клеветник, отличник, путник; свинина, говядина, баранина, конина (этимология слов «солонина», «солянка», «буженина»)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Определите суффикс, вставьте гласную: </a:t>
            </a:r>
            <a:r>
              <a:rPr lang="ru-RU" dirty="0" err="1">
                <a:latin typeface="Times New Roman"/>
              </a:rPr>
              <a:t>тюл</a:t>
            </a:r>
            <a:r>
              <a:rPr lang="ru-RU" dirty="0">
                <a:latin typeface="Times New Roman"/>
              </a:rPr>
              <a:t>..вый, </a:t>
            </a:r>
            <a:r>
              <a:rPr lang="ru-RU" dirty="0" err="1">
                <a:latin typeface="Times New Roman"/>
              </a:rPr>
              <a:t>засушл</a:t>
            </a:r>
            <a:r>
              <a:rPr lang="ru-RU" dirty="0">
                <a:latin typeface="Times New Roman"/>
              </a:rPr>
              <a:t>…вый, </a:t>
            </a:r>
            <a:r>
              <a:rPr lang="ru-RU" dirty="0" err="1">
                <a:latin typeface="Times New Roman"/>
              </a:rPr>
              <a:t>удушл</a:t>
            </a:r>
            <a:r>
              <a:rPr lang="ru-RU" dirty="0">
                <a:latin typeface="Times New Roman"/>
              </a:rPr>
              <a:t>…вый, </a:t>
            </a:r>
            <a:r>
              <a:rPr lang="ru-RU" dirty="0" err="1">
                <a:latin typeface="Times New Roman"/>
              </a:rPr>
              <a:t>кефал</a:t>
            </a:r>
            <a:r>
              <a:rPr lang="ru-RU" dirty="0">
                <a:latin typeface="Times New Roman"/>
              </a:rPr>
              <a:t>…вый, </a:t>
            </a:r>
            <a:r>
              <a:rPr lang="ru-RU" dirty="0" err="1">
                <a:latin typeface="Times New Roman"/>
              </a:rPr>
              <a:t>никел</a:t>
            </a:r>
            <a:r>
              <a:rPr lang="ru-RU" dirty="0">
                <a:latin typeface="Times New Roman"/>
              </a:rPr>
              <a:t>…вый, </a:t>
            </a:r>
            <a:r>
              <a:rPr lang="ru-RU" dirty="0" err="1">
                <a:latin typeface="Times New Roman"/>
              </a:rPr>
              <a:t>фасол</a:t>
            </a:r>
            <a:r>
              <a:rPr lang="ru-RU" dirty="0">
                <a:latin typeface="Times New Roman"/>
              </a:rPr>
              <a:t>…вый, </a:t>
            </a:r>
            <a:r>
              <a:rPr lang="ru-RU" dirty="0" err="1">
                <a:latin typeface="Times New Roman"/>
              </a:rPr>
              <a:t>фланел</a:t>
            </a:r>
            <a:r>
              <a:rPr lang="ru-RU" dirty="0">
                <a:latin typeface="Times New Roman"/>
              </a:rPr>
              <a:t>…вый, </a:t>
            </a:r>
            <a:r>
              <a:rPr lang="ru-RU" dirty="0" err="1">
                <a:latin typeface="Times New Roman"/>
              </a:rPr>
              <a:t>марл</a:t>
            </a:r>
            <a:r>
              <a:rPr lang="ru-RU" dirty="0">
                <a:latin typeface="Times New Roman"/>
              </a:rPr>
              <a:t>…вый; </a:t>
            </a:r>
            <a:r>
              <a:rPr lang="ru-RU" dirty="0" err="1">
                <a:latin typeface="Times New Roman"/>
              </a:rPr>
              <a:t>придирч</a:t>
            </a:r>
            <a:r>
              <a:rPr lang="ru-RU" dirty="0">
                <a:latin typeface="Times New Roman"/>
              </a:rPr>
              <a:t>…вый, матч…вый, </a:t>
            </a:r>
            <a:r>
              <a:rPr lang="ru-RU" dirty="0" err="1">
                <a:latin typeface="Times New Roman"/>
              </a:rPr>
              <a:t>вдумч</a:t>
            </a:r>
            <a:r>
              <a:rPr lang="ru-RU" dirty="0">
                <a:latin typeface="Times New Roman"/>
              </a:rPr>
              <a:t>…вый, гуттаперч…вый, </a:t>
            </a:r>
            <a:r>
              <a:rPr lang="ru-RU" dirty="0" err="1">
                <a:latin typeface="Times New Roman"/>
              </a:rPr>
              <a:t>доверч</a:t>
            </a:r>
            <a:r>
              <a:rPr lang="ru-RU" dirty="0">
                <a:latin typeface="Times New Roman"/>
              </a:rPr>
              <a:t>….вый.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 Выделите приставку: обобщение, обогащение, обозрение (этимология слова подушка).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874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В словах корова, курица, свинья трудно выделить историческое членение слова, хотя и возможно. Вспомните, какие «неофициальные» названия животных существуют и по какому принципу они даются (история фразеологизма «как кур в </a:t>
            </a:r>
            <a:r>
              <a:rPr lang="ru-RU" dirty="0" err="1">
                <a:latin typeface="Times New Roman"/>
              </a:rPr>
              <a:t>ощип</a:t>
            </a:r>
            <a:r>
              <a:rPr lang="ru-RU" dirty="0">
                <a:latin typeface="Times New Roman"/>
              </a:rPr>
              <a:t>»).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В каких из приведенных слов на историческом уровне можно выделить один и тот же суффикс. Назовите слова, от которых этимологически образованы приведенные слова: сердце, крыльцо, яйцо, солнце, полотенце (фразеологизмы «от яйца до яблока»).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482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Определите изменение состава слова, с чем оно связано: куколка, ушко. Подумайте, как состав слова зависит от лексического значения слова.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Определите состав слова, от синтаксической функции и морфологической принадлежности: быстро, смело, светло.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В работе Ломоносова по химии встречаем такое словосочетание «распущенный подонок», которое не несет в себе ничего плохого. Исходя из состава слова, предположите, что может означать этот научный термин.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261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Каким способом образованы следующие слова: шум, ропот, синь, сушь, вход, подъезд. Приведите собственные примеры на данный способ словообразования.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Разберите по составу слова лисий и синий. Докажите свое мнение.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Каким способом образованы слова взморье, побережье?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Какой суффикс скрывается в словах друзья, сыновья?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6804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Распределите слова по группам в связи с составом их концовок: дождей, красивей, воробей, степей, друзей, саней, сыновей.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Распределите слова по значениям приставок: долететь, дохристианский, достучаться, докупить, доплатить, дошкольный.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0654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Соедините исторически однокоренные слова: сверстник, площадь, перец, пища, папирус, пряник, папиросы, плоский, верста, воспитатель.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Почему говорят, что слово вынуть – это слово без корня?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Выделите корень в слове обуть, подобрав однокоренные.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666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Объясните, как образованы окказионализмы в стихотворениях Игоря Северянина: </a:t>
            </a:r>
            <a:r>
              <a:rPr lang="ru-RU" dirty="0" err="1">
                <a:latin typeface="Times New Roman"/>
              </a:rPr>
              <a:t>Одиночила</a:t>
            </a:r>
            <a:r>
              <a:rPr lang="ru-RU" dirty="0">
                <a:latin typeface="Times New Roman"/>
              </a:rPr>
              <a:t> в комнате девушка. Взволновали ее звуки флейты//Художники, бойтесь мещанок, они </a:t>
            </a:r>
            <a:r>
              <a:rPr lang="ru-RU" dirty="0" err="1">
                <a:latin typeface="Times New Roman"/>
              </a:rPr>
              <a:t>обездарят</a:t>
            </a:r>
            <a:r>
              <a:rPr lang="ru-RU" dirty="0">
                <a:latin typeface="Times New Roman"/>
              </a:rPr>
              <a:t> ваш дар//Я еду в </a:t>
            </a:r>
            <a:r>
              <a:rPr lang="ru-RU" dirty="0" err="1">
                <a:latin typeface="Times New Roman"/>
              </a:rPr>
              <a:t>серебряноспицной</a:t>
            </a:r>
            <a:r>
              <a:rPr lang="ru-RU" dirty="0">
                <a:latin typeface="Times New Roman"/>
              </a:rPr>
              <a:t> коляске// Все звезды мира и все планеты </a:t>
            </a:r>
            <a:r>
              <a:rPr lang="ru-RU" dirty="0" err="1">
                <a:latin typeface="Times New Roman"/>
              </a:rPr>
              <a:t>жемчужу</a:t>
            </a:r>
            <a:r>
              <a:rPr lang="ru-RU" dirty="0">
                <a:latin typeface="Times New Roman"/>
              </a:rPr>
              <a:t> гордо в свои сонеты.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612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Ориентация на процесс ,а не результат</a:t>
            </a:r>
          </a:p>
          <a:p>
            <a:r>
              <a:rPr lang="ru-RU" dirty="0" smtClean="0"/>
              <a:t>На определенного типа задания: </a:t>
            </a:r>
          </a:p>
          <a:p>
            <a:pPr lvl="1"/>
            <a:r>
              <a:rPr lang="ru-RU" dirty="0" smtClean="0"/>
              <a:t>Задания, опирающиеся на знания</a:t>
            </a:r>
          </a:p>
          <a:p>
            <a:pPr lvl="1"/>
            <a:r>
              <a:rPr lang="ru-RU" dirty="0" smtClean="0"/>
              <a:t>Задания, опирающиеся на знания + умение рассуждать, предполагать, выстраивать доказательство</a:t>
            </a:r>
          </a:p>
          <a:p>
            <a:pPr lvl="1"/>
            <a:r>
              <a:rPr lang="ru-RU" dirty="0" smtClean="0"/>
              <a:t>Задания, развивающие мышление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59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Двумя различными способами определите и объясните словообразование слов наколенник, недолговременно, игольчатый.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Найдите лишнее слово: Булочка, козочка, вазочка; воротник, задачник, ночник разодеть, разомкнуть, разобрать; чествовать, мудрствовать, свирепствовать; попугайничать, скромничать, лентяйничать.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С помощью словообразовательных цепочек покажите разницу между словами законность – готовность,  центральный – вязальный, столярничать – сотрудничать.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Какой суффикс прячется в слове брат? Какая морфема спрятана в  словах мать и дочь? Какая морфема спрятана в словах небо и слово?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853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>
              <a:buFont typeface="+mj-lt"/>
              <a:buAutoNum type="arabicPeriod"/>
            </a:pPr>
            <a:r>
              <a:rPr lang="ru-RU" dirty="0" err="1">
                <a:latin typeface="Times New Roman"/>
              </a:rPr>
              <a:t>Выркалось</a:t>
            </a:r>
            <a:r>
              <a:rPr lang="ru-RU" dirty="0">
                <a:latin typeface="Times New Roman"/>
              </a:rPr>
              <a:t>. </a:t>
            </a:r>
            <a:r>
              <a:rPr lang="ru-RU" dirty="0" err="1">
                <a:latin typeface="Times New Roman"/>
              </a:rPr>
              <a:t>Хливкие</a:t>
            </a:r>
            <a:r>
              <a:rPr lang="ru-RU" dirty="0">
                <a:latin typeface="Times New Roman"/>
              </a:rPr>
              <a:t> </a:t>
            </a:r>
            <a:r>
              <a:rPr lang="ru-RU" dirty="0" err="1">
                <a:latin typeface="Times New Roman"/>
              </a:rPr>
              <a:t>шорьки</a:t>
            </a:r>
            <a:r>
              <a:rPr lang="ru-RU" dirty="0">
                <a:latin typeface="Times New Roman"/>
              </a:rPr>
              <a:t> пырялись по </a:t>
            </a:r>
            <a:r>
              <a:rPr lang="ru-RU" dirty="0" err="1">
                <a:latin typeface="Times New Roman"/>
              </a:rPr>
              <a:t>наве</a:t>
            </a:r>
            <a:r>
              <a:rPr lang="ru-RU" dirty="0">
                <a:latin typeface="Times New Roman"/>
              </a:rPr>
              <a:t>. И </a:t>
            </a:r>
            <a:r>
              <a:rPr lang="ru-RU" b="1" dirty="0" err="1">
                <a:latin typeface="Times New Roman"/>
              </a:rPr>
              <a:t>хрюкотали</a:t>
            </a:r>
            <a:r>
              <a:rPr lang="ru-RU" dirty="0">
                <a:latin typeface="Times New Roman"/>
              </a:rPr>
              <a:t> </a:t>
            </a:r>
            <a:r>
              <a:rPr lang="ru-RU" dirty="0" err="1">
                <a:latin typeface="Times New Roman"/>
              </a:rPr>
              <a:t>зелюки</a:t>
            </a:r>
            <a:r>
              <a:rPr lang="ru-RU" dirty="0">
                <a:latin typeface="Times New Roman"/>
              </a:rPr>
              <a:t>, как </a:t>
            </a:r>
            <a:r>
              <a:rPr lang="ru-RU" dirty="0" err="1">
                <a:latin typeface="Times New Roman"/>
              </a:rPr>
              <a:t>мюмзики</a:t>
            </a:r>
            <a:r>
              <a:rPr lang="ru-RU" dirty="0">
                <a:latin typeface="Times New Roman"/>
              </a:rPr>
              <a:t> в </a:t>
            </a:r>
            <a:r>
              <a:rPr lang="ru-RU" dirty="0" err="1">
                <a:latin typeface="Times New Roman"/>
              </a:rPr>
              <a:t>мове</a:t>
            </a:r>
            <a:r>
              <a:rPr lang="ru-RU" dirty="0">
                <a:latin typeface="Times New Roman"/>
              </a:rPr>
              <a:t>. От выделенного слова образуйте существительное, обозначающее действие, прилагательное со значением «склонный, способный к такому действию», существительное  - название лица по такому действию.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Выделите окончания в словоформах ДАШЬ, ЕСТЬ, СОЗДАМ.</a:t>
            </a:r>
            <a:endParaRPr lang="ru-RU" dirty="0"/>
          </a:p>
          <a:p>
            <a:pPr lvl="0" indent="-342900">
              <a:buFont typeface="+mj-lt"/>
              <a:buAutoNum type="arabicPeriod"/>
            </a:pPr>
            <a:r>
              <a:rPr lang="ru-RU" dirty="0">
                <a:latin typeface="Times New Roman"/>
              </a:rPr>
              <a:t>Исконно русским или заимствованием являются слова САМБО? Как образовано слово БЕРУШИ?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87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Calibri"/>
              </a:rPr>
              <a:t>Сближение каких слов лежит в основе появления следующих фактов народной (неверной) этимологии: скапуститься (умереть, погибнуть), </a:t>
            </a:r>
            <a:r>
              <a:rPr lang="ru-RU" dirty="0" err="1">
                <a:latin typeface="Times New Roman"/>
                <a:ea typeface="Calibri"/>
              </a:rPr>
              <a:t>портмонет</a:t>
            </a:r>
            <a:r>
              <a:rPr lang="ru-RU" dirty="0">
                <a:latin typeface="Times New Roman"/>
                <a:ea typeface="Calibri"/>
              </a:rPr>
              <a:t> (</a:t>
            </a:r>
            <a:r>
              <a:rPr lang="ru-RU" dirty="0" err="1">
                <a:latin typeface="Times New Roman"/>
                <a:ea typeface="Calibri"/>
              </a:rPr>
              <a:t>портомоне</a:t>
            </a:r>
            <a:r>
              <a:rPr lang="ru-RU" dirty="0">
                <a:latin typeface="Times New Roman"/>
                <a:ea typeface="Calibri"/>
              </a:rPr>
              <a:t>), </a:t>
            </a:r>
            <a:r>
              <a:rPr lang="ru-RU" dirty="0" err="1">
                <a:latin typeface="Times New Roman"/>
                <a:ea typeface="Calibri"/>
              </a:rPr>
              <a:t>подсигар</a:t>
            </a:r>
            <a:r>
              <a:rPr lang="ru-RU" dirty="0">
                <a:latin typeface="Times New Roman"/>
                <a:ea typeface="Calibri"/>
              </a:rPr>
              <a:t> (портсигар), </a:t>
            </a:r>
            <a:r>
              <a:rPr lang="ru-RU" dirty="0" err="1">
                <a:latin typeface="Times New Roman"/>
                <a:ea typeface="Calibri"/>
              </a:rPr>
              <a:t>надпиль</a:t>
            </a:r>
            <a:r>
              <a:rPr lang="ru-RU" dirty="0">
                <a:latin typeface="Times New Roman"/>
                <a:ea typeface="Calibri"/>
              </a:rPr>
              <a:t> (надфиль. «Здесь проволока толстая, надо </a:t>
            </a:r>
            <a:r>
              <a:rPr lang="ru-RU" dirty="0" err="1">
                <a:latin typeface="Times New Roman"/>
                <a:ea typeface="Calibri"/>
              </a:rPr>
              <a:t>надпилем</a:t>
            </a:r>
            <a:r>
              <a:rPr lang="ru-RU" dirty="0">
                <a:latin typeface="Times New Roman"/>
                <a:ea typeface="Calibri"/>
              </a:rPr>
              <a:t> отпилить»), </a:t>
            </a:r>
            <a:r>
              <a:rPr lang="ru-RU" dirty="0" err="1">
                <a:latin typeface="Times New Roman"/>
                <a:ea typeface="Calibri"/>
              </a:rPr>
              <a:t>лазарь</a:t>
            </a:r>
            <a:r>
              <a:rPr lang="ru-RU" dirty="0">
                <a:latin typeface="Times New Roman"/>
                <a:ea typeface="Calibri"/>
              </a:rPr>
              <a:t> (лазер. «Говорят, ей будут </a:t>
            </a:r>
            <a:r>
              <a:rPr lang="ru-RU" dirty="0" err="1">
                <a:latin typeface="Times New Roman"/>
                <a:ea typeface="Calibri"/>
              </a:rPr>
              <a:t>лазарем</a:t>
            </a:r>
            <a:r>
              <a:rPr lang="ru-RU" dirty="0">
                <a:latin typeface="Times New Roman"/>
                <a:ea typeface="Calibri"/>
              </a:rPr>
              <a:t> операцию делать, а без </a:t>
            </a:r>
            <a:r>
              <a:rPr lang="ru-RU" dirty="0" err="1">
                <a:latin typeface="Times New Roman"/>
                <a:ea typeface="Calibri"/>
              </a:rPr>
              <a:t>лазаря</a:t>
            </a:r>
            <a:r>
              <a:rPr lang="ru-RU" dirty="0">
                <a:latin typeface="Times New Roman"/>
                <a:ea typeface="Calibri"/>
              </a:rPr>
              <a:t>-то в желудок и не залезть будет»), </a:t>
            </a:r>
            <a:r>
              <a:rPr lang="ru-RU" dirty="0" err="1">
                <a:latin typeface="Times New Roman"/>
                <a:ea typeface="Calibri"/>
              </a:rPr>
              <a:t>винтиль</a:t>
            </a:r>
            <a:r>
              <a:rPr lang="ru-RU" dirty="0">
                <a:latin typeface="Times New Roman"/>
                <a:ea typeface="Calibri"/>
              </a:rPr>
              <a:t> (вентиль. «А нам слесарь поставил </a:t>
            </a:r>
            <a:r>
              <a:rPr lang="ru-RU" dirty="0" err="1">
                <a:latin typeface="Times New Roman"/>
                <a:ea typeface="Calibri"/>
              </a:rPr>
              <a:t>винтиль</a:t>
            </a:r>
            <a:r>
              <a:rPr lang="ru-RU" dirty="0">
                <a:latin typeface="Times New Roman"/>
                <a:ea typeface="Calibri"/>
              </a:rPr>
              <a:t> на батарею»), </a:t>
            </a:r>
            <a:r>
              <a:rPr lang="ru-RU" dirty="0" err="1">
                <a:latin typeface="Times New Roman"/>
                <a:ea typeface="Calibri"/>
              </a:rPr>
              <a:t>ступинатор</a:t>
            </a:r>
            <a:r>
              <a:rPr lang="ru-RU" dirty="0">
                <a:latin typeface="Times New Roman"/>
                <a:ea typeface="Calibri"/>
              </a:rPr>
              <a:t> (супинатор), </a:t>
            </a:r>
            <a:r>
              <a:rPr lang="ru-RU" dirty="0" err="1">
                <a:latin typeface="Times New Roman"/>
                <a:ea typeface="Calibri"/>
              </a:rPr>
              <a:t>деркулит</a:t>
            </a:r>
            <a:r>
              <a:rPr lang="ru-RU" dirty="0">
                <a:latin typeface="Times New Roman"/>
                <a:ea typeface="Calibri"/>
              </a:rPr>
              <a:t> (радикулит), острит (гастрит), </a:t>
            </a:r>
            <a:r>
              <a:rPr lang="ru-RU" dirty="0" err="1">
                <a:latin typeface="Times New Roman"/>
                <a:ea typeface="Calibri"/>
              </a:rPr>
              <a:t>скрут</a:t>
            </a:r>
            <a:r>
              <a:rPr lang="ru-RU" dirty="0">
                <a:latin typeface="Times New Roman"/>
                <a:ea typeface="Calibri"/>
              </a:rPr>
              <a:t> (спрут), стряс (стресс).</a:t>
            </a:r>
            <a:r>
              <a:rPr lang="ru-RU" sz="2000" dirty="0">
                <a:solidFill>
                  <a:srgbClr val="FFFFFF"/>
                </a:solidFill>
                <a:latin typeface="Cambria Math"/>
                <a:ea typeface="Cambria Math"/>
              </a:rPr>
              <a:t>червячок</a:t>
            </a:r>
            <a:r>
              <a:rPr lang="ru-RU" sz="2000" dirty="0">
                <a:solidFill>
                  <a:srgbClr val="FFFFFF"/>
                </a:solidFill>
                <a:latin typeface="Franklin Gothic Book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546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Какие слова русского языка явились «потомками» сложений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Times New Roman"/>
              <a:buChar char="•"/>
              <a:tabLst>
                <a:tab pos="9144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Фр.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Porter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 (носить) и фр.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Feuille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(лист);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Times New Roman"/>
              <a:buChar char="•"/>
              <a:tabLst>
                <a:tab pos="9144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Нем.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Schlangen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(ударять) и нем.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Baum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(дерево):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Times New Roman"/>
              <a:buChar char="•"/>
              <a:tabLst>
                <a:tab pos="9144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Нем.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hals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 шея) и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tuch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нем. (платок);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Times New Roman"/>
              <a:buChar char="•"/>
              <a:tabLst>
                <a:tab pos="9144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Лат. 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Bini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(дважды, по два) и лат.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Oculus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(глаз);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Times New Roman"/>
              <a:buChar char="•"/>
              <a:tabLst>
                <a:tab pos="9144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Греч.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σκ</a:t>
            </a:r>
            <a:r>
              <a:rPr lang="ru-RU" dirty="0">
                <a:latin typeface="Times New Roman"/>
                <a:ea typeface="Calibri"/>
                <a:cs typeface="Times New Roman"/>
              </a:rPr>
              <a:t>αφη (лодка, челнок) и греч. α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νδρος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(человек);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Times New Roman"/>
              <a:buChar char="•"/>
              <a:tabLst>
                <a:tab pos="9144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Фр.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Garde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(хранение) и фр. </a:t>
            </a:r>
            <a:r>
              <a:rPr lang="en-US" dirty="0">
                <a:latin typeface="Times New Roman"/>
                <a:ea typeface="Calibri"/>
                <a:cs typeface="Times New Roman"/>
              </a:rPr>
              <a:t>Robe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(платье);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buFont typeface="Times New Roman"/>
              <a:buChar char="•"/>
              <a:tabLst>
                <a:tab pos="9144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Лат.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Unus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(один) и лат. 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Sonus</a:t>
            </a:r>
            <a:r>
              <a:rPr lang="en-US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(звук);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Times New Roman"/>
              <a:buChar char="•"/>
              <a:tabLst>
                <a:tab pos="914400" algn="l"/>
              </a:tabLst>
            </a:pPr>
            <a:r>
              <a:rPr lang="ru-RU" dirty="0">
                <a:latin typeface="Times New Roman"/>
                <a:ea typeface="Calibri"/>
                <a:cs typeface="Times New Roman"/>
              </a:rPr>
              <a:t>Нем.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jahr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(год) и нем. </a:t>
            </a:r>
            <a:r>
              <a:rPr lang="en-US" dirty="0" err="1">
                <a:latin typeface="Times New Roman"/>
                <a:ea typeface="Calibri"/>
                <a:cs typeface="Times New Roman"/>
              </a:rPr>
              <a:t>markt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(торг)</a:t>
            </a:r>
            <a:endParaRPr lang="ru-RU" sz="16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54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Библии можно найти такую фразу «Птенцы </a:t>
            </a:r>
            <a:r>
              <a:rPr lang="ru-RU" b="1" dirty="0" err="1">
                <a:latin typeface="Times New Roman"/>
                <a:ea typeface="Times New Roman"/>
                <a:cs typeface="Times New Roman"/>
              </a:rPr>
              <a:t>суповы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высоко парят». Какой глагол в современном русском языке, который означает «принять суровый вид», является однокоренным к выделенному слову? Как логически связаны с этим глаголом такие, например, глаголы русского языка «осоветь», «набычиться». Какие еще глаголы, образованные по той же модели, вы можете назвать в русском языке? И, наконец, что же все-таки означает, на ваш взгляд, выделенное слово?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12. В русском языке существительные могли образовываться с помощью суффикса –Л-. Зная это, объясните происхождение следующих слов: мыло, шило, зеркало, крыло, масло.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13. Зная, что в русском языке был суффикс –р-, который использовался в прилагательных, попробуйте объяснить происхождение слова «старый».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14. В русском язык существовала приставка су-. Во-первых, подберите слова современного русского языка, в которых исторически выделяется эта приставка. Постарайтесь объяснить ее значение. Во-вторых, попробуйте объяснить значение слова «сутки», проанализировав историческое деление слова на морфемы.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5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русском языке есть слово «наперсток», а есть «наперсник». Что означают оба этих слова? И почему в одном слове есть непроизносимый согласный, а в другом нет? Попробуйте объяснить это с точки зрения языка, предложив свою этимологию.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16. Слово «вермишель» пришло в русский язык из французского (через итальянский язык), где оно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значает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 «червячок». Назовите троп, лежащий в основе образования этого слова,  и придумайте как можно больше названий макаронных изделий в русском языке, образованных по той же модели. 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44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Словари</a:t>
            </a:r>
          </a:p>
          <a:p>
            <a:r>
              <a:rPr lang="ru-RU" dirty="0" smtClean="0"/>
              <a:t>Энциклопедии</a:t>
            </a:r>
          </a:p>
          <a:p>
            <a:r>
              <a:rPr lang="ru-RU" dirty="0" smtClean="0"/>
              <a:t>История языка</a:t>
            </a:r>
          </a:p>
          <a:p>
            <a:r>
              <a:rPr lang="ru-RU" dirty="0" smtClean="0"/>
              <a:t>Ономастика</a:t>
            </a:r>
          </a:p>
          <a:p>
            <a:r>
              <a:rPr lang="ru-RU" dirty="0" smtClean="0"/>
              <a:t>Общее языкознание</a:t>
            </a:r>
          </a:p>
          <a:p>
            <a:r>
              <a:rPr lang="ru-RU" dirty="0" smtClean="0"/>
              <a:t>Стилистика</a:t>
            </a:r>
          </a:p>
          <a:p>
            <a:r>
              <a:rPr lang="ru-RU" dirty="0" smtClean="0"/>
              <a:t>Современный язык, «живой» язык</a:t>
            </a:r>
          </a:p>
          <a:p>
            <a:r>
              <a:rPr lang="ru-RU" dirty="0" smtClean="0"/>
              <a:t>Собственно олимпиадные задания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50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435280" cy="6480720"/>
          </a:xfrm>
        </p:spPr>
        <p:txBody>
          <a:bodyPr>
            <a:normAutofit fontScale="92500"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Собор.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На первый взгляд, здесь все ясно: слово образовано от глагола «собрать». Но, во-первых, возникает вопрос: почему здание храма так называется? Ответить на него нетрудно: сначала собором называли как раз собрание духовенства (например, вселенский собор), а уже затем – храм, при котором это собрание проходило, поскольку именно в нем совершало богослужения высшее для данного города или округа духовное лицо. Во-вторых, можно задуматься: почему собор, а не сбор? Потому что сбор – собственно русское слово, а собор – заимствованное из старославянского языка, где в приставках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сЪ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вЪз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на месте древнего  всегда произносился отчетливый звук о (а в русском языке Ъ просто выпадал). Благодаря влиянию старославянского языка у нас существуют такие пары слов, как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сдержать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содержать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свершить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совершить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а также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всходы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восходить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,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встать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и 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восстать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 И напоследок еще одно замечание: старославянское слово возникло не само по себе, а как буквальный перевод греческого «собрание»  от «со-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бирать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», отсюда и слово «синагога».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16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8373"/>
            <a:ext cx="8075240" cy="4283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1" y="908720"/>
            <a:ext cx="3151845" cy="225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08720"/>
            <a:ext cx="2411505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33506"/>
            <a:ext cx="2664296" cy="2654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46113"/>
            <a:ext cx="2203450" cy="221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61048"/>
            <a:ext cx="250825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39952"/>
            <a:ext cx="2711505" cy="275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471911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8373"/>
            <a:ext cx="8147248" cy="71637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2155275" cy="22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143" y="3840508"/>
            <a:ext cx="2861392" cy="2826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3174526" cy="260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116456"/>
            <a:ext cx="2645018" cy="227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56792"/>
            <a:ext cx="3676650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4682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Современные тенденции в составлении олимпиадных заданий разного уровня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Задания игрового характера (соотнесенность с обучением детей с проблемами </a:t>
            </a:r>
            <a:r>
              <a:rPr lang="ru-RU" dirty="0" err="1" smtClean="0"/>
              <a:t>дисграфии</a:t>
            </a:r>
            <a:r>
              <a:rPr lang="ru-RU" dirty="0" smtClean="0"/>
              <a:t> и </a:t>
            </a:r>
            <a:r>
              <a:rPr lang="ru-RU" dirty="0" err="1" smtClean="0"/>
              <a:t>дислексии</a:t>
            </a:r>
            <a:r>
              <a:rPr lang="ru-RU" dirty="0" smtClean="0"/>
              <a:t>)</a:t>
            </a:r>
          </a:p>
          <a:p>
            <a:r>
              <a:rPr lang="ru-RU" dirty="0" smtClean="0"/>
              <a:t>Исправление ошибок в реальных текстах</a:t>
            </a:r>
          </a:p>
          <a:p>
            <a:r>
              <a:rPr lang="ru-RU" dirty="0" smtClean="0"/>
              <a:t>Табличное представление заданий</a:t>
            </a:r>
          </a:p>
          <a:p>
            <a:r>
              <a:rPr lang="ru-RU" dirty="0" smtClean="0"/>
              <a:t>Задания на основе реальных художественных текстов</a:t>
            </a:r>
          </a:p>
          <a:p>
            <a:r>
              <a:rPr lang="ru-RU" dirty="0" smtClean="0"/>
              <a:t>Развивающие задания, включающие новое знание или расширяющие кругозор</a:t>
            </a:r>
          </a:p>
        </p:txBody>
      </p:sp>
    </p:spTree>
    <p:extLst>
      <p:ext uri="{BB962C8B-B14F-4D97-AF65-F5344CB8AC3E}">
        <p14:creationId xmlns:p14="http://schemas.microsoft.com/office/powerpoint/2010/main" val="292192528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Мария Аксёнова. Знаем ли мы русский язык?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1700808"/>
            <a:ext cx="6419056" cy="442535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А. С Пушкин: «Вот уже 16 лет, как я печатаю, и критики заметили в моих стихах 5 грамматических ошибок (и справедливо)».</a:t>
            </a:r>
          </a:p>
          <a:p>
            <a:r>
              <a:rPr lang="ru-RU" dirty="0" smtClean="0"/>
              <a:t>Остановил взор на отдаленные громады</a:t>
            </a:r>
          </a:p>
          <a:p>
            <a:r>
              <a:rPr lang="ru-RU" dirty="0" smtClean="0"/>
              <a:t>Уж утро хладное сияло на теме полунощных гор</a:t>
            </a:r>
          </a:p>
          <a:p>
            <a:r>
              <a:rPr lang="ru-RU" dirty="0" smtClean="0"/>
              <a:t>И ветер </a:t>
            </a:r>
            <a:r>
              <a:rPr lang="ru-RU" dirty="0" err="1" smtClean="0"/>
              <a:t>воил</a:t>
            </a:r>
            <a:r>
              <a:rPr lang="ru-RU" dirty="0" smtClean="0"/>
              <a:t> и играл с ее летучим покрывалом</a:t>
            </a:r>
          </a:p>
          <a:p>
            <a:r>
              <a:rPr lang="ru-RU" dirty="0" smtClean="0"/>
              <a:t>Был отказан вместо ….</a:t>
            </a:r>
          </a:p>
          <a:p>
            <a:r>
              <a:rPr lang="ru-RU" dirty="0" smtClean="0"/>
              <a:t>Игумену вместо …..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56" y="2348880"/>
            <a:ext cx="1831665" cy="265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805267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С. Ильясов. Русский язык. Твоя грамотность в твоих руках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5599" y="2476873"/>
            <a:ext cx="3952137" cy="289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97490" y="2392998"/>
            <a:ext cx="4763564" cy="332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553297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7214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9575"/>
            <a:ext cx="3962400" cy="603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2925"/>
            <a:ext cx="4181475" cy="577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99236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78" y="287949"/>
            <a:ext cx="4248150" cy="596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9279"/>
            <a:ext cx="4238625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56053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Маша </a:t>
            </a:r>
            <a:r>
              <a:rPr lang="ru-RU" dirty="0" err="1" smtClean="0"/>
              <a:t>Рупасова</a:t>
            </a:r>
            <a:r>
              <a:rPr lang="ru-RU" dirty="0" smtClean="0"/>
              <a:t>. </a:t>
            </a:r>
            <a:br>
              <a:rPr lang="ru-RU" dirty="0" smtClean="0"/>
            </a:br>
            <a:r>
              <a:rPr lang="ru-RU" dirty="0" smtClean="0"/>
              <a:t>Веселая фразеология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637" y="1841626"/>
            <a:ext cx="4470849" cy="4392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40490"/>
            <a:ext cx="3384376" cy="4801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85180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8373"/>
            <a:ext cx="7643192" cy="3563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583264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Крадется «аки тать в нощи» этот фразеологизм означает А__________________, а слово «тать» имеет синоним в русском языке Б___________, который можно найти в предложении из романа А.С. Пушкина «Капитанская дочка» -  «Ты вор и самозванец».  Слово «тать» в русском языке имеет  родственников – однокоренные слова. Это существительное, зашифрованное в ребусе 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                 ,  </a:t>
            </a:r>
            <a:r>
              <a:rPr lang="ru-RU" dirty="0" err="1" smtClean="0"/>
              <a:t>В_____________и</a:t>
            </a:r>
            <a:r>
              <a:rPr lang="ru-RU" dirty="0" smtClean="0"/>
              <a:t> устаревший глагол Г _____________ </a:t>
            </a:r>
            <a:r>
              <a:rPr lang="en-US" dirty="0" smtClean="0"/>
              <a:t>II </a:t>
            </a:r>
            <a:r>
              <a:rPr lang="ru-RU" dirty="0" smtClean="0"/>
              <a:t>спряжения с ударным окончанием, который означает «скрывать». Именно от существительного «тать» образована фамилия одного из основателей горда Екатеринбурга Д _______________. А слово «вор», оказывается, первоначально означало не человека, который крадет что-то, а было образовано от глагола Е __________ и означало Ж _____________________. 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068960"/>
            <a:ext cx="2526928" cy="91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498989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8373"/>
            <a:ext cx="7643192" cy="3563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583264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Крадется «аки тать в нощи» этот фразеологизм означает «незаметно», а слово «тать» имеет синоним в русском языке «вор», который можно найти в предложении из романа А.С. Пушкина «Капитанская дочка» -  «Ты вор и самозванец».  Слово «тать» в русском языке имеет  родственников – однокоренные слова. Это, например,  существительное, зашифрованное в ребусе,     «тайна»                                 и устаревший глагол «таить» </a:t>
            </a:r>
            <a:r>
              <a:rPr lang="en-US" dirty="0" smtClean="0"/>
              <a:t>II </a:t>
            </a:r>
            <a:r>
              <a:rPr lang="ru-RU" dirty="0" smtClean="0"/>
              <a:t>спряжения с ударным окончанием, который означает «скрывать». Именно от существительного «тать» образована фамилия одного из основателей горда Екатеринбурга Татищева. А слово «вор», оказывается, первоначально означало не человека, который крадет что-то, а было образовано от глагола врать и означало «</a:t>
            </a:r>
            <a:r>
              <a:rPr lang="ru-RU" dirty="0" err="1" smtClean="0"/>
              <a:t>обманщика».а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740070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 в котах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10168"/>
            <a:ext cx="3396145" cy="503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77897"/>
            <a:ext cx="3600400" cy="495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4884140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2696"/>
            <a:ext cx="2027787" cy="313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48681"/>
            <a:ext cx="2880320" cy="450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65640"/>
            <a:ext cx="2782595" cy="4268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4155275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2437"/>
            <a:ext cx="3857625" cy="595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669" y="548256"/>
            <a:ext cx="3762375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6896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Задания-ребусы- «рассыпанные буквы» - составление слова по ключевым буквам и т.д.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698" y="1340768"/>
            <a:ext cx="7279552" cy="306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14" y="4581128"/>
            <a:ext cx="7518400" cy="193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60784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8" y="1844824"/>
            <a:ext cx="1723437" cy="289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92696"/>
            <a:ext cx="3248025" cy="564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409" y="611733"/>
            <a:ext cx="3629025" cy="581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7801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Подкасты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Олимпиадные задачи. Русский язык. ВГТР. Радио «Маяк»</a:t>
            </a:r>
          </a:p>
          <a:p>
            <a:r>
              <a:rPr lang="ru-RU" dirty="0" smtClean="0"/>
              <a:t>Русский язык. Арзамас</a:t>
            </a:r>
          </a:p>
          <a:p>
            <a:r>
              <a:rPr lang="ru-RU" dirty="0" smtClean="0"/>
              <a:t>Розенталь и </a:t>
            </a:r>
            <a:r>
              <a:rPr lang="ru-RU" dirty="0" err="1" smtClean="0"/>
              <a:t>Гильденстерн</a:t>
            </a:r>
            <a:endParaRPr lang="ru-RU" dirty="0" smtClean="0"/>
          </a:p>
          <a:p>
            <a:r>
              <a:rPr lang="ru-RU" dirty="0" smtClean="0"/>
              <a:t>Как это по-русски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61481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Олимпиада. Москва. Школьный этап. </a:t>
            </a:r>
            <a:r>
              <a:rPr lang="ru-RU" smtClean="0"/>
              <a:t>5 класс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2950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Задания-ребусы- «рассыпанные буквы» - составление слова по ключевым буквам и т.д.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105" y="1412776"/>
            <a:ext cx="5949872" cy="487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6229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Задания-ребусы- «рассыпанные буквы» - составление слова по ключевым буквам и т.д.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8680450" cy="513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2581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Исправить ошибки в реальных текстах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7115175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85701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Табличное представление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98" y="1639361"/>
            <a:ext cx="8209273" cy="465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1377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8373"/>
            <a:ext cx="7571184" cy="644364"/>
          </a:xfrm>
        </p:spPr>
        <p:txBody>
          <a:bodyPr>
            <a:noAutofit/>
          </a:bodyPr>
          <a:lstStyle/>
          <a:p>
            <a:r>
              <a:rPr lang="ru-RU" sz="2400" dirty="0" smtClean="0"/>
              <a:t>Задания на основе художественных текстов (региональный компонент)</a:t>
            </a:r>
            <a:endParaRPr lang="ru-RU" sz="24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6679321" cy="34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6" y="4537312"/>
            <a:ext cx="8229600" cy="1782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71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Проблемные зоны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Относительная связь с урочным материалом</a:t>
            </a:r>
          </a:p>
          <a:p>
            <a:r>
              <a:rPr lang="ru-RU" dirty="0" smtClean="0"/>
              <a:t>Множество лингвистических трактовок  и школ</a:t>
            </a:r>
          </a:p>
          <a:p>
            <a:r>
              <a:rPr lang="ru-RU" dirty="0" smtClean="0"/>
              <a:t>Задания – ключи</a:t>
            </a:r>
          </a:p>
          <a:p>
            <a:r>
              <a:rPr lang="ru-RU" dirty="0" smtClean="0"/>
              <a:t>Соотношение </a:t>
            </a:r>
            <a:r>
              <a:rPr lang="ru-RU" dirty="0"/>
              <a:t>«участник – призер</a:t>
            </a:r>
            <a:r>
              <a:rPr lang="ru-RU" dirty="0" smtClean="0"/>
              <a:t>»</a:t>
            </a:r>
          </a:p>
          <a:p>
            <a:r>
              <a:rPr lang="ru-RU" dirty="0" smtClean="0"/>
              <a:t>Общеобразовательный предмет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595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902450" cy="279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852936"/>
            <a:ext cx="6254378" cy="158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93096"/>
            <a:ext cx="5966346" cy="12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595" y="5301208"/>
            <a:ext cx="6623050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22799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616624" cy="350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412" y="3501008"/>
            <a:ext cx="6115447" cy="286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1733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Развивающая цель заданий. Включение новых 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699135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3718967"/>
            <a:ext cx="7038975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37112"/>
            <a:ext cx="69913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35515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Восстановление текста. Работа с </a:t>
            </a:r>
            <a:r>
              <a:rPr lang="ru-RU" dirty="0" err="1" smtClean="0"/>
              <a:t>несплошным</a:t>
            </a:r>
            <a:r>
              <a:rPr lang="ru-RU" dirty="0" smtClean="0"/>
              <a:t> текстом.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88840"/>
            <a:ext cx="7286625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510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Восстановление текста. Работа с </a:t>
            </a:r>
            <a:r>
              <a:rPr lang="ru-RU" dirty="0" err="1" smtClean="0"/>
              <a:t>несплошным</a:t>
            </a:r>
            <a:r>
              <a:rPr lang="ru-RU" dirty="0" smtClean="0"/>
              <a:t> текстом.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784"/>
            <a:ext cx="3577227" cy="251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40968"/>
            <a:ext cx="5744691" cy="323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16580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Привлечение данных словарей и электронных ресурсов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829088" cy="386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61675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с выбором ответа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23798"/>
            <a:ext cx="8709574" cy="4068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9393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с выбором ответа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73152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57946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Включение иллюстративного материала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63780"/>
            <a:ext cx="7669857" cy="669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23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Включение элементов программирования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56792"/>
            <a:ext cx="4286250" cy="497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4512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Методические рекомендации по разработке заданий школьного и муниципального этапов/реальность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ru-RU" dirty="0" smtClean="0"/>
              <a:t>Цели проведения школьного и муниципального этапов Олимпиады по русскому языку:</a:t>
            </a:r>
          </a:p>
          <a:p>
            <a:pPr lvl="1"/>
            <a:r>
              <a:rPr lang="ru-RU" b="1" dirty="0" smtClean="0"/>
              <a:t>Стимулировать интерес </a:t>
            </a:r>
            <a:r>
              <a:rPr lang="ru-RU" dirty="0" smtClean="0"/>
              <a:t>учащихся к русскому языку;</a:t>
            </a:r>
          </a:p>
          <a:p>
            <a:pPr lvl="1"/>
            <a:r>
              <a:rPr lang="ru-RU" b="1" dirty="0" smtClean="0"/>
              <a:t>Популяризироват</a:t>
            </a:r>
            <a:r>
              <a:rPr lang="ru-RU" dirty="0" smtClean="0"/>
              <a:t>ь русский язык как школьный предмет, а русистику и лингвистику как научную дисциплину;</a:t>
            </a:r>
          </a:p>
          <a:p>
            <a:pPr lvl="1"/>
            <a:r>
              <a:rPr lang="ru-RU" dirty="0" smtClean="0"/>
              <a:t>Создавать</a:t>
            </a:r>
            <a:r>
              <a:rPr lang="ru-RU" b="1" dirty="0" smtClean="0"/>
              <a:t> интеллектуальную среду</a:t>
            </a:r>
            <a:r>
              <a:rPr lang="ru-RU" dirty="0" smtClean="0"/>
              <a:t>, способствующую сознательному и творческому отношению к образованию и самообразованию;</a:t>
            </a:r>
          </a:p>
          <a:p>
            <a:pPr lvl="1"/>
            <a:r>
              <a:rPr lang="ru-RU" dirty="0" smtClean="0"/>
              <a:t>Расширять возможности </a:t>
            </a:r>
            <a:r>
              <a:rPr lang="ru-RU" b="1" dirty="0" smtClean="0"/>
              <a:t>оценк</a:t>
            </a:r>
            <a:r>
              <a:rPr lang="ru-RU" dirty="0" smtClean="0"/>
              <a:t>и знаний, умений и навыков;</a:t>
            </a:r>
          </a:p>
          <a:p>
            <a:pPr lvl="1"/>
            <a:r>
              <a:rPr lang="ru-RU" dirty="0" smtClean="0"/>
              <a:t>Активизировать </a:t>
            </a:r>
            <a:r>
              <a:rPr lang="ru-RU" b="1" dirty="0" smtClean="0"/>
              <a:t>творчески</a:t>
            </a:r>
            <a:r>
              <a:rPr lang="ru-RU" dirty="0" smtClean="0"/>
              <a:t>е способности;</a:t>
            </a:r>
          </a:p>
          <a:p>
            <a:pPr lvl="1"/>
            <a:r>
              <a:rPr lang="ru-RU" b="1" dirty="0" smtClean="0"/>
              <a:t>Выявлять уч-ся</a:t>
            </a:r>
            <a:r>
              <a:rPr lang="ru-RU" dirty="0" smtClean="0"/>
              <a:t>, которые могут представлять свою образовательную организацию на последующих этапах олимпиады.</a:t>
            </a:r>
          </a:p>
          <a:p>
            <a:pPr lvl="1"/>
            <a:endParaRPr lang="ru-RU" dirty="0" smtClean="0"/>
          </a:p>
          <a:p>
            <a:pPr lvl="1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74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38" y="195263"/>
            <a:ext cx="7324725" cy="646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3313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547664" y="2924944"/>
            <a:ext cx="6120680" cy="144016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prstClr val="white"/>
                </a:solidFill>
              </a:rPr>
              <a:t>Синхронный</a:t>
            </a:r>
          </a:p>
          <a:p>
            <a:pPr algn="ctr"/>
            <a:r>
              <a:rPr lang="ru-RU" sz="2800" dirty="0" smtClean="0">
                <a:solidFill>
                  <a:prstClr val="white"/>
                </a:solidFill>
              </a:rPr>
              <a:t> уровень</a:t>
            </a:r>
            <a:endParaRPr lang="ru-RU" sz="2800" dirty="0">
              <a:solidFill>
                <a:prstClr val="white"/>
              </a:solidFill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2483768" y="2132856"/>
            <a:ext cx="864096" cy="3024336"/>
          </a:xfrm>
          <a:prstGeom prst="upArrow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Диахронный уровень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6120172" y="2276872"/>
            <a:ext cx="792088" cy="2880320"/>
          </a:xfrm>
          <a:prstGeom prst="downArrow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5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Задания на основе современных языковых процессов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Ум за зум зашел</a:t>
            </a:r>
          </a:p>
          <a:p>
            <a:pPr marL="0" indent="0">
              <a:buNone/>
            </a:pPr>
            <a:r>
              <a:rPr lang="ru-RU" dirty="0" smtClean="0"/>
              <a:t>Ни в зум ногой</a:t>
            </a:r>
          </a:p>
          <a:p>
            <a:pPr marL="0" indent="0">
              <a:buNone/>
            </a:pPr>
            <a:r>
              <a:rPr lang="ru-RU" dirty="0" smtClean="0"/>
              <a:t>Кто в зуме хозяин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- Я в этой области чайник.</a:t>
            </a:r>
          </a:p>
          <a:p>
            <a:pPr marL="0" indent="0">
              <a:buNone/>
            </a:pPr>
            <a:r>
              <a:rPr lang="ru-RU" dirty="0" smtClean="0"/>
              <a:t>- Не волнуйтесь. Мы все здесь чайный сервиз.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07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20688"/>
            <a:ext cx="7416824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Авиаперевозчики в пролёте 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Турагенты</a:t>
            </a:r>
            <a:r>
              <a:rPr lang="ru-RU" dirty="0" smtClean="0"/>
              <a:t> </a:t>
            </a:r>
            <a:r>
              <a:rPr lang="ru-RU" dirty="0"/>
              <a:t>ждут у моря погоды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В ресторанах запахло жареным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Фитнес-клубы протягивают ноги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У топливных компаний дело пахнет керосином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Мебельный бизнес дал дуба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Производители одежды затягивают пояса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 err="1"/>
              <a:t>Коворкинги</a:t>
            </a:r>
            <a:r>
              <a:rPr lang="ru-RU" dirty="0"/>
              <a:t> не находят себе места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У пекарен дырка от бублика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У кондитеров жизнь не сахар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• </a:t>
            </a:r>
            <a:r>
              <a:rPr lang="ru-RU" dirty="0"/>
              <a:t>Парфюмерия испускает дух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568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20688"/>
            <a:ext cx="7416824" cy="5544616"/>
          </a:xfrm>
        </p:spPr>
        <p:txBody>
          <a:bodyPr>
            <a:normAutofit/>
          </a:bodyPr>
          <a:lstStyle/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Парикмахерские висят на волоске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Магазины одежды остались без штанов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Обувные сели в калошу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Автомобильные компании завинчивают гайки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Сувенирный бизнес сейчас не подарок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Денег у фондов защиты животных кот наплакал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У массажистов всё из рук вон плохо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Канцелярские магазины дошли до ручки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Бани накрылись медным тазом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Туризм идёт лесом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Прачечные оказались у разбитого корыта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955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20688"/>
            <a:ext cx="7416824" cy="5544616"/>
          </a:xfrm>
        </p:spPr>
        <p:txBody>
          <a:bodyPr>
            <a:normAutofit fontScale="92500"/>
          </a:bodyPr>
          <a:lstStyle/>
          <a:p>
            <a:pPr marL="0" lvl="0" indent="0">
              <a:buClr>
                <a:srgbClr val="AA2B1E"/>
              </a:buClr>
              <a:buNone/>
            </a:pPr>
            <a:r>
              <a:rPr lang="ru-RU" sz="1000" dirty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• Ателье трещат по швам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В музыкальной отрасли финансы поют романсы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В кинотеатрах </a:t>
            </a:r>
            <a:r>
              <a:rPr lang="ru-RU" dirty="0" err="1">
                <a:solidFill>
                  <a:prstClr val="black"/>
                </a:solidFill>
              </a:rPr>
              <a:t>кина</a:t>
            </a:r>
            <a:r>
              <a:rPr lang="ru-RU" dirty="0">
                <a:solidFill>
                  <a:prstClr val="black"/>
                </a:solidFill>
              </a:rPr>
              <a:t> не будет </a:t>
            </a:r>
            <a:endParaRPr lang="ru-RU" dirty="0" smtClean="0">
              <a:solidFill>
                <a:prstClr val="black"/>
              </a:solidFill>
            </a:endParaRP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 smtClean="0">
                <a:solidFill>
                  <a:prstClr val="black"/>
                </a:solidFill>
              </a:rPr>
              <a:t>• </a:t>
            </a:r>
            <a:r>
              <a:rPr lang="ru-RU" dirty="0">
                <a:solidFill>
                  <a:prstClr val="black"/>
                </a:solidFill>
              </a:rPr>
              <a:t>В цветочном бизнесе довольно вяло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Детские центры доигрались </a:t>
            </a:r>
            <a:endParaRPr lang="ru-RU" dirty="0" smtClean="0">
              <a:solidFill>
                <a:prstClr val="black"/>
              </a:solidFill>
            </a:endParaRP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 smtClean="0">
                <a:solidFill>
                  <a:prstClr val="black"/>
                </a:solidFill>
              </a:rPr>
              <a:t>• </a:t>
            </a:r>
            <a:r>
              <a:rPr lang="ru-RU" dirty="0">
                <a:solidFill>
                  <a:prstClr val="black"/>
                </a:solidFill>
              </a:rPr>
              <a:t>В боулинге хоть шаром покати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Мастера маникюра грызут ногти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Стоматологи положили зубы на  полку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У логопедов </a:t>
            </a:r>
            <a:r>
              <a:rPr lang="ru-RU" dirty="0" err="1">
                <a:solidFill>
                  <a:prstClr val="black"/>
                </a:solidFill>
              </a:rPr>
              <a:t>бесперспективняк</a:t>
            </a:r>
            <a:r>
              <a:rPr lang="ru-RU" dirty="0">
                <a:solidFill>
                  <a:prstClr val="black"/>
                </a:solidFill>
              </a:rPr>
              <a:t>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b="1" dirty="0">
                <a:solidFill>
                  <a:prstClr val="black"/>
                </a:solidFill>
              </a:rPr>
              <a:t> Однако: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 • Производители масок зашиваются 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• У производителей ИВЛ открылось второе дыхание</a:t>
            </a:r>
          </a:p>
          <a:p>
            <a:pPr marL="0" lvl="0" indent="0">
              <a:buClr>
                <a:srgbClr val="AA2B1E"/>
              </a:buClr>
              <a:buNone/>
            </a:pPr>
            <a:r>
              <a:rPr lang="ru-RU" dirty="0">
                <a:solidFill>
                  <a:prstClr val="black"/>
                </a:solidFill>
              </a:rPr>
              <a:t> • В аптеках всё на мази</a:t>
            </a:r>
          </a:p>
        </p:txBody>
      </p:sp>
    </p:spTree>
    <p:extLst>
      <p:ext uri="{BB962C8B-B14F-4D97-AF65-F5344CB8AC3E}">
        <p14:creationId xmlns:p14="http://schemas.microsoft.com/office/powerpoint/2010/main" val="308488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Неологизмы с корнем –зум-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Определить способы словообразования и значение:</a:t>
            </a:r>
          </a:p>
          <a:p>
            <a:pPr marL="0" indent="0">
              <a:buNone/>
            </a:pPr>
            <a:r>
              <a:rPr lang="ru-RU" dirty="0" err="1" smtClean="0"/>
              <a:t>Предзумник</a:t>
            </a:r>
            <a:r>
              <a:rPr lang="ru-RU" dirty="0" smtClean="0"/>
              <a:t>, </a:t>
            </a:r>
            <a:r>
              <a:rPr lang="ru-RU" dirty="0" err="1" smtClean="0"/>
              <a:t>зумная</a:t>
            </a:r>
            <a:r>
              <a:rPr lang="ru-RU" dirty="0" smtClean="0"/>
              <a:t>, </a:t>
            </a:r>
            <a:r>
              <a:rPr lang="ru-RU" dirty="0" err="1" smtClean="0"/>
              <a:t>отзумить</a:t>
            </a:r>
            <a:r>
              <a:rPr lang="ru-RU" dirty="0" smtClean="0"/>
              <a:t>, </a:t>
            </a:r>
            <a:r>
              <a:rPr lang="ru-RU" dirty="0" err="1" smtClean="0"/>
              <a:t>отзумиться</a:t>
            </a:r>
            <a:r>
              <a:rPr lang="ru-RU" dirty="0" smtClean="0"/>
              <a:t>, </a:t>
            </a:r>
            <a:r>
              <a:rPr lang="ru-RU" dirty="0" err="1" smtClean="0"/>
              <a:t>позумить</a:t>
            </a:r>
            <a:r>
              <a:rPr lang="ru-RU" dirty="0" smtClean="0"/>
              <a:t>, зум-кафе…</a:t>
            </a:r>
          </a:p>
          <a:p>
            <a:pPr marL="0" indent="0">
              <a:buNone/>
            </a:pPr>
            <a:r>
              <a:rPr lang="ru-RU" dirty="0" smtClean="0"/>
              <a:t>Орфография – грамматические признаки:</a:t>
            </a:r>
          </a:p>
          <a:p>
            <a:pPr marL="0" indent="0">
              <a:buNone/>
            </a:pPr>
            <a:r>
              <a:rPr lang="ru-RU" dirty="0" err="1" smtClean="0"/>
              <a:t>Обеззуметь</a:t>
            </a:r>
            <a:endParaRPr lang="ru-RU" dirty="0" smtClean="0"/>
          </a:p>
          <a:p>
            <a:pPr marL="0" indent="0">
              <a:buNone/>
            </a:pPr>
            <a:r>
              <a:rPr lang="ru-RU" dirty="0" err="1" smtClean="0"/>
              <a:t>Обеззумить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Значение, контекст, правило</a:t>
            </a:r>
          </a:p>
        </p:txBody>
      </p:sp>
    </p:spTree>
    <p:extLst>
      <p:ext uri="{BB962C8B-B14F-4D97-AF65-F5344CB8AC3E}">
        <p14:creationId xmlns:p14="http://schemas.microsoft.com/office/powerpoint/2010/main" val="156158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119257"/>
            <a:ext cx="7128792" cy="3974040"/>
          </a:xfrm>
        </p:spPr>
        <p:txBody>
          <a:bodyPr>
            <a:normAutofit fontScale="55000" lnSpcReduction="20000"/>
          </a:bodyPr>
          <a:lstStyle/>
          <a:p>
            <a:r>
              <a:rPr lang="ru-RU" dirty="0" err="1" smtClean="0"/>
              <a:t>Карантикулы</a:t>
            </a:r>
            <a:endParaRPr lang="ru-RU" dirty="0" smtClean="0"/>
          </a:p>
          <a:p>
            <a:r>
              <a:rPr lang="ru-RU" dirty="0" err="1" smtClean="0"/>
              <a:t>Наружа</a:t>
            </a:r>
            <a:endParaRPr lang="ru-RU" dirty="0" smtClean="0"/>
          </a:p>
          <a:p>
            <a:r>
              <a:rPr lang="ru-RU" dirty="0" err="1" smtClean="0"/>
              <a:t>Позитивщик</a:t>
            </a:r>
            <a:endParaRPr lang="ru-RU" dirty="0" smtClean="0"/>
          </a:p>
          <a:p>
            <a:r>
              <a:rPr lang="ru-RU" dirty="0" err="1" smtClean="0"/>
              <a:t>Достигаторы</a:t>
            </a:r>
            <a:r>
              <a:rPr lang="ru-RU" dirty="0" smtClean="0"/>
              <a:t>/</a:t>
            </a:r>
            <a:r>
              <a:rPr lang="ru-RU" dirty="0" err="1" smtClean="0"/>
              <a:t>душнилы</a:t>
            </a:r>
            <a:endParaRPr lang="ru-RU" dirty="0" smtClean="0"/>
          </a:p>
          <a:p>
            <a:r>
              <a:rPr lang="ru-RU" dirty="0" smtClean="0"/>
              <a:t>Токсичный</a:t>
            </a:r>
          </a:p>
          <a:p>
            <a:r>
              <a:rPr lang="ru-RU" dirty="0" smtClean="0"/>
              <a:t>Дистанционное обучение/маска</a:t>
            </a:r>
          </a:p>
          <a:p>
            <a:r>
              <a:rPr lang="ru-RU" dirty="0" err="1" smtClean="0"/>
              <a:t>Гречники</a:t>
            </a:r>
            <a:endParaRPr lang="ru-RU" dirty="0" smtClean="0"/>
          </a:p>
          <a:p>
            <a:r>
              <a:rPr lang="ru-RU" dirty="0" err="1" smtClean="0"/>
              <a:t>Расковидиться</a:t>
            </a:r>
            <a:endParaRPr lang="ru-RU" dirty="0" smtClean="0"/>
          </a:p>
          <a:p>
            <a:r>
              <a:rPr lang="ru-RU" dirty="0" err="1" smtClean="0"/>
              <a:t>Наруженосец</a:t>
            </a:r>
            <a:endParaRPr lang="ru-RU" dirty="0" smtClean="0"/>
          </a:p>
          <a:p>
            <a:r>
              <a:rPr lang="ru-RU" dirty="0" smtClean="0"/>
              <a:t>Топить за…, слить кого-то….</a:t>
            </a:r>
          </a:p>
          <a:p>
            <a:r>
              <a:rPr lang="ru-RU" dirty="0" err="1" smtClean="0"/>
              <a:t>Аватарка</a:t>
            </a:r>
            <a:r>
              <a:rPr lang="ru-RU" dirty="0" smtClean="0"/>
              <a:t> – </a:t>
            </a:r>
            <a:r>
              <a:rPr lang="ru-RU" dirty="0" err="1" smtClean="0"/>
              <a:t>авторка</a:t>
            </a:r>
            <a:endParaRPr lang="ru-RU" dirty="0" smtClean="0"/>
          </a:p>
          <a:p>
            <a:r>
              <a:rPr lang="ru-RU" dirty="0" smtClean="0"/>
              <a:t>поясни за </a:t>
            </a:r>
            <a:r>
              <a:rPr lang="ru-RU" dirty="0" err="1" smtClean="0"/>
              <a:t>шмот</a:t>
            </a:r>
            <a:r>
              <a:rPr lang="ru-RU" dirty="0" smtClean="0"/>
              <a:t>/говорить за лингвистику</a:t>
            </a:r>
          </a:p>
          <a:p>
            <a:r>
              <a:rPr lang="ru-RU" dirty="0" err="1" smtClean="0"/>
              <a:t>Спасибки</a:t>
            </a:r>
            <a:r>
              <a:rPr lang="ru-RU" dirty="0" smtClean="0"/>
              <a:t>/</a:t>
            </a:r>
            <a:r>
              <a:rPr lang="ru-RU" dirty="0" err="1" smtClean="0"/>
              <a:t>спосик</a:t>
            </a:r>
            <a:endParaRPr lang="ru-RU" dirty="0" smtClean="0"/>
          </a:p>
          <a:p>
            <a:r>
              <a:rPr lang="ru-RU" dirty="0" smtClean="0"/>
              <a:t>Огонь-</a:t>
            </a:r>
            <a:r>
              <a:rPr lang="ru-RU" dirty="0" err="1" smtClean="0"/>
              <a:t>зачетно</a:t>
            </a:r>
            <a:r>
              <a:rPr lang="ru-RU" dirty="0" smtClean="0"/>
              <a:t>-клево-космос – норм</a:t>
            </a:r>
          </a:p>
          <a:p>
            <a:r>
              <a:rPr lang="ru-RU" dirty="0" err="1" smtClean="0"/>
              <a:t>Оч</a:t>
            </a:r>
            <a:r>
              <a:rPr lang="ru-RU" dirty="0" smtClean="0"/>
              <a:t>-норм-чел</a:t>
            </a:r>
          </a:p>
          <a:p>
            <a:r>
              <a:rPr lang="ru-RU" dirty="0" smtClean="0"/>
              <a:t>Субъект-предмет</a:t>
            </a:r>
          </a:p>
          <a:p>
            <a:r>
              <a:rPr lang="ru-RU" dirty="0" smtClean="0"/>
              <a:t>Знаки </a:t>
            </a:r>
            <a:r>
              <a:rPr lang="ru-RU" dirty="0" err="1" smtClean="0"/>
              <a:t>препиания</a:t>
            </a:r>
            <a:endParaRPr lang="ru-RU" dirty="0" smtClean="0"/>
          </a:p>
          <a:p>
            <a:r>
              <a:rPr lang="ru-RU" dirty="0" err="1" smtClean="0"/>
              <a:t>позитивчик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4824536" cy="153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26696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260648"/>
            <a:ext cx="35306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874685"/>
            <a:ext cx="79311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44123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17583"/>
            <a:ext cx="6512604" cy="52318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Транскрипция, транслитерация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768752" cy="4491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465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Общий принцип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Развитие олимпиадного мышления</a:t>
            </a:r>
          </a:p>
          <a:p>
            <a:r>
              <a:rPr lang="ru-RU" dirty="0" smtClean="0"/>
              <a:t>Задания «без готовых ответов»</a:t>
            </a:r>
          </a:p>
          <a:p>
            <a:r>
              <a:rPr lang="ru-RU" dirty="0" smtClean="0"/>
              <a:t>Б.Ю. </a:t>
            </a:r>
            <a:r>
              <a:rPr lang="ru-RU" dirty="0" err="1" smtClean="0"/>
              <a:t>Норман</a:t>
            </a:r>
            <a:r>
              <a:rPr lang="ru-RU" dirty="0" smtClean="0"/>
              <a:t>: «В отличие от задачников по математике или физике, в конце данного пособия не приводится ответов и решений . Это делается не только для того, чтобы избежать подгонки учащимися решения под готовый ответ, но и потому, что лингвистические задачи зачастую имеют не один ответ  - в том числе и в зависимости от глубины решения. В связи с нечетко-множественной системой языка возможны ответы: «Да, если», «Нет, но», «Скорее да, чем нет», «Скорее нет, чем да». </a:t>
            </a:r>
          </a:p>
        </p:txBody>
      </p:sp>
    </p:spTree>
    <p:extLst>
      <p:ext uri="{BB962C8B-B14F-4D97-AF65-F5344CB8AC3E}">
        <p14:creationId xmlns:p14="http://schemas.microsoft.com/office/powerpoint/2010/main" val="136248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817583"/>
            <a:ext cx="6512604" cy="52318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Транскрипция, транслитерация. Фонетика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Наблюдатель: намеренное оканье?</a:t>
            </a:r>
            <a:endParaRPr lang="ru-RU" dirty="0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55" y="3140968"/>
            <a:ext cx="7315200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732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Неофициальные названия города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6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Ёбург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</a:t>
            </a:r>
            <a:r>
              <a:rPr lang="ru-RU" sz="36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Екб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–</a:t>
            </a:r>
            <a:r>
              <a:rPr lang="ru-RU" sz="36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Бург</a:t>
            </a:r>
            <a:r>
              <a:rPr lang="ru-RU" sz="36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–Катер –Город –Катя </a:t>
            </a:r>
            <a:r>
              <a:rPr lang="ru-RU" sz="36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ru-RU" sz="3600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Екат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5715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836712"/>
            <a:ext cx="7272808" cy="5184576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Ёбург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– сокращение первого элемента сложного слова Екатеринбург с переносом ударения на первый слог.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Екб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– создание сложносокращенного слова под влиянием современной тенденции к созданию аббревиатур. Сложение букв.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Бург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/</a:t>
            </a:r>
            <a:r>
              <a:rPr lang="ru-RU" dirty="0" err="1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Екат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сокращение сложного слова до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второго/первого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корня. 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Катер – сокращение сложного слова, метафорическая и звуковая трансформация первой части сложного слова Екатеринбург.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Город – замена имени собственного </a:t>
            </a:r>
            <a:r>
              <a:rPr lang="ru-RU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гиперонимом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Катя –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разговорный/ласковый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вариант имени собственного, являющегося первой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частью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сложного имени собственного.</a:t>
            </a:r>
            <a:endParaRPr lang="ru-RU" sz="1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7533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1708280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Хейтер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фаловер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микроинфлюенсер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хайп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дауншифтер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Топчик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бригадинг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забанить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предпенсионер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хайпануть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845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3842837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Вариативность: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постишь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хэйтер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хейтер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456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5779365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Языковые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модели: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хайпануть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чилить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флексить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кринжить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сбрэгзить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ванговать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скуинджить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260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0581053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Время употребления: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хипстер – стиляга; </a:t>
                      </a:r>
                      <a:r>
                        <a:rPr lang="ru-RU" sz="2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мундиаль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скуинджить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02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9611394"/>
              </p:ext>
            </p:extLst>
          </p:nvPr>
        </p:nvGraphicFramePr>
        <p:xfrm>
          <a:off x="1259632" y="2564904"/>
          <a:ext cx="6840759" cy="343509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Причины возникновения: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запрещенка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хамандировка</a:t>
                      </a: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8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пармезанить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800" dirty="0" err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карантикулы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примерить</a:t>
                      </a:r>
                      <a:r>
                        <a:rPr lang="ru-RU" sz="2800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корону, короновыпуск-2020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97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753039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Искусственные слова: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безмясник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- _________________,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раскрывашка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- _______________,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посыльник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-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____</a:t>
                      </a: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______________//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разгащиваться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985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4022711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Стилистическая </a:t>
                      </a:r>
                      <a:r>
                        <a:rPr lang="ru-RU" sz="3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маркированность</a:t>
                      </a:r>
                      <a:r>
                        <a:rPr lang="ru-RU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словесный – вербальный; </a:t>
                      </a:r>
                      <a:r>
                        <a:rPr lang="ru-RU" sz="32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зашквар</a:t>
                      </a:r>
                      <a:r>
                        <a:rPr lang="ru-RU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 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865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Критерии, которым должны соответствовать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Доступность</a:t>
            </a:r>
          </a:p>
          <a:p>
            <a:r>
              <a:rPr lang="ru-RU" dirty="0" smtClean="0"/>
              <a:t>Однозначность</a:t>
            </a:r>
          </a:p>
          <a:p>
            <a:r>
              <a:rPr lang="ru-RU" dirty="0" smtClean="0"/>
              <a:t>Уникальность</a:t>
            </a:r>
          </a:p>
          <a:p>
            <a:r>
              <a:rPr lang="ru-RU" dirty="0" smtClean="0"/>
              <a:t>Эвристический, проблемный характер заданий</a:t>
            </a:r>
          </a:p>
          <a:p>
            <a:r>
              <a:rPr lang="ru-RU" dirty="0" smtClean="0"/>
              <a:t>Соответствие вопроса, ответа и критериев оценивания друг другу</a:t>
            </a:r>
          </a:p>
          <a:p>
            <a:endParaRPr lang="ru-RU" dirty="0"/>
          </a:p>
          <a:p>
            <a:r>
              <a:rPr lang="ru-RU" dirty="0" smtClean="0"/>
              <a:t>1-2 задания – 70% участников</a:t>
            </a:r>
          </a:p>
          <a:p>
            <a:r>
              <a:rPr lang="ru-RU" dirty="0" smtClean="0"/>
              <a:t>2-3 задания – 50%</a:t>
            </a:r>
          </a:p>
          <a:p>
            <a:r>
              <a:rPr lang="ru-RU" dirty="0" smtClean="0"/>
              <a:t>2 задания – для наиболее способных участников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52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545380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Семантические модели: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токсичный, язвительный, едкий, вредный, ядовитый, отравлять.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7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2934535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Словообразовательные модели: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режиссерка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авторка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актерка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9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8942871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Авторские слова: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стушеваться, миндальничать, бездарь, промышленность, трогательный, занимательный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57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1382789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Авторские слова: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стушеваться, миндальничать, бездарь, промышленность, трогательный, занимательный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220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4465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Неологизмы/по передаче «Наблюдатель» на т/к «Культура»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7629820"/>
              </p:ext>
            </p:extLst>
          </p:nvPr>
        </p:nvGraphicFramePr>
        <p:xfrm>
          <a:off x="1259632" y="2564904"/>
          <a:ext cx="6840759" cy="3384376"/>
        </p:xfrm>
        <a:graphic>
          <a:graphicData uri="http://schemas.openxmlformats.org/drawingml/2006/table">
            <a:tbl>
              <a:tblPr firstRow="1" firstCol="1" bandRow="1"/>
              <a:tblGrid>
                <a:gridCol w="3420022"/>
                <a:gridCol w="3420737"/>
              </a:tblGrid>
              <a:tr h="33843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Употребление: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последний – крайний;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гламур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 я вас услышал; на связи; </a:t>
                      </a:r>
                      <a:r>
                        <a:rPr lang="ru-RU" sz="2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печалька</a:t>
                      </a: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; пейджер; авоська.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616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1002938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007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25261707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861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1120907"/>
              </p:ext>
            </p:extLst>
          </p:nvPr>
        </p:nvGraphicFramePr>
        <p:xfrm>
          <a:off x="755576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518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7899A9F-6115-414F-AB4D-C742346F5A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77899A9F-6115-414F-AB4D-C742346F5A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77899A9F-6115-414F-AB4D-C742346F5A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77899A9F-6115-414F-AB4D-C742346F5A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E79E77-0048-4757-BE95-06700BD91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E3E79E77-0048-4757-BE95-06700BD91A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E3E79E77-0048-4757-BE95-06700BD91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E3E79E77-0048-4757-BE95-06700BD91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559A05-3ECC-46DB-91A1-07731EA09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E9559A05-3ECC-46DB-91A1-07731EA090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E9559A05-3ECC-46DB-91A1-07731EA09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E9559A05-3ECC-46DB-91A1-07731EA090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73FF4D-99E3-4AA2-9024-51315FDFC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graphicEl>
                                              <a:dgm id="{1273FF4D-99E3-4AA2-9024-51315FDFC8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graphicEl>
                                              <a:dgm id="{1273FF4D-99E3-4AA2-9024-51315FDFC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1273FF4D-99E3-4AA2-9024-51315FDFC8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D1BEA36-CFA1-487A-BE76-0687B769E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>
                                            <p:graphicEl>
                                              <a:dgm id="{0D1BEA36-CFA1-487A-BE76-0687B769EA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0D1BEA36-CFA1-487A-BE76-0687B769E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0D1BEA36-CFA1-487A-BE76-0687B769EA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F23C68-8214-44E5-9604-BB34FB720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graphicEl>
                                              <a:dgm id="{63F23C68-8214-44E5-9604-BB34FB7203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63F23C68-8214-44E5-9604-BB34FB720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graphicEl>
                                              <a:dgm id="{63F23C68-8214-44E5-9604-BB34FB7203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2BA261-CFF5-4EE4-BAE5-5A19E9EF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graphicEl>
                                              <a:dgm id="{3F2BA261-CFF5-4EE4-BAE5-5A19E9EF3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dgm id="{3F2BA261-CFF5-4EE4-BAE5-5A19E9EF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dgm id="{3F2BA261-CFF5-4EE4-BAE5-5A19E9EF3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40EAC71-352D-4035-9E7B-3A2B3B7D9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>
                                            <p:graphicEl>
                                              <a:dgm id="{140EAC71-352D-4035-9E7B-3A2B3B7D95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graphicEl>
                                              <a:dgm id="{140EAC71-352D-4035-9E7B-3A2B3B7D9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140EAC71-352D-4035-9E7B-3A2B3B7D95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886602-EEF9-49FE-9824-88DAB1A25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>
                                            <p:graphicEl>
                                              <a:dgm id="{7F886602-EEF9-49FE-9824-88DAB1A254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graphicEl>
                                              <a:dgm id="{7F886602-EEF9-49FE-9824-88DAB1A25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7F886602-EEF9-49FE-9824-88DAB1A254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009C3C-7010-44FA-8322-5AF0D649F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graphicEl>
                                              <a:dgm id="{0C009C3C-7010-44FA-8322-5AF0D649F6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graphicEl>
                                              <a:dgm id="{0C009C3C-7010-44FA-8322-5AF0D649F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graphicEl>
                                              <a:dgm id="{0C009C3C-7010-44FA-8322-5AF0D649F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340DB9-07EE-4635-9F1C-353FFC843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graphicEl>
                                              <a:dgm id="{7A340DB9-07EE-4635-9F1C-353FFC843D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dgm id="{7A340DB9-07EE-4635-9F1C-353FFC843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graphicEl>
                                              <a:dgm id="{7A340DB9-07EE-4635-9F1C-353FFC843D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24649B-8FD8-4F55-82BE-8019A433F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graphicEl>
                                              <a:dgm id="{C024649B-8FD8-4F55-82BE-8019A433F8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graphicEl>
                                              <a:dgm id="{C024649B-8FD8-4F55-82BE-8019A433F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graphicEl>
                                              <a:dgm id="{C024649B-8FD8-4F55-82BE-8019A433F8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D613AE5-8D06-4F58-9DC3-1957655C5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>
                                            <p:graphicEl>
                                              <a:dgm id="{4D613AE5-8D06-4F58-9DC3-1957655C57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>
                                            <p:graphicEl>
                                              <a:dgm id="{4D613AE5-8D06-4F58-9DC3-1957655C5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graphicEl>
                                              <a:dgm id="{4D613AE5-8D06-4F58-9DC3-1957655C57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59FE37-A941-40FB-8D0A-E64A502ED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">
                                            <p:graphicEl>
                                              <a:dgm id="{1759FE37-A941-40FB-8D0A-E64A502ED9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>
                                            <p:graphicEl>
                                              <a:dgm id="{1759FE37-A941-40FB-8D0A-E64A502ED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>
                                            <p:graphicEl>
                                              <a:dgm id="{1759FE37-A941-40FB-8D0A-E64A502ED9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63BF79-619B-4689-B339-2B5793426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">
                                            <p:graphicEl>
                                              <a:dgm id="{1B63BF79-619B-4689-B339-2B579342649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>
                                            <p:graphicEl>
                                              <a:dgm id="{1B63BF79-619B-4689-B339-2B5793426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graphicEl>
                                              <a:dgm id="{1B63BF79-619B-4689-B339-2B57934264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7D2BD4-163C-42B4-8DF0-7B744434A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">
                                            <p:graphicEl>
                                              <a:dgm id="{5C7D2BD4-163C-42B4-8DF0-7B744434A3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graphicEl>
                                              <a:dgm id="{5C7D2BD4-163C-42B4-8DF0-7B744434A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graphicEl>
                                              <a:dgm id="{5C7D2BD4-163C-42B4-8DF0-7B744434A3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21A4795-E755-476E-AAB2-8D40D583A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">
                                            <p:graphicEl>
                                              <a:dgm id="{E21A4795-E755-476E-AAB2-8D40D583A6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graphicEl>
                                              <a:dgm id="{E21A4795-E755-476E-AAB2-8D40D583A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graphicEl>
                                              <a:dgm id="{E21A4795-E755-476E-AAB2-8D40D583A6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FAEDACC-73B6-45DA-9635-237F8947F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">
                                            <p:graphicEl>
                                              <a:dgm id="{BFAEDACC-73B6-45DA-9635-237F8947FF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graphicEl>
                                              <a:dgm id="{BFAEDACC-73B6-45DA-9635-237F8947F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graphicEl>
                                              <a:dgm id="{BFAEDACC-73B6-45DA-9635-237F8947F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FD89550-657B-43C3-9626-032AD4CFF6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">
                                            <p:graphicEl>
                                              <a:dgm id="{7FD89550-657B-43C3-9626-032AD4CFF6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">
                                            <p:graphicEl>
                                              <a:dgm id="{7FD89550-657B-43C3-9626-032AD4CFF6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">
                                            <p:graphicEl>
                                              <a:dgm id="{7FD89550-657B-43C3-9626-032AD4CFF6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C386FB3-4876-4696-8D22-0C225A811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">
                                            <p:graphicEl>
                                              <a:dgm id="{1C386FB3-4876-4696-8D22-0C225A811A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">
                                            <p:graphicEl>
                                              <a:dgm id="{1C386FB3-4876-4696-8D22-0C225A811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graphicEl>
                                              <a:dgm id="{1C386FB3-4876-4696-8D22-0C225A811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3990016-1F1C-45D6-B5A7-89E155769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4">
                                            <p:graphicEl>
                                              <a:dgm id="{03990016-1F1C-45D6-B5A7-89E1557690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">
                                            <p:graphicEl>
                                              <a:dgm id="{03990016-1F1C-45D6-B5A7-89E155769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graphicEl>
                                              <a:dgm id="{03990016-1F1C-45D6-B5A7-89E1557690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29C998-639F-4E8F-BEAC-06CA63ED20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">
                                            <p:graphicEl>
                                              <a:dgm id="{EC29C998-639F-4E8F-BEAC-06CA63ED20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graphicEl>
                                              <a:dgm id="{EC29C998-639F-4E8F-BEAC-06CA63ED20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">
                                            <p:graphicEl>
                                              <a:dgm id="{EC29C998-639F-4E8F-BEAC-06CA63ED20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D1D4FC-4AE4-4073-BAB3-38FFC7723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">
                                            <p:graphicEl>
                                              <a:dgm id="{15D1D4FC-4AE4-4073-BAB3-38FFC7723B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">
                                            <p:graphicEl>
                                              <a:dgm id="{15D1D4FC-4AE4-4073-BAB3-38FFC7723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">
                                            <p:graphicEl>
                                              <a:dgm id="{15D1D4FC-4AE4-4073-BAB3-38FFC7723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46BCAC-D6B8-4C99-8F60-DB0E92361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">
                                            <p:graphicEl>
                                              <a:dgm id="{D746BCAC-D6B8-4C99-8F60-DB0E923616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">
                                            <p:graphicEl>
                                              <a:dgm id="{D746BCAC-D6B8-4C99-8F60-DB0E92361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4">
                                            <p:graphicEl>
                                              <a:dgm id="{D746BCAC-D6B8-4C99-8F60-DB0E923616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2CE2B7C-2B38-4E9B-9FEC-0B77E5CC6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">
                                            <p:graphicEl>
                                              <a:dgm id="{02CE2B7C-2B38-4E9B-9FEC-0B77E5CC67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">
                                            <p:graphicEl>
                                              <a:dgm id="{02CE2B7C-2B38-4E9B-9FEC-0B77E5CC6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">
                                            <p:graphicEl>
                                              <a:dgm id="{02CE2B7C-2B38-4E9B-9FEC-0B77E5CC67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1B05793-17CE-4591-89C4-2F46EA3F7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">
                                            <p:graphicEl>
                                              <a:dgm id="{71B05793-17CE-4591-89C4-2F46EA3F7B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">
                                            <p:graphicEl>
                                              <a:dgm id="{71B05793-17CE-4591-89C4-2F46EA3F7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">
                                            <p:graphicEl>
                                              <a:dgm id="{71B05793-17CE-4591-89C4-2F46EA3F7B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94475066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174731070"/>
              </p:ext>
            </p:extLst>
          </p:nvPr>
        </p:nvGraphicFramePr>
        <p:xfrm>
          <a:off x="827584" y="620688"/>
          <a:ext cx="748883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57733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8881273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542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Связь в другими дисциплинами (1-2 задания)</a:t>
            </a:r>
          </a:p>
          <a:p>
            <a:r>
              <a:rPr lang="ru-RU" dirty="0" smtClean="0"/>
              <a:t>Опора нескольких заданий на региональную специфику (областные словари, произведения писателей, чьи имена связаны с регионом, соотношение с направлениями ведущих научных школ региона)</a:t>
            </a:r>
          </a:p>
          <a:p>
            <a:r>
              <a:rPr lang="ru-RU" dirty="0" smtClean="0"/>
              <a:t>Задания, требующие развернутого ответа, демонстрирующие культуру письменной речи (?)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364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47736850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6590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3428990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466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994106" y="768398"/>
            <a:ext cx="4378095" cy="5321202"/>
            <a:chOff x="1994106" y="768398"/>
            <a:chExt cx="4378095" cy="5321202"/>
          </a:xfrm>
        </p:grpSpPr>
        <p:sp>
          <p:nvSpPr>
            <p:cNvPr id="3" name="Полилиния 2"/>
            <p:cNvSpPr/>
            <p:nvPr/>
          </p:nvSpPr>
          <p:spPr>
            <a:xfrm>
              <a:off x="2539870" y="3404526"/>
              <a:ext cx="1135713" cy="2412192"/>
            </a:xfrm>
            <a:custGeom>
              <a:avLst/>
              <a:gdLst>
                <a:gd name="connsiteX0" fmla="*/ 0 w 1135713"/>
                <a:gd name="connsiteY0" fmla="*/ 0 h 2412192"/>
                <a:gd name="connsiteX1" fmla="*/ 567856 w 1135713"/>
                <a:gd name="connsiteY1" fmla="*/ 0 h 2412192"/>
                <a:gd name="connsiteX2" fmla="*/ 567856 w 1135713"/>
                <a:gd name="connsiteY2" fmla="*/ 2412192 h 2412192"/>
                <a:gd name="connsiteX3" fmla="*/ 1135713 w 1135713"/>
                <a:gd name="connsiteY3" fmla="*/ 2412192 h 241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2412192">
                  <a:moveTo>
                    <a:pt x="0" y="0"/>
                  </a:moveTo>
                  <a:lnTo>
                    <a:pt x="567856" y="0"/>
                  </a:lnTo>
                  <a:lnTo>
                    <a:pt x="567856" y="2412192"/>
                  </a:lnTo>
                  <a:lnTo>
                    <a:pt x="1135713" y="241219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3902" tIns="1139442" rIns="513902" bIns="1139441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2539870" y="3404526"/>
              <a:ext cx="1172339" cy="1711703"/>
            </a:xfrm>
            <a:custGeom>
              <a:avLst/>
              <a:gdLst>
                <a:gd name="connsiteX0" fmla="*/ 0 w 1172339"/>
                <a:gd name="connsiteY0" fmla="*/ 0 h 1711703"/>
                <a:gd name="connsiteX1" fmla="*/ 586169 w 1172339"/>
                <a:gd name="connsiteY1" fmla="*/ 0 h 1711703"/>
                <a:gd name="connsiteX2" fmla="*/ 586169 w 1172339"/>
                <a:gd name="connsiteY2" fmla="*/ 1711703 h 1711703"/>
                <a:gd name="connsiteX3" fmla="*/ 1172339 w 1172339"/>
                <a:gd name="connsiteY3" fmla="*/ 1711703 h 171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2339" h="1711703">
                  <a:moveTo>
                    <a:pt x="0" y="0"/>
                  </a:moveTo>
                  <a:lnTo>
                    <a:pt x="586169" y="0"/>
                  </a:lnTo>
                  <a:lnTo>
                    <a:pt x="586169" y="1711703"/>
                  </a:lnTo>
                  <a:lnTo>
                    <a:pt x="1172339" y="1711703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7002" tIns="803985" rIns="547003" bIns="803984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2539870" y="3404526"/>
              <a:ext cx="1135713" cy="1047781"/>
            </a:xfrm>
            <a:custGeom>
              <a:avLst/>
              <a:gdLst>
                <a:gd name="connsiteX0" fmla="*/ 0 w 1135713"/>
                <a:gd name="connsiteY0" fmla="*/ 0 h 1047781"/>
                <a:gd name="connsiteX1" fmla="*/ 567856 w 1135713"/>
                <a:gd name="connsiteY1" fmla="*/ 0 h 1047781"/>
                <a:gd name="connsiteX2" fmla="*/ 567856 w 1135713"/>
                <a:gd name="connsiteY2" fmla="*/ 1047781 h 1047781"/>
                <a:gd name="connsiteX3" fmla="*/ 1135713 w 1135713"/>
                <a:gd name="connsiteY3" fmla="*/ 1047781 h 104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1047781">
                  <a:moveTo>
                    <a:pt x="0" y="0"/>
                  </a:moveTo>
                  <a:lnTo>
                    <a:pt x="567856" y="0"/>
                  </a:lnTo>
                  <a:lnTo>
                    <a:pt x="567856" y="1047781"/>
                  </a:lnTo>
                  <a:lnTo>
                    <a:pt x="1135713" y="104778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1926" tIns="485261" rIns="541927" bIns="485260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2539870" y="3404526"/>
              <a:ext cx="1135713" cy="365575"/>
            </a:xfrm>
            <a:custGeom>
              <a:avLst/>
              <a:gdLst>
                <a:gd name="connsiteX0" fmla="*/ 0 w 1135713"/>
                <a:gd name="connsiteY0" fmla="*/ 0 h 365575"/>
                <a:gd name="connsiteX1" fmla="*/ 567856 w 1135713"/>
                <a:gd name="connsiteY1" fmla="*/ 0 h 365575"/>
                <a:gd name="connsiteX2" fmla="*/ 567856 w 1135713"/>
                <a:gd name="connsiteY2" fmla="*/ 365575 h 365575"/>
                <a:gd name="connsiteX3" fmla="*/ 1135713 w 1135713"/>
                <a:gd name="connsiteY3" fmla="*/ 365575 h 36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365575">
                  <a:moveTo>
                    <a:pt x="0" y="0"/>
                  </a:moveTo>
                  <a:lnTo>
                    <a:pt x="567856" y="0"/>
                  </a:lnTo>
                  <a:lnTo>
                    <a:pt x="567856" y="365575"/>
                  </a:lnTo>
                  <a:lnTo>
                    <a:pt x="1135713" y="365575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0729" tIns="152961" rIns="550729" bIns="152959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2539870" y="3087897"/>
              <a:ext cx="1135713" cy="316629"/>
            </a:xfrm>
            <a:custGeom>
              <a:avLst/>
              <a:gdLst>
                <a:gd name="connsiteX0" fmla="*/ 0 w 1135713"/>
                <a:gd name="connsiteY0" fmla="*/ 316629 h 316629"/>
                <a:gd name="connsiteX1" fmla="*/ 567856 w 1135713"/>
                <a:gd name="connsiteY1" fmla="*/ 316629 h 316629"/>
                <a:gd name="connsiteX2" fmla="*/ 567856 w 1135713"/>
                <a:gd name="connsiteY2" fmla="*/ 0 h 316629"/>
                <a:gd name="connsiteX3" fmla="*/ 1135713 w 1135713"/>
                <a:gd name="connsiteY3" fmla="*/ 0 h 31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316629">
                  <a:moveTo>
                    <a:pt x="0" y="316629"/>
                  </a:moveTo>
                  <a:lnTo>
                    <a:pt x="567856" y="316629"/>
                  </a:lnTo>
                  <a:lnTo>
                    <a:pt x="567856" y="0"/>
                  </a:lnTo>
                  <a:lnTo>
                    <a:pt x="113571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51081" tIns="128839" rIns="551081" bIns="128839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2539870" y="2405691"/>
              <a:ext cx="1135713" cy="998834"/>
            </a:xfrm>
            <a:custGeom>
              <a:avLst/>
              <a:gdLst>
                <a:gd name="connsiteX0" fmla="*/ 0 w 1135713"/>
                <a:gd name="connsiteY0" fmla="*/ 998834 h 998834"/>
                <a:gd name="connsiteX1" fmla="*/ 567856 w 1135713"/>
                <a:gd name="connsiteY1" fmla="*/ 998834 h 998834"/>
                <a:gd name="connsiteX2" fmla="*/ 567856 w 1135713"/>
                <a:gd name="connsiteY2" fmla="*/ 0 h 998834"/>
                <a:gd name="connsiteX3" fmla="*/ 1135713 w 1135713"/>
                <a:gd name="connsiteY3" fmla="*/ 0 h 998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998834">
                  <a:moveTo>
                    <a:pt x="0" y="998834"/>
                  </a:moveTo>
                  <a:lnTo>
                    <a:pt x="567856" y="998834"/>
                  </a:lnTo>
                  <a:lnTo>
                    <a:pt x="567856" y="0"/>
                  </a:lnTo>
                  <a:lnTo>
                    <a:pt x="113571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42745" tIns="461606" rIns="542746" bIns="461606" numCol="1" spcCol="1270" anchor="ctr" anchorCtr="0">
              <a:noAutofit/>
            </a:bodyPr>
            <a:lstStyle/>
            <a:p>
              <a:pPr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5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2539870" y="1723486"/>
              <a:ext cx="1135713" cy="1681040"/>
            </a:xfrm>
            <a:custGeom>
              <a:avLst/>
              <a:gdLst>
                <a:gd name="connsiteX0" fmla="*/ 0 w 1135713"/>
                <a:gd name="connsiteY0" fmla="*/ 1681040 h 1681040"/>
                <a:gd name="connsiteX1" fmla="*/ 567856 w 1135713"/>
                <a:gd name="connsiteY1" fmla="*/ 1681040 h 1681040"/>
                <a:gd name="connsiteX2" fmla="*/ 567856 w 1135713"/>
                <a:gd name="connsiteY2" fmla="*/ 0 h 1681040"/>
                <a:gd name="connsiteX3" fmla="*/ 1135713 w 1135713"/>
                <a:gd name="connsiteY3" fmla="*/ 0 h 168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1681040">
                  <a:moveTo>
                    <a:pt x="0" y="1681040"/>
                  </a:moveTo>
                  <a:lnTo>
                    <a:pt x="567856" y="1681040"/>
                  </a:lnTo>
                  <a:lnTo>
                    <a:pt x="567856" y="0"/>
                  </a:lnTo>
                  <a:lnTo>
                    <a:pt x="113571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29839" tIns="789802" rIns="529838" bIns="789802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2539870" y="1041280"/>
              <a:ext cx="1135713" cy="2363245"/>
            </a:xfrm>
            <a:custGeom>
              <a:avLst/>
              <a:gdLst>
                <a:gd name="connsiteX0" fmla="*/ 0 w 1135713"/>
                <a:gd name="connsiteY0" fmla="*/ 2363245 h 2363245"/>
                <a:gd name="connsiteX1" fmla="*/ 567856 w 1135713"/>
                <a:gd name="connsiteY1" fmla="*/ 2363245 h 2363245"/>
                <a:gd name="connsiteX2" fmla="*/ 567856 w 1135713"/>
                <a:gd name="connsiteY2" fmla="*/ 0 h 2363245"/>
                <a:gd name="connsiteX3" fmla="*/ 1135713 w 1135713"/>
                <a:gd name="connsiteY3" fmla="*/ 0 h 2363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5713" h="2363245">
                  <a:moveTo>
                    <a:pt x="0" y="2363245"/>
                  </a:moveTo>
                  <a:lnTo>
                    <a:pt x="567856" y="2363245"/>
                  </a:lnTo>
                  <a:lnTo>
                    <a:pt x="567856" y="0"/>
                  </a:lnTo>
                  <a:lnTo>
                    <a:pt x="113571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15007" tIns="1116074" rIns="515008" bIns="1116073" numCol="1" spcCol="1270" anchor="ctr" anchorCtr="0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9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 rot="16200000">
              <a:off x="830766" y="3131644"/>
              <a:ext cx="2872444" cy="545764"/>
            </a:xfrm>
            <a:custGeom>
              <a:avLst/>
              <a:gdLst>
                <a:gd name="connsiteX0" fmla="*/ 0 w 2872444"/>
                <a:gd name="connsiteY0" fmla="*/ 0 h 545764"/>
                <a:gd name="connsiteX1" fmla="*/ 2872444 w 2872444"/>
                <a:gd name="connsiteY1" fmla="*/ 0 h 545764"/>
                <a:gd name="connsiteX2" fmla="*/ 2872444 w 2872444"/>
                <a:gd name="connsiteY2" fmla="*/ 545764 h 545764"/>
                <a:gd name="connsiteX3" fmla="*/ 0 w 2872444"/>
                <a:gd name="connsiteY3" fmla="*/ 545764 h 545764"/>
                <a:gd name="connsiteX4" fmla="*/ 0 w 2872444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2444" h="545764">
                  <a:moveTo>
                    <a:pt x="0" y="0"/>
                  </a:moveTo>
                  <a:lnTo>
                    <a:pt x="2872444" y="0"/>
                  </a:lnTo>
                  <a:lnTo>
                    <a:pt x="2872444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495" tIns="23495" rIns="23495" bIns="23495" numCol="1" spcCol="1270" anchor="ctr" anchorCtr="0">
              <a:noAutofit/>
            </a:bodyPr>
            <a:lstStyle/>
            <a:p>
              <a:pPr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700" dirty="0" smtClean="0">
                  <a:solidFill>
                    <a:prstClr val="white"/>
                  </a:solidFill>
                </a:rPr>
                <a:t>Коло - круг</a:t>
              </a:r>
              <a:endParaRPr lang="ru-RU" sz="3700" dirty="0">
                <a:solidFill>
                  <a:prstClr val="white"/>
                </a:solidFill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3675584" y="768398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prstClr val="white"/>
                  </a:solidFill>
                </a:rPr>
                <a:t>Кольцо </a:t>
              </a:r>
              <a:r>
                <a:rPr lang="ru-RU" sz="1200" dirty="0" smtClean="0">
                  <a:solidFill>
                    <a:prstClr val="white"/>
                  </a:solidFill>
                  <a:latin typeface="Cambria Math"/>
                  <a:ea typeface="Cambria Math"/>
                </a:rPr>
                <a:t>&lt; </a:t>
              </a:r>
              <a:r>
                <a:rPr lang="ru-RU" sz="1200" dirty="0" err="1" smtClean="0">
                  <a:solidFill>
                    <a:prstClr val="white"/>
                  </a:solidFill>
                  <a:latin typeface="Cambria Math"/>
                  <a:ea typeface="Cambria Math"/>
                </a:rPr>
                <a:t>коло+ьц</a:t>
              </a:r>
              <a:r>
                <a:rPr lang="ru-RU" sz="1200" dirty="0" smtClean="0">
                  <a:solidFill>
                    <a:prstClr val="white"/>
                  </a:solidFill>
                  <a:latin typeface="Cambria Math"/>
                  <a:ea typeface="Cambria Math"/>
                </a:rPr>
                <a:t> 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3675584" y="1450604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prstClr val="white"/>
                  </a:solidFill>
                </a:rPr>
                <a:t>Колесо</a:t>
              </a:r>
              <a:r>
                <a:rPr lang="ru-RU" sz="1200" dirty="0" smtClean="0">
                  <a:solidFill>
                    <a:prstClr val="white"/>
                  </a:solidFill>
                  <a:latin typeface="Cambria Math"/>
                  <a:ea typeface="Cambria Math"/>
                </a:rPr>
                <a:t>&lt;</a:t>
              </a:r>
              <a:r>
                <a:rPr lang="ru-RU" sz="1200" dirty="0" err="1" smtClean="0">
                  <a:solidFill>
                    <a:prstClr val="white"/>
                  </a:solidFill>
                  <a:latin typeface="Cambria Math"/>
                  <a:ea typeface="Cambria Math"/>
                </a:rPr>
                <a:t>коло+ес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675584" y="2132809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prstClr val="white"/>
                  </a:solidFill>
                </a:rPr>
                <a:t>Колесить</a:t>
              </a:r>
              <a:r>
                <a:rPr lang="ru-RU" sz="1200" dirty="0" smtClean="0">
                  <a:solidFill>
                    <a:prstClr val="white"/>
                  </a:solidFill>
                  <a:latin typeface="Cambria Math"/>
                  <a:ea typeface="Cambria Math"/>
                </a:rPr>
                <a:t>&lt;колесо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3675584" y="2815015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prstClr val="white"/>
                  </a:solidFill>
                </a:rPr>
                <a:t>Околесица</a:t>
              </a:r>
              <a:r>
                <a:rPr lang="ru-RU" sz="1200" dirty="0" smtClean="0">
                  <a:solidFill>
                    <a:prstClr val="white"/>
                  </a:solidFill>
                  <a:latin typeface="Cambria Math"/>
                  <a:ea typeface="Cambria Math"/>
                </a:rPr>
                <a:t>&lt;околесить&lt;колесить – ср. колобродить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675584" y="3497220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prstClr val="white"/>
                  </a:solidFill>
                </a:rPr>
                <a:t>Колея – след колеса – коло+</a:t>
              </a:r>
              <a:r>
                <a:rPr lang="en-US" sz="1200" dirty="0" smtClean="0">
                  <a:solidFill>
                    <a:prstClr val="white"/>
                  </a:solidFill>
                </a:rPr>
                <a:t>Ja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3675584" y="4179426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prstClr val="white"/>
                  </a:solidFill>
                </a:rPr>
                <a:t>Калач – </a:t>
              </a:r>
              <a:r>
                <a:rPr lang="ru-RU" sz="1200" dirty="0" err="1" smtClean="0">
                  <a:solidFill>
                    <a:prstClr val="white"/>
                  </a:solidFill>
                </a:rPr>
                <a:t>коло+ач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3712209" y="4843348"/>
              <a:ext cx="2607112" cy="545764"/>
            </a:xfrm>
            <a:custGeom>
              <a:avLst/>
              <a:gdLst>
                <a:gd name="connsiteX0" fmla="*/ 0 w 2607112"/>
                <a:gd name="connsiteY0" fmla="*/ 0 h 545764"/>
                <a:gd name="connsiteX1" fmla="*/ 2607112 w 2607112"/>
                <a:gd name="connsiteY1" fmla="*/ 0 h 545764"/>
                <a:gd name="connsiteX2" fmla="*/ 2607112 w 2607112"/>
                <a:gd name="connsiteY2" fmla="*/ 545764 h 545764"/>
                <a:gd name="connsiteX3" fmla="*/ 0 w 2607112"/>
                <a:gd name="connsiteY3" fmla="*/ 545764 h 545764"/>
                <a:gd name="connsiteX4" fmla="*/ 0 w 2607112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07112" h="545764">
                  <a:moveTo>
                    <a:pt x="0" y="0"/>
                  </a:moveTo>
                  <a:lnTo>
                    <a:pt x="2607112" y="0"/>
                  </a:lnTo>
                  <a:lnTo>
                    <a:pt x="2607112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prstClr val="white"/>
                  </a:solidFill>
                </a:rPr>
                <a:t>Около – </a:t>
              </a:r>
              <a:r>
                <a:rPr lang="ru-RU" sz="1200" dirty="0" err="1" smtClean="0">
                  <a:solidFill>
                    <a:prstClr val="white"/>
                  </a:solidFill>
                </a:rPr>
                <a:t>о+коло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3675584" y="5543836"/>
              <a:ext cx="2696617" cy="545764"/>
            </a:xfrm>
            <a:custGeom>
              <a:avLst/>
              <a:gdLst>
                <a:gd name="connsiteX0" fmla="*/ 0 w 2696617"/>
                <a:gd name="connsiteY0" fmla="*/ 0 h 545764"/>
                <a:gd name="connsiteX1" fmla="*/ 2696617 w 2696617"/>
                <a:gd name="connsiteY1" fmla="*/ 0 h 545764"/>
                <a:gd name="connsiteX2" fmla="*/ 2696617 w 2696617"/>
                <a:gd name="connsiteY2" fmla="*/ 545764 h 545764"/>
                <a:gd name="connsiteX3" fmla="*/ 0 w 2696617"/>
                <a:gd name="connsiteY3" fmla="*/ 545764 h 545764"/>
                <a:gd name="connsiteX4" fmla="*/ 0 w 2696617"/>
                <a:gd name="connsiteY4" fmla="*/ 0 h 54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6617" h="545764">
                  <a:moveTo>
                    <a:pt x="0" y="0"/>
                  </a:moveTo>
                  <a:lnTo>
                    <a:pt x="2696617" y="0"/>
                  </a:lnTo>
                  <a:lnTo>
                    <a:pt x="2696617" y="545764"/>
                  </a:lnTo>
                  <a:lnTo>
                    <a:pt x="0" y="54576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prstClr val="white"/>
                  </a:solidFill>
                </a:rPr>
                <a:t>Кольчуга. Коляска, околыш, коловорот</a:t>
              </a:r>
              <a:endParaRPr lang="ru-RU" sz="1200" dirty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933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7408" y="764704"/>
            <a:ext cx="2016224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Перст - палец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90616" y="800708"/>
            <a:ext cx="19442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Перси - грудь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2492896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перчатка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9592" y="3913616"/>
            <a:ext cx="216024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наперсток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32408" y="2492896"/>
            <a:ext cx="158417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перстень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98512" y="955960"/>
            <a:ext cx="151216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white"/>
                </a:solidFill>
              </a:rPr>
              <a:t>Наперсник – выношенный у груди, вскормленный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96836" y="2574784"/>
            <a:ext cx="187220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Пеший </a:t>
            </a:r>
            <a:r>
              <a:rPr lang="ru-RU" dirty="0" smtClean="0">
                <a:solidFill>
                  <a:prstClr val="white"/>
                </a:solidFill>
                <a:latin typeface="Cambria Math"/>
                <a:ea typeface="Cambria Math"/>
              </a:rPr>
              <a:t>&lt; </a:t>
            </a:r>
            <a:r>
              <a:rPr lang="en-US" dirty="0" smtClean="0">
                <a:solidFill>
                  <a:prstClr val="white"/>
                </a:solidFill>
                <a:latin typeface="Cambria Math"/>
                <a:ea typeface="Cambria Math"/>
              </a:rPr>
              <a:t>pes, </a:t>
            </a:r>
            <a:r>
              <a:rPr lang="en-US" dirty="0" err="1" smtClean="0">
                <a:solidFill>
                  <a:prstClr val="white"/>
                </a:solidFill>
                <a:latin typeface="Cambria Math"/>
                <a:ea typeface="Cambria Math"/>
              </a:rPr>
              <a:t>pedis</a:t>
            </a:r>
            <a:r>
              <a:rPr lang="en-US" dirty="0" smtClean="0">
                <a:solidFill>
                  <a:prstClr val="white"/>
                </a:solidFill>
                <a:latin typeface="Cambria Math"/>
                <a:ea typeface="Cambria Math"/>
              </a:rPr>
              <a:t> </a:t>
            </a:r>
            <a:r>
              <a:rPr lang="ru-RU" dirty="0" smtClean="0">
                <a:solidFill>
                  <a:prstClr val="white"/>
                </a:solidFill>
                <a:latin typeface="Cambria Math"/>
                <a:ea typeface="Cambria Math"/>
              </a:rPr>
              <a:t> (лат) - нога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24496" y="3913616"/>
            <a:ext cx="15118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пехота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47860" y="3906368"/>
            <a:ext cx="131335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white"/>
                </a:solidFill>
              </a:rPr>
              <a:t>спешиться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092280" y="3906368"/>
            <a:ext cx="115212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prstClr val="white"/>
                </a:solidFill>
              </a:rPr>
              <a:t>пешеход</a:t>
            </a:r>
            <a:endParaRPr lang="ru-RU" sz="1400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62724" y="5085184"/>
            <a:ext cx="14975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пешком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61212" y="5085184"/>
            <a:ext cx="13831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пешка</a:t>
            </a:r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 flipH="1">
            <a:off x="1691680" y="1844824"/>
            <a:ext cx="893840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2" idx="2"/>
            <a:endCxn id="6" idx="0"/>
          </p:cNvCxnSpPr>
          <p:nvPr/>
        </p:nvCxnSpPr>
        <p:spPr>
          <a:xfrm>
            <a:off x="2585520" y="1844824"/>
            <a:ext cx="1238976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" idx="2"/>
            <a:endCxn id="5" idx="0"/>
          </p:cNvCxnSpPr>
          <p:nvPr/>
        </p:nvCxnSpPr>
        <p:spPr>
          <a:xfrm flipH="1">
            <a:off x="1979712" y="1844824"/>
            <a:ext cx="605808" cy="20687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3" idx="3"/>
          </p:cNvCxnSpPr>
          <p:nvPr/>
        </p:nvCxnSpPr>
        <p:spPr>
          <a:xfrm>
            <a:off x="6134832" y="1304764"/>
            <a:ext cx="4636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4716016" y="3489184"/>
            <a:ext cx="1716924" cy="2998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8" idx="2"/>
            <a:endCxn id="12" idx="0"/>
          </p:cNvCxnSpPr>
          <p:nvPr/>
        </p:nvCxnSpPr>
        <p:spPr>
          <a:xfrm flipH="1">
            <a:off x="5911478" y="3489184"/>
            <a:ext cx="521462" cy="159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8" idx="2"/>
            <a:endCxn id="11" idx="0"/>
          </p:cNvCxnSpPr>
          <p:nvPr/>
        </p:nvCxnSpPr>
        <p:spPr>
          <a:xfrm>
            <a:off x="6432940" y="3489184"/>
            <a:ext cx="1235404" cy="417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8" idx="2"/>
            <a:endCxn id="13" idx="0"/>
          </p:cNvCxnSpPr>
          <p:nvPr/>
        </p:nvCxnSpPr>
        <p:spPr>
          <a:xfrm>
            <a:off x="6432940" y="3489184"/>
            <a:ext cx="1119870" cy="1596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8" idx="2"/>
          </p:cNvCxnSpPr>
          <p:nvPr/>
        </p:nvCxnSpPr>
        <p:spPr>
          <a:xfrm flipH="1">
            <a:off x="6012160" y="3489184"/>
            <a:ext cx="420780" cy="2998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947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25722696"/>
              </p:ext>
            </p:extLst>
          </p:nvPr>
        </p:nvGraphicFramePr>
        <p:xfrm>
          <a:off x="827584" y="764704"/>
          <a:ext cx="7488832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085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817582"/>
            <a:ext cx="7016660" cy="18913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 временем многие слова изменяют свой облик и значение. Тебе даны слова, в которых «спрятались» исторические корни. Связь с ними мы, современные люди,  не всегда чувствуем. Попробуй  отгадать эти спрятанные корни,  запиши во второй столбик однокоренные им слова. А подскажут, какие это слова, антонимы, записанные в третьем столбике. Тебе кажется задание сложным? Начни, у тебя обязательно получится!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Слова, которые необходимо записать в первый столбик в соответствии с антонимами из третьего: НАСЛАЖДЕНИЕ, СТЫД, УПРЯМЫЙ, ЛЕБЕДЬ, ЖИР.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Первая строка уже заполнена, чтобы тебе было легче работать по аналогии дальше.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endParaRPr lang="ru-RU" sz="1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6874885"/>
              </p:ext>
            </p:extLst>
          </p:nvPr>
        </p:nvGraphicFramePr>
        <p:xfrm>
          <a:off x="1187626" y="2816986"/>
          <a:ext cx="6984775" cy="3060285"/>
        </p:xfrm>
        <a:graphic>
          <a:graphicData uri="http://schemas.openxmlformats.org/drawingml/2006/table">
            <a:tbl>
              <a:tblPr firstRow="1" firstCol="1" bandRow="1"/>
              <a:tblGrid>
                <a:gridCol w="2328015"/>
                <a:gridCol w="2328015"/>
                <a:gridCol w="2328745"/>
              </a:tblGrid>
              <a:tr h="1027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Данное слово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Слово, от которого образовано данное слово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Слово, в котором корень имеет противоположное значение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ЛЬГОТА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ЛЕГКИЙ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ТЯЖЕЛЫЙ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Горький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умереть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Черный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жара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кривой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451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817582"/>
            <a:ext cx="7016660" cy="18913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 временем многие слова изменяют свой облик и значение. Тебе даны слова, в которых «спрятались» исторические корни. Связь с ними мы, современные люди,  не всегда чувствуем. Попробуй  отгадать эти спрятанные корни,  запиши во второй столбик однокоренные им слова. А подскажут, какие это слова, антонимы, записанные в третьем столбике. Тебе кажется задание сложным? Начни, у тебя обязательно получится!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Слова, которые необходимо записать в первый столбик в соответствии с антонимами из третьего: НАСЛАЖДЕНИЕ, СТЫД, УПРЯМЫЙ, ЛЕБЕДЬ, ЖИР.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Первая строка уже заполнена, чтобы тебе было легче работать по аналогии дальше.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endParaRPr lang="ru-RU" sz="1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7132970"/>
              </p:ext>
            </p:extLst>
          </p:nvPr>
        </p:nvGraphicFramePr>
        <p:xfrm>
          <a:off x="1187626" y="2816986"/>
          <a:ext cx="6984775" cy="3060285"/>
        </p:xfrm>
        <a:graphic>
          <a:graphicData uri="http://schemas.openxmlformats.org/drawingml/2006/table">
            <a:tbl>
              <a:tblPr firstRow="1" firstCol="1" bandRow="1"/>
              <a:tblGrid>
                <a:gridCol w="2328015"/>
                <a:gridCol w="2328015"/>
                <a:gridCol w="2328745"/>
              </a:tblGrid>
              <a:tr h="1027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Данное слово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Слово, от которого образовано данное слово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Слово, в котором корень имеет противоположное значение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ЛЬГОТА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ЛЕГКИЙ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ТЯЖЕЛЫЙ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НАСЛАЖДЕНИЕ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СЛАДКИЙ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Горький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умереть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ЛЕБЕДЬ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БЕЛЫЙ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Черный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СТЫД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СТУЖА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жара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УПРЯМЫЙ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ПРЯМОЙ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кривой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952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9" y="817582"/>
            <a:ext cx="7016660" cy="18913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Со временем многие слова изменяют свой облик и значение. Тебе даны слова, в которых «спрятались» исторические корни. Связь с ними мы, современные люди,  не всегда чувствуем. Попробуй  отгадать эти спрятанные корни,  запиши во второй столбик однокоренные им слова. А подскажут, какие это слова, антонимы, записанные в третьем столбике. Тебе кажется задание сложным? Начни, у тебя обязательно получится!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Слова, которые необходимо записать в первый столбик в соответствии с антонимами из третьего: НАСЛАЖДЕНИЕ, СТЫД, УПРЯМЫЙ, ЛЕБЕДЬ, ЖИР. 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r>
              <a:rPr lang="ru-RU" sz="1400" dirty="0">
                <a:latin typeface="Times New Roman"/>
                <a:ea typeface="Calibri"/>
                <a:cs typeface="Times New Roman"/>
              </a:rPr>
              <a:t>Первая строка уже заполнена, чтобы тебе было легче работать по аналогии дальше.</a:t>
            </a:r>
            <a:r>
              <a:rPr lang="ru-RU" sz="1400" dirty="0">
                <a:latin typeface="Calibri"/>
                <a:ea typeface="Calibri"/>
                <a:cs typeface="Times New Roman"/>
              </a:rPr>
              <a:t/>
            </a:r>
            <a:br>
              <a:rPr lang="ru-RU" sz="1400" dirty="0">
                <a:latin typeface="Calibri"/>
                <a:ea typeface="Calibri"/>
                <a:cs typeface="Times New Roman"/>
              </a:rPr>
            </a:br>
            <a:endParaRPr lang="ru-RU" sz="1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418586"/>
              </p:ext>
            </p:extLst>
          </p:nvPr>
        </p:nvGraphicFramePr>
        <p:xfrm>
          <a:off x="1187626" y="2816986"/>
          <a:ext cx="6984775" cy="3060285"/>
        </p:xfrm>
        <a:graphic>
          <a:graphicData uri="http://schemas.openxmlformats.org/drawingml/2006/table">
            <a:tbl>
              <a:tblPr firstRow="1" firstCol="1" bandRow="1"/>
              <a:tblGrid>
                <a:gridCol w="2328015"/>
                <a:gridCol w="2328015"/>
                <a:gridCol w="2328745"/>
              </a:tblGrid>
              <a:tr h="10273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Данное слово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Слово, от которого образовано данное слово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Слово, в котором корень имеет противоположное значение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ЛЬГОТА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ЛЕГКИЙ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ТЯЖЕЛЫЙ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НАСЛАЖДЕНИЕ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СЛАДКИЙ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Горький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умереть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ЛЕБЕДЬ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БЕЛЫЙ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Черный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СТЫД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СТУЖА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жара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4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УПРЯМЫЙ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ПРЯМОЙ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кривой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614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7160676" cy="136815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русском языке много односложных существительных, которые образовались от древних глаголов с помощью суффикса. Попробуй  определить эти глаголы и объяснить первоначальное значение односложных существительных с помощью этих глаголов (или их форм).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569273" y="2815654"/>
          <a:ext cx="5924491" cy="2944368"/>
        </p:xfrm>
        <a:graphic>
          <a:graphicData uri="http://schemas.openxmlformats.org/drawingml/2006/table">
            <a:tbl>
              <a:tblPr firstRow="1" firstCol="1" bandRow="1"/>
              <a:tblGrid>
                <a:gridCol w="1383475"/>
                <a:gridCol w="1523370"/>
                <a:gridCol w="3017646"/>
              </a:tblGrid>
              <a:tr h="717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Глагол, от которого образовано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Толкование с помощью однокоренного слова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Пир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Собрание людей, где принято много _____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Лик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То, что ______ Богом, отражает во внешнем его внутреннее содержание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То, что необходимо, чтобы ____________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То, что ____________кому-нибудь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Брак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Создание семьи, при котором муж _____ жену в свой дом.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59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980728"/>
            <a:ext cx="7160676" cy="1368152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dirty="0" smtClean="0">
                <a:latin typeface="Times New Roman"/>
                <a:ea typeface="Calibri"/>
                <a:cs typeface="Times New Roman"/>
              </a:rPr>
            </a:b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русском языке много односложных существительных, которые образовались от древних глаголов с помощью суффикса. Попробуй  определить эти глаголы и объяснить первоначальное значение односложных существительных с помощью этих глаголов (или их форм).</a:t>
            </a:r>
            <a:r>
              <a:rPr lang="ru-RU" sz="3600" dirty="0"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9726373"/>
              </p:ext>
            </p:extLst>
          </p:nvPr>
        </p:nvGraphicFramePr>
        <p:xfrm>
          <a:off x="1569273" y="2815654"/>
          <a:ext cx="5924491" cy="2944368"/>
        </p:xfrm>
        <a:graphic>
          <a:graphicData uri="http://schemas.openxmlformats.org/drawingml/2006/table">
            <a:tbl>
              <a:tblPr firstRow="1" firstCol="1" bandRow="1"/>
              <a:tblGrid>
                <a:gridCol w="1383475"/>
                <a:gridCol w="1523370"/>
                <a:gridCol w="3017646"/>
              </a:tblGrid>
              <a:tr h="7175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слово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Глагол, от которого образовано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Толкование с помощью однокоренного слова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Пир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ПИТЬ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Собрание людей, где принято много _____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Лик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То, что ______ Богом, отражает во внешнем его внутреннее содержание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То, что необходимо, чтобы ____________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То, что ____________кому-нибудь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Брак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БРАТЬ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Создание семьи, при котором муж _____ жену в свой дом.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852" marR="668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14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Древнерусский и диалектный материал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Включение древнерусского и диалектного материала и материала других славянских языков: возможность сопоставления с современным языком, закономерности и характеристики языковых явлений, панхронический подход, умение видеть в диалектной обособленности отдельных единиц</a:t>
            </a:r>
          </a:p>
          <a:p>
            <a:r>
              <a:rPr lang="ru-RU" dirty="0" smtClean="0"/>
              <a:t>НЕ следует включать в задания материал, требующий знаний и навыков, полученных при освоении вузовских курсов «Старославянский язык», «Историческая грамматика», «Русская диалектология», «История русского литературного языка». </a:t>
            </a:r>
          </a:p>
          <a:p>
            <a:r>
              <a:rPr lang="ru-RU" dirty="0" smtClean="0"/>
              <a:t>Не рекомендуется предлагать этот материал без связи с современным языком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957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836712"/>
            <a:ext cx="7056784" cy="5256584"/>
          </a:xfrm>
        </p:spPr>
        <p:txBody>
          <a:bodyPr>
            <a:normAutofit fontScale="925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>
                <a:solidFill>
                  <a:srgbClr val="212121"/>
                </a:solidFill>
                <a:latin typeface="Times New Roman"/>
                <a:ea typeface="Calibri"/>
                <a:cs typeface="Times New Roman"/>
              </a:rPr>
              <a:t>Догадайтесь, какие слова должны быть на месте пропуска.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ru-RU" dirty="0">
                <a:solidFill>
                  <a:srgbClr val="212121"/>
                </a:solidFill>
                <a:latin typeface="Times New Roman"/>
                <a:ea typeface="Calibri"/>
                <a:cs typeface="Times New Roman"/>
              </a:rPr>
              <a:t>(А)______________ - это кривая палка. Она обязательный атрибут для Бабы Яги в сказках. Это и понятно, потому что Баба Яга – женщина пожилая  и ей надо на что-то опираться. Этимологически родственное  слово к слову (А) – (Б) _____________. Она обязательно должна быть в руках спортсмена, который занимается командным зимним видом спорта. Кому-то покажется удивительным, но (В) __________ ,маленький предмет, который оказывается в руках каждого, когда он выходит из дома, или, напротив, возвращается в него, тоже родственник и слову А, и слову Б: все они изогнуты и похожи друг на друга по форме. Правда, в языке у слова В есть не только этимологические родственники, но и омоним, обозначающий «источник, родник, который бьет из-под земли».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805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836712"/>
            <a:ext cx="7056784" cy="52565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Calibri"/>
              </a:rPr>
              <a:t>Это прилагательное (А)________________ обычно используют, когда говорят о чем-то трудно объяснимом, вызывающем недоумение. Так называли человека, отличающегося от других, так как все, что было связано не со своей родной землей, а с чужой (Б) ______________, казалось непонятным, </a:t>
            </a:r>
            <a:r>
              <a:rPr lang="ru-RU" dirty="0" err="1">
                <a:latin typeface="Times New Roman"/>
                <a:ea typeface="Calibri"/>
              </a:rPr>
              <a:t>чуднЫм</a:t>
            </a:r>
            <a:r>
              <a:rPr lang="ru-RU" dirty="0">
                <a:latin typeface="Times New Roman"/>
                <a:ea typeface="Calibri"/>
              </a:rPr>
              <a:t>. От существительного Б в языке образовано существительное (В) _________________, которое обозначает человека, идущего пешком на богомолье. Сочетание –</a:t>
            </a:r>
            <a:r>
              <a:rPr lang="ru-RU" dirty="0" err="1">
                <a:latin typeface="Times New Roman"/>
                <a:ea typeface="Calibri"/>
              </a:rPr>
              <a:t>ра</a:t>
            </a:r>
            <a:r>
              <a:rPr lang="ru-RU" dirty="0">
                <a:latin typeface="Times New Roman"/>
                <a:ea typeface="Calibri"/>
              </a:rPr>
              <a:t>- во всех этих словах говорит о том, что по происхождению они старославянские. В языке существует и слово (Г) ________________, в котором сочетание –</a:t>
            </a:r>
            <a:r>
              <a:rPr lang="ru-RU" dirty="0" err="1">
                <a:latin typeface="Times New Roman"/>
                <a:ea typeface="Calibri"/>
              </a:rPr>
              <a:t>оро</a:t>
            </a:r>
            <a:r>
              <a:rPr lang="ru-RU" dirty="0">
                <a:latin typeface="Times New Roman"/>
                <a:ea typeface="Calibri"/>
              </a:rPr>
              <a:t>- указывает на исконно русское происхождение слова. Мы используем с этим словом устойчивое сочетание (Г)________________света, без знаний которых невозможно обойтись ни мореплавателю, ни туристу в лесу</a:t>
            </a:r>
            <a:r>
              <a:rPr lang="ru-RU" b="1" dirty="0">
                <a:latin typeface="Times New Roman"/>
                <a:ea typeface="Calibri"/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26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587500"/>
            <a:ext cx="7886700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828310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/>
              <a:t>Выберите пары (тройки и т.д.), имевшие когда-то общий корень, но утратившие эту связь (деэтимологизировавшиеся)</a:t>
            </a:r>
            <a:endParaRPr lang="ru-RU" sz="24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Завтрак, гарь, точка, гора, горло, утро, колея, сокровище, нож, горница, гром, кров, колесо, шить, заноза, зеркало, басня, шило, баян, стык, созерцать, делить, упругий, вонь, восток, доля, жар, жерло, сутки, течь, грянуть, обоняние, ожерелье, пружина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61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764704"/>
            <a:ext cx="7056784" cy="532859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Горло, ожерелье, жерло</a:t>
            </a:r>
          </a:p>
          <a:p>
            <a:pPr marL="0" indent="0">
              <a:buNone/>
            </a:pPr>
            <a:r>
              <a:rPr lang="ru-RU" dirty="0" smtClean="0"/>
              <a:t>Завтрак, утро</a:t>
            </a:r>
          </a:p>
          <a:p>
            <a:pPr marL="0" indent="0">
              <a:buNone/>
            </a:pPr>
            <a:r>
              <a:rPr lang="ru-RU" dirty="0" smtClean="0"/>
              <a:t>Упругий, пружина</a:t>
            </a:r>
          </a:p>
          <a:p>
            <a:pPr marL="0" indent="0">
              <a:buNone/>
            </a:pPr>
            <a:r>
              <a:rPr lang="ru-RU" dirty="0" smtClean="0"/>
              <a:t>Точка, сутки, стык</a:t>
            </a:r>
          </a:p>
          <a:p>
            <a:pPr marL="0" indent="0">
              <a:buNone/>
            </a:pPr>
            <a:r>
              <a:rPr lang="ru-RU" dirty="0" smtClean="0"/>
              <a:t>Колея, колесо</a:t>
            </a:r>
          </a:p>
          <a:p>
            <a:pPr marL="0" indent="0">
              <a:buNone/>
            </a:pPr>
            <a:r>
              <a:rPr lang="ru-RU" dirty="0" smtClean="0"/>
              <a:t>Шить, шило</a:t>
            </a:r>
          </a:p>
          <a:p>
            <a:pPr marL="0" indent="0">
              <a:buNone/>
            </a:pPr>
            <a:r>
              <a:rPr lang="ru-RU" dirty="0" smtClean="0"/>
              <a:t>Горница, гора</a:t>
            </a:r>
          </a:p>
          <a:p>
            <a:pPr marL="0" indent="0">
              <a:buNone/>
            </a:pPr>
            <a:r>
              <a:rPr lang="ru-RU" dirty="0" smtClean="0"/>
              <a:t>Гарь, жар</a:t>
            </a:r>
          </a:p>
          <a:p>
            <a:pPr marL="0" indent="0">
              <a:buNone/>
            </a:pPr>
            <a:r>
              <a:rPr lang="ru-RU" dirty="0" smtClean="0"/>
              <a:t>Доля, делить</a:t>
            </a:r>
          </a:p>
          <a:p>
            <a:pPr marL="0" indent="0">
              <a:buNone/>
            </a:pPr>
            <a:r>
              <a:rPr lang="ru-RU" dirty="0" smtClean="0"/>
              <a:t>Восток, течь</a:t>
            </a:r>
          </a:p>
          <a:p>
            <a:pPr marL="0" indent="0">
              <a:buNone/>
            </a:pPr>
            <a:r>
              <a:rPr lang="ru-RU" dirty="0" smtClean="0"/>
              <a:t>Басня, баян</a:t>
            </a:r>
          </a:p>
          <a:p>
            <a:pPr marL="0" indent="0">
              <a:buNone/>
            </a:pPr>
            <a:r>
              <a:rPr lang="ru-RU" dirty="0" smtClean="0"/>
              <a:t>Гром, грянуть</a:t>
            </a:r>
          </a:p>
          <a:p>
            <a:pPr marL="0" indent="0">
              <a:buNone/>
            </a:pPr>
            <a:r>
              <a:rPr lang="ru-RU" dirty="0" smtClean="0"/>
              <a:t>Нож, заноза</a:t>
            </a:r>
          </a:p>
          <a:p>
            <a:pPr marL="0" indent="0">
              <a:buNone/>
            </a:pPr>
            <a:r>
              <a:rPr lang="ru-RU" dirty="0" smtClean="0"/>
              <a:t>Зеркало, созерцать</a:t>
            </a:r>
          </a:p>
          <a:p>
            <a:pPr marL="0" indent="0">
              <a:buNone/>
            </a:pPr>
            <a:r>
              <a:rPr lang="ru-RU" dirty="0" smtClean="0"/>
              <a:t>Обоняние, вонь</a:t>
            </a:r>
          </a:p>
          <a:p>
            <a:pPr marL="0" indent="0">
              <a:buNone/>
            </a:pPr>
            <a:r>
              <a:rPr lang="ru-RU" dirty="0" smtClean="0"/>
              <a:t>Сокровище, кров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149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Задание по пособию </a:t>
            </a:r>
            <a:r>
              <a:rPr lang="ru-RU" dirty="0" err="1" smtClean="0"/>
              <a:t>Галиновой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/>
            <a:r>
              <a:rPr lang="ru-RU" dirty="0">
                <a:latin typeface="Times New Roman"/>
                <a:ea typeface="Calibri"/>
              </a:rPr>
              <a:t>Определи, какие из приведенных слов являются этимологически родственными глаголу  «тыкать», а какие «точить/течь»: поток, ткать, патока, сутки, точка, токарь, тычинка, ток </a:t>
            </a:r>
            <a:r>
              <a:rPr lang="ru-RU" dirty="0" smtClean="0">
                <a:latin typeface="Times New Roman"/>
                <a:ea typeface="Calibri"/>
              </a:rPr>
              <a:t>(упорядоченное </a:t>
            </a:r>
            <a:r>
              <a:rPr lang="ru-RU" dirty="0">
                <a:latin typeface="Times New Roman"/>
                <a:ea typeface="Calibri"/>
              </a:rPr>
              <a:t>перемещение какой-либо жидкости, воздушной струи), расточитель, точный, источник.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24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Человек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Доступные этимологии (н-р, сердце, печень, легкие)</a:t>
            </a:r>
          </a:p>
          <a:p>
            <a:r>
              <a:rPr lang="ru-RU" dirty="0" smtClean="0"/>
              <a:t>Более сложные этимологии, но доступные (висок)</a:t>
            </a:r>
          </a:p>
          <a:p>
            <a:r>
              <a:rPr lang="ru-RU" dirty="0" smtClean="0"/>
              <a:t>Метафоричные названия (чашечка, ложечка, лопатка)</a:t>
            </a:r>
          </a:p>
          <a:p>
            <a:r>
              <a:rPr lang="ru-RU" dirty="0" smtClean="0"/>
              <a:t>Мифология</a:t>
            </a:r>
          </a:p>
          <a:p>
            <a:r>
              <a:rPr lang="ru-RU" dirty="0" smtClean="0"/>
              <a:t>Международные термины – собственно русские названия</a:t>
            </a:r>
          </a:p>
          <a:p>
            <a:r>
              <a:rPr lang="ru-RU" dirty="0" smtClean="0"/>
              <a:t>Морфологический уровень (н-р, двойственное число –уши)</a:t>
            </a:r>
          </a:p>
          <a:p>
            <a:r>
              <a:rPr lang="ru-RU" dirty="0" smtClean="0"/>
              <a:t>Исторические процессы – ладонь – </a:t>
            </a:r>
            <a:r>
              <a:rPr lang="ru-RU" dirty="0" err="1" smtClean="0"/>
              <a:t>долонь</a:t>
            </a:r>
            <a:r>
              <a:rPr lang="ru-RU" dirty="0" smtClean="0"/>
              <a:t> – долу - низ </a:t>
            </a:r>
          </a:p>
          <a:p>
            <a:r>
              <a:rPr lang="ru-RU" dirty="0" smtClean="0"/>
              <a:t>Названия пальцев</a:t>
            </a:r>
          </a:p>
          <a:p>
            <a:r>
              <a:rPr lang="ru-RU" dirty="0" smtClean="0"/>
              <a:t>Цвет волос</a:t>
            </a:r>
          </a:p>
          <a:p>
            <a:r>
              <a:rPr lang="ru-RU" dirty="0" smtClean="0"/>
              <a:t>Цвет глаз</a:t>
            </a:r>
          </a:p>
          <a:p>
            <a:r>
              <a:rPr lang="ru-RU" dirty="0" smtClean="0"/>
              <a:t>Устаревшие названия тела</a:t>
            </a:r>
          </a:p>
          <a:p>
            <a:r>
              <a:rPr lang="ru-RU" dirty="0" smtClean="0"/>
              <a:t>Фразеологизмы с названиями тела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20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Современное состояние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Диахронный уровень изучения</a:t>
            </a:r>
          </a:p>
          <a:p>
            <a:r>
              <a:rPr lang="ru-RU" dirty="0" smtClean="0"/>
              <a:t>Сопоставление тенденций</a:t>
            </a:r>
          </a:p>
          <a:p>
            <a:r>
              <a:rPr lang="ru-RU" dirty="0" smtClean="0"/>
              <a:t>Словообразование</a:t>
            </a:r>
          </a:p>
          <a:p>
            <a:r>
              <a:rPr lang="ru-RU" dirty="0" smtClean="0"/>
              <a:t>Окказионализмы</a:t>
            </a:r>
          </a:p>
          <a:p>
            <a:r>
              <a:rPr lang="ru-RU" dirty="0" smtClean="0"/>
              <a:t>Использование поэтических текстов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167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Морфемика</a:t>
            </a:r>
            <a:r>
              <a:rPr lang="ru-RU" dirty="0" smtClean="0"/>
              <a:t>. Словообразование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err="1" smtClean="0"/>
              <a:t>Морфемика</a:t>
            </a:r>
            <a:r>
              <a:rPr lang="ru-RU" dirty="0" smtClean="0"/>
              <a:t>. Словообразование</a:t>
            </a:r>
          </a:p>
          <a:p>
            <a:r>
              <a:rPr lang="en-US" dirty="0"/>
              <a:t>https://l.facebook.com/l.php?u=https%3A%2F%2Fgoo.gl%2Fforms%2Fl4wfRfgSJ7I4SePL2%3Ffbclid%3DIwAR2WkvJCqY7_qlJBJsURC7lz8xChustGQfMlFcsuGioog1r2kXuE47qY0vc&amp;h=AT3yaqaFf-OzoCM2-1GLusTSAPLEnpQ-64vOFX71ShwifCNsOrKENgc-tgOn5NLX_Tjc-miKdn3XO2x8ynGrNYqNp1sOKXunl-0Awdt2bxvhlZncakrbL8KMmgLnEQurJhnB&amp;__tn__=-UK-y-R&amp;c[0]=</a:t>
            </a:r>
            <a:r>
              <a:rPr lang="en-US" dirty="0" smtClean="0"/>
              <a:t>AT0NDOwJC0RiuAbhGLXUnCUbUr9h3ExhktQcvzKv1uIZZOac75OZgOAVIBRkgdhrHC9RGkKlFgObfFSeOJWNE64UTSMf8PU7cN9wAucEAO6zc99j-szmqnqdKGhpGL_umydqdnUamG_pzWKp5skfmEiv8tzUQvyHEHzq80TUiW5l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05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408712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ru-RU" dirty="0" err="1" smtClean="0"/>
              <a:t>Иомдин</a:t>
            </a:r>
            <a:r>
              <a:rPr lang="ru-RU" dirty="0" smtClean="0"/>
              <a:t> Борис Леонидович «Как определять однокоренные слова»</a:t>
            </a:r>
          </a:p>
          <a:p>
            <a:r>
              <a:rPr lang="ru-RU" dirty="0" smtClean="0"/>
              <a:t>Бельчонок – белка                  поезд – ездить</a:t>
            </a:r>
          </a:p>
          <a:p>
            <a:r>
              <a:rPr lang="ru-RU" dirty="0" smtClean="0"/>
              <a:t>Большой – более                    совок - совать</a:t>
            </a:r>
          </a:p>
          <a:p>
            <a:r>
              <a:rPr lang="ru-RU" dirty="0" smtClean="0"/>
              <a:t>Воробей – воробушек           столица - престол    </a:t>
            </a:r>
          </a:p>
          <a:p>
            <a:pPr lvl="0">
              <a:buClr>
                <a:srgbClr val="93A299"/>
              </a:buClr>
            </a:pPr>
            <a:r>
              <a:rPr lang="ru-RU" dirty="0" smtClean="0"/>
              <a:t>Замечательный – заметка    </a:t>
            </a:r>
            <a:r>
              <a:rPr lang="ru-RU" dirty="0">
                <a:solidFill>
                  <a:srgbClr val="564B3C"/>
                </a:solidFill>
              </a:rPr>
              <a:t>Обманщик – п</a:t>
            </a:r>
            <a:r>
              <a:rPr lang="ru-RU" dirty="0" smtClean="0">
                <a:solidFill>
                  <a:srgbClr val="564B3C"/>
                </a:solidFill>
              </a:rPr>
              <a:t>риманка</a:t>
            </a:r>
            <a:endParaRPr lang="ru-RU" dirty="0">
              <a:solidFill>
                <a:srgbClr val="564B3C"/>
              </a:solidFill>
            </a:endParaRPr>
          </a:p>
          <a:p>
            <a:pPr lvl="0">
              <a:buClr>
                <a:srgbClr val="93A299"/>
              </a:buClr>
            </a:pPr>
            <a:r>
              <a:rPr lang="ru-RU" dirty="0" smtClean="0"/>
              <a:t>замочек – отмычка                 </a:t>
            </a:r>
            <a:r>
              <a:rPr lang="ru-RU" sz="2200" dirty="0">
                <a:solidFill>
                  <a:srgbClr val="564B3C"/>
                </a:solidFill>
              </a:rPr>
              <a:t>Запасной – припасы</a:t>
            </a:r>
          </a:p>
          <a:p>
            <a:pPr lvl="0">
              <a:buClr>
                <a:srgbClr val="93A299"/>
              </a:buClr>
            </a:pPr>
            <a:r>
              <a:rPr lang="ru-RU" dirty="0" smtClean="0"/>
              <a:t>Избранник – забираться        </a:t>
            </a:r>
            <a:r>
              <a:rPr lang="ru-RU" dirty="0" smtClean="0">
                <a:solidFill>
                  <a:srgbClr val="564B3C"/>
                </a:solidFill>
              </a:rPr>
              <a:t>Конец </a:t>
            </a:r>
            <a:r>
              <a:rPr lang="ru-RU" dirty="0">
                <a:solidFill>
                  <a:srgbClr val="564B3C"/>
                </a:solidFill>
              </a:rPr>
              <a:t>– начало </a:t>
            </a:r>
          </a:p>
          <a:p>
            <a:r>
              <a:rPr lang="ru-RU" dirty="0" smtClean="0"/>
              <a:t>Курносый – переносица</a:t>
            </a:r>
          </a:p>
          <a:p>
            <a:r>
              <a:rPr lang="ru-RU" dirty="0" smtClean="0"/>
              <a:t>Масло – мазать</a:t>
            </a:r>
          </a:p>
          <a:p>
            <a:r>
              <a:rPr lang="ru-RU" dirty="0" smtClean="0"/>
              <a:t>Передатчик – сдача</a:t>
            </a:r>
          </a:p>
          <a:p>
            <a:r>
              <a:rPr lang="ru-RU" dirty="0" smtClean="0"/>
              <a:t>Столовая – стульчик</a:t>
            </a:r>
          </a:p>
          <a:p>
            <a:r>
              <a:rPr lang="ru-RU" dirty="0" smtClean="0"/>
              <a:t>Ферма – фермерский</a:t>
            </a:r>
          </a:p>
          <a:p>
            <a:r>
              <a:rPr lang="ru-RU" dirty="0" smtClean="0"/>
              <a:t>Щенок- собачка</a:t>
            </a:r>
          </a:p>
          <a:p>
            <a:r>
              <a:rPr lang="ru-RU" dirty="0" smtClean="0"/>
              <a:t>Пивная – напиток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83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Calibri"/>
              </a:rPr>
              <a:t>Что вы знаете об этимологии слова  «корень»?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М.Э. Рут </a:t>
            </a:r>
            <a:r>
              <a:rPr lang="ru-RU" dirty="0">
                <a:latin typeface="Times New Roman"/>
                <a:ea typeface="Calibri"/>
              </a:rPr>
              <a:t>«</a:t>
            </a:r>
            <a:r>
              <a:rPr lang="ru-RU" dirty="0" smtClean="0">
                <a:latin typeface="Times New Roman"/>
                <a:ea typeface="Calibri"/>
              </a:rPr>
              <a:t>Этимологический словарь </a:t>
            </a:r>
            <a:r>
              <a:rPr lang="ru-RU" dirty="0">
                <a:latin typeface="Times New Roman"/>
                <a:ea typeface="Calibri"/>
              </a:rPr>
              <a:t>русского языка для школьников»  </a:t>
            </a:r>
            <a:r>
              <a:rPr lang="ru-RU" dirty="0" smtClean="0">
                <a:latin typeface="Times New Roman"/>
                <a:ea typeface="Calibri"/>
              </a:rPr>
              <a:t>(с. 223):</a:t>
            </a:r>
          </a:p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«КОРЕНЬ. Если говорить о корне растения, то здесь </a:t>
            </a:r>
            <a:r>
              <a:rPr lang="ru-RU" u="sng" dirty="0">
                <a:latin typeface="Times New Roman"/>
                <a:ea typeface="Calibri"/>
              </a:rPr>
              <a:t>ничего особенно интересного нет</a:t>
            </a:r>
            <a:r>
              <a:rPr lang="ru-RU" dirty="0">
                <a:latin typeface="Times New Roman"/>
                <a:ea typeface="Calibri"/>
              </a:rPr>
              <a:t> – слово древнее, общеславянское, </a:t>
            </a:r>
            <a:r>
              <a:rPr lang="ru-RU" u="sng" dirty="0">
                <a:latin typeface="Times New Roman"/>
                <a:ea typeface="Calibri"/>
              </a:rPr>
              <a:t>о происхождении его спорят</a:t>
            </a:r>
            <a:r>
              <a:rPr lang="ru-RU" dirty="0">
                <a:latin typeface="Times New Roman"/>
                <a:ea typeface="Calibri"/>
              </a:rPr>
              <a:t>, но спор этот чисто научный, дилетанту не понятный».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79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Избранник – забираться</a:t>
            </a:r>
          </a:p>
          <a:p>
            <a:r>
              <a:rPr lang="ru-RU" dirty="0" smtClean="0"/>
              <a:t>Курносый – переносица</a:t>
            </a:r>
          </a:p>
          <a:p>
            <a:r>
              <a:rPr lang="ru-RU" dirty="0" smtClean="0"/>
              <a:t>Передатчик – сдача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57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А. Н. Тихонов: «Необходимость различения синхронии и диахронии ныне стала одним из основных требований к лингвистическим исследованиям. Ни одна серьезная работа не может выполнена на современном теоретическом уровне, если в методике анализа, применяемой в ней, не учитывается принципиальные расхождения между синхронным и диахронным подходом при характеристике изучаемого объекта».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533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Вариативность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Пиццарня</a:t>
            </a:r>
            <a:r>
              <a:rPr lang="ru-RU" dirty="0" smtClean="0"/>
              <a:t> – объясните двумя способами</a:t>
            </a:r>
          </a:p>
          <a:p>
            <a:r>
              <a:rPr lang="ru-RU" dirty="0" smtClean="0"/>
              <a:t>Собирать – окончание или формообразующий суффикс?</a:t>
            </a:r>
          </a:p>
          <a:p>
            <a:r>
              <a:rPr lang="ru-RU" dirty="0" smtClean="0"/>
              <a:t>Сказал – л входит в основу или нет?</a:t>
            </a:r>
          </a:p>
          <a:p>
            <a:r>
              <a:rPr lang="ru-RU" dirty="0" smtClean="0"/>
              <a:t>Сказавший – </a:t>
            </a:r>
            <a:r>
              <a:rPr lang="ru-RU" dirty="0" err="1" smtClean="0"/>
              <a:t>вш</a:t>
            </a:r>
            <a:r>
              <a:rPr lang="ru-RU" dirty="0" smtClean="0"/>
              <a:t> входит в основу или нет?</a:t>
            </a:r>
          </a:p>
          <a:p>
            <a:r>
              <a:rPr lang="ru-RU" dirty="0" smtClean="0"/>
              <a:t>Сказав – сказавший – самостоятельные части речи или нет?</a:t>
            </a:r>
          </a:p>
          <a:p>
            <a:r>
              <a:rPr lang="ru-RU" dirty="0" smtClean="0"/>
              <a:t>Лисий – докажите, что есть суффикс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669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Задания регионального этапа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Укажите производящее слово для каждого из данных имен прилагательных. Разделите производные имена прилагательные на несколько типов в зависимости от словообразовательного суффикса:</a:t>
            </a:r>
          </a:p>
          <a:p>
            <a:r>
              <a:rPr lang="ru-RU" dirty="0" smtClean="0"/>
              <a:t>Молчаливый, фальшивый, трухлявый, забывчивый, кудрявый, костлявый, терпеливый, уступчивый, </a:t>
            </a:r>
            <a:r>
              <a:rPr lang="ru-RU" dirty="0" err="1" smtClean="0"/>
              <a:t>красонречивый</a:t>
            </a:r>
            <a:r>
              <a:rPr lang="ru-RU" dirty="0" smtClean="0"/>
              <a:t>, прилипчивый, дырявый, придирчивый, правдивый, хвастливый, лживый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28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5 суффиксов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Лив – молчаливый</a:t>
            </a:r>
          </a:p>
          <a:p>
            <a:r>
              <a:rPr lang="ru-RU" dirty="0" smtClean="0"/>
              <a:t>Ив – фальшивый</a:t>
            </a:r>
          </a:p>
          <a:p>
            <a:r>
              <a:rPr lang="ru-RU" dirty="0" err="1" smtClean="0"/>
              <a:t>Чив</a:t>
            </a:r>
            <a:r>
              <a:rPr lang="ru-RU" dirty="0" smtClean="0"/>
              <a:t> – забывчивый</a:t>
            </a:r>
          </a:p>
          <a:p>
            <a:r>
              <a:rPr lang="ru-RU" dirty="0" err="1" smtClean="0"/>
              <a:t>Яв</a:t>
            </a:r>
            <a:r>
              <a:rPr lang="ru-RU" dirty="0" smtClean="0"/>
              <a:t> – кудрявый</a:t>
            </a:r>
          </a:p>
          <a:p>
            <a:r>
              <a:rPr lang="ru-RU" dirty="0" err="1" smtClean="0"/>
              <a:t>Ляв</a:t>
            </a:r>
            <a:r>
              <a:rPr lang="ru-RU" dirty="0" smtClean="0"/>
              <a:t> - костлявый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38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Задания регионального этапа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Разделите данные слова на словообразовательные типы, объединяя в один тип слова с одинаковым суффиксом и словообразовательным значением</a:t>
            </a:r>
          </a:p>
          <a:p>
            <a:r>
              <a:rPr lang="ru-RU" dirty="0" smtClean="0"/>
              <a:t>Лыжник, скупщик, станочник, светильник, умник, огурчик, старик, паяльник, стекольщик, носильщик, грибник, оценщик, шифровальщик, огородник, ельник, обувщик, малинник, скромник, рукавчик, виноградник, кораблик, переплетчик, корабельщик, цветник, спорщик, резчик, столик, будильник, точильщик, слоник, осинник, кипятильник, грузчик, трамвайчик, маховик, паркетчик, переводчик, дровяник, боровик, чистильщик, дробовик, бетонщик, газетчик, вертолетчик, баллончик, фонарик, ларчик, компьютерщик, мобильник, грузовик, беспризорник, грешник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82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10 групп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Ник – лицо по отношению к предмету, названному производящим словом – грибник</a:t>
            </a:r>
          </a:p>
          <a:p>
            <a:r>
              <a:rPr lang="ru-RU" dirty="0" smtClean="0"/>
              <a:t>Чик/</a:t>
            </a:r>
            <a:r>
              <a:rPr lang="ru-RU" dirty="0" err="1" smtClean="0"/>
              <a:t>щик</a:t>
            </a:r>
            <a:r>
              <a:rPr lang="ru-RU" dirty="0" smtClean="0"/>
              <a:t> – отглагольное существительное – скупщик</a:t>
            </a:r>
          </a:p>
          <a:p>
            <a:r>
              <a:rPr lang="ru-RU" dirty="0" err="1" smtClean="0"/>
              <a:t>Льник</a:t>
            </a:r>
            <a:r>
              <a:rPr lang="ru-RU" dirty="0" smtClean="0"/>
              <a:t>  - отглагольные существительные с инструментальным значением  -светильник</a:t>
            </a:r>
          </a:p>
          <a:p>
            <a:r>
              <a:rPr lang="ru-RU" dirty="0" smtClean="0"/>
              <a:t>Ик – лицо, носитель признака – умник</a:t>
            </a:r>
          </a:p>
          <a:p>
            <a:r>
              <a:rPr lang="ru-RU" dirty="0" smtClean="0"/>
              <a:t>Ник – существительные, обозначающие место, занятое тем, что  названо производящим существительным – малинник</a:t>
            </a:r>
          </a:p>
          <a:p>
            <a:r>
              <a:rPr lang="ru-RU" dirty="0" smtClean="0"/>
              <a:t>Ик – уменьшительные имена существительные – слоник</a:t>
            </a:r>
          </a:p>
          <a:p>
            <a:r>
              <a:rPr lang="ru-RU" dirty="0" smtClean="0"/>
              <a:t>Чик – уменьшительные – рукавчик</a:t>
            </a:r>
          </a:p>
          <a:p>
            <a:r>
              <a:rPr lang="ru-RU" dirty="0" err="1" smtClean="0"/>
              <a:t>Льщик</a:t>
            </a:r>
            <a:r>
              <a:rPr lang="ru-RU" dirty="0" smtClean="0"/>
              <a:t> – отглагольные – носильщик</a:t>
            </a:r>
          </a:p>
          <a:p>
            <a:r>
              <a:rPr lang="ru-RU" dirty="0" smtClean="0"/>
              <a:t>Чик/</a:t>
            </a:r>
            <a:r>
              <a:rPr lang="ru-RU" dirty="0" err="1" smtClean="0"/>
              <a:t>щик</a:t>
            </a:r>
            <a:r>
              <a:rPr lang="ru-RU" dirty="0" smtClean="0"/>
              <a:t> – от существительных – стекольщик</a:t>
            </a:r>
          </a:p>
          <a:p>
            <a:r>
              <a:rPr lang="ru-RU" dirty="0" smtClean="0"/>
              <a:t>Ик – от прилагательных - маховик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76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Черносливовый, железнодорожный, научно-популярный, малоизвестный</a:t>
            </a:r>
          </a:p>
          <a:p>
            <a:r>
              <a:rPr lang="ru-RU" dirty="0" smtClean="0"/>
              <a:t>Суффиксальные, сложно-суффиксальные, с соединительными гласными, сращение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25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3338"/>
            <a:ext cx="8424936" cy="645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66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38374"/>
            <a:ext cx="8337807" cy="320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37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Calibri"/>
              </a:rPr>
              <a:t>«Что вы знаете об </a:t>
            </a:r>
            <a:r>
              <a:rPr lang="ru-RU" dirty="0" smtClean="0">
                <a:latin typeface="Times New Roman"/>
                <a:ea typeface="Calibri"/>
              </a:rPr>
              <a:t>этимологии слова </a:t>
            </a:r>
            <a:r>
              <a:rPr lang="ru-RU" i="1" dirty="0" smtClean="0">
                <a:latin typeface="Times New Roman"/>
                <a:ea typeface="Calibri"/>
              </a:rPr>
              <a:t>корова ?»</a:t>
            </a:r>
            <a:r>
              <a:rPr lang="ru-RU" dirty="0" smtClean="0">
                <a:latin typeface="Times New Roman"/>
                <a:ea typeface="Calibri"/>
              </a:rPr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такое этимология?</a:t>
            </a:r>
          </a:p>
          <a:p>
            <a:r>
              <a:rPr lang="ru-RU" dirty="0" smtClean="0"/>
              <a:t>ОРО/РА/ОР</a:t>
            </a:r>
          </a:p>
          <a:p>
            <a:r>
              <a:rPr lang="ru-RU" dirty="0" smtClean="0"/>
              <a:t>РОГ?</a:t>
            </a:r>
          </a:p>
          <a:p>
            <a:r>
              <a:rPr lang="ru-RU" dirty="0" smtClean="0"/>
              <a:t>КАРАВАЙ  - аканье – в одном из заданий старомосковское произношение?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60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8293952" cy="385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302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8327741" cy="378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07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3080"/>
            <a:ext cx="8352928" cy="646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85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700808"/>
            <a:ext cx="844161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774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3966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895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812" y="980728"/>
            <a:ext cx="875526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740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7779222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56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ernova\Desktop\Скриншоты\Screenshot_3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96" y="260648"/>
            <a:ext cx="8726299" cy="650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55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ernova\Desktop\Скриншоты\Screenshot_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29" y="620688"/>
            <a:ext cx="8544542" cy="529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37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Zernova\Desktop\Скриншоты\Screenshot_4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36" y="332656"/>
            <a:ext cx="8605981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58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2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0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1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2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3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4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5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4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5729</TotalTime>
  <Words>5602</Words>
  <Application>Microsoft Office PowerPoint</Application>
  <PresentationFormat>Экран (4:3)</PresentationFormat>
  <Paragraphs>651</Paragraphs>
  <Slides>142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21</vt:i4>
      </vt:variant>
      <vt:variant>
        <vt:lpstr>Заголовки слайдов</vt:lpstr>
      </vt:variant>
      <vt:variant>
        <vt:i4>142</vt:i4>
      </vt:variant>
    </vt:vector>
  </HeadingPairs>
  <TitlesOfParts>
    <vt:vector size="163" baseType="lpstr">
      <vt:lpstr>Аптека</vt:lpstr>
      <vt:lpstr>Кнопка</vt:lpstr>
      <vt:lpstr>1_Кнопка</vt:lpstr>
      <vt:lpstr>2_Кнопка</vt:lpstr>
      <vt:lpstr>3_Кнопка</vt:lpstr>
      <vt:lpstr>4_Кнопка</vt:lpstr>
      <vt:lpstr>5_Кнопка</vt:lpstr>
      <vt:lpstr>6_Кнопка</vt:lpstr>
      <vt:lpstr>7_Кнопка</vt:lpstr>
      <vt:lpstr>8_Кнопка</vt:lpstr>
      <vt:lpstr>9_Кнопка</vt:lpstr>
      <vt:lpstr>1_Аптека</vt:lpstr>
      <vt:lpstr>2_Аптека</vt:lpstr>
      <vt:lpstr>3_Аптека</vt:lpstr>
      <vt:lpstr>10_Кнопка</vt:lpstr>
      <vt:lpstr>11_Кнопка</vt:lpstr>
      <vt:lpstr>12_Кнопка</vt:lpstr>
      <vt:lpstr>13_Кнопка</vt:lpstr>
      <vt:lpstr>14_Кнопка</vt:lpstr>
      <vt:lpstr>15_Кнопка</vt:lpstr>
      <vt:lpstr>4_Аптека</vt:lpstr>
      <vt:lpstr>Олимпиада по русскому языку</vt:lpstr>
      <vt:lpstr>Проблемные зоны</vt:lpstr>
      <vt:lpstr>Методические рекомендации по разработке заданий школьного и муниципального этапов/реальность</vt:lpstr>
      <vt:lpstr>Общий принцип</vt:lpstr>
      <vt:lpstr>Критерии, которым должны соответствовать задания</vt:lpstr>
      <vt:lpstr>Презентация PowerPoint</vt:lpstr>
      <vt:lpstr>Древнерусский и диалектный материал</vt:lpstr>
      <vt:lpstr>Что вы знаете об этимологии слова  «корень»? </vt:lpstr>
      <vt:lpstr>«Что вы знаете об этимологии слова корова ?»  </vt:lpstr>
      <vt:lpstr>Презентация PowerPoint</vt:lpstr>
      <vt:lpstr>Типы заданий</vt:lpstr>
      <vt:lpstr>Презентация PowerPoint</vt:lpstr>
      <vt:lpstr>Современные тенденции в составлении олимпиадных заданий разного уровня</vt:lpstr>
      <vt:lpstr>Задания-ребусы- «рассыпанные буквы» - составление слова по ключевым буквам и т.д.</vt:lpstr>
      <vt:lpstr>Задания-ребусы- «рассыпанные буквы» - составление слова по ключевым буквам и т.д.</vt:lpstr>
      <vt:lpstr>Задания-ребусы- «рассыпанные буквы» - составление слова по ключевым буквам и т.д.</vt:lpstr>
      <vt:lpstr>Исправить ошибки в реальных текстах</vt:lpstr>
      <vt:lpstr>Табличное представление Задания</vt:lpstr>
      <vt:lpstr>Задания на основе художественных текстов (региональный компонент)</vt:lpstr>
      <vt:lpstr>Презентация PowerPoint</vt:lpstr>
      <vt:lpstr>Презентация PowerPoint</vt:lpstr>
      <vt:lpstr>Развивающая цель заданий. Включение новых знаний</vt:lpstr>
      <vt:lpstr>Восстановление текста. Работа с несплошным текстом. </vt:lpstr>
      <vt:lpstr>Восстановление текста. Работа с несплошным текстом. </vt:lpstr>
      <vt:lpstr>Привлечение данных словарей и электронных ресурсов</vt:lpstr>
      <vt:lpstr>Задания с выбором ответа</vt:lpstr>
      <vt:lpstr>Задания с выбором ответа</vt:lpstr>
      <vt:lpstr>Включение иллюстративного материала</vt:lpstr>
      <vt:lpstr>Включение элементов программирования</vt:lpstr>
      <vt:lpstr>Презентация PowerPoint</vt:lpstr>
      <vt:lpstr>Система языка</vt:lpstr>
      <vt:lpstr>Задания на основе современных языковых процессов</vt:lpstr>
      <vt:lpstr>Презентация PowerPoint</vt:lpstr>
      <vt:lpstr>Презентация PowerPoint</vt:lpstr>
      <vt:lpstr>Презентация PowerPoint</vt:lpstr>
      <vt:lpstr>Неологизмы с корнем –зум-</vt:lpstr>
      <vt:lpstr>Презентация PowerPoint</vt:lpstr>
      <vt:lpstr>Презентация PowerPoint</vt:lpstr>
      <vt:lpstr>Транскрипция, транслитерация</vt:lpstr>
      <vt:lpstr>Транскрипция, транслитерация. Фонетика</vt:lpstr>
      <vt:lpstr>Неофициальные названия города</vt:lpstr>
      <vt:lpstr>Презентация PowerPoint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Неологизмы/по передаче «Наблюдатель» на т/к «Культура»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 временем многие слова изменяют свой облик и значение. Тебе даны слова, в которых «спрятались» исторические корни. Связь с ними мы, современные люди,  не всегда чувствуем. Попробуй  отгадать эти спрятанные корни,  запиши во второй столбик однокоренные им слова. А подскажут, какие это слова, антонимы, записанные в третьем столбике. Тебе кажется задание сложным? Начни, у тебя обязательно получится! Слова, которые необходимо записать в первый столбик в соответствии с антонимами из третьего: НАСЛАЖДЕНИЕ, СТЫД, УПРЯМЫЙ, ЛЕБЕДЬ, ЖИР.  Первая строка уже заполнена, чтобы тебе было легче работать по аналогии дальше. </vt:lpstr>
      <vt:lpstr>Со временем многие слова изменяют свой облик и значение. Тебе даны слова, в которых «спрятались» исторические корни. Связь с ними мы, современные люди,  не всегда чувствуем. Попробуй  отгадать эти спрятанные корни,  запиши во второй столбик однокоренные им слова. А подскажут, какие это слова, антонимы, записанные в третьем столбике. Тебе кажется задание сложным? Начни, у тебя обязательно получится! Слова, которые необходимо записать в первый столбик в соответствии с антонимами из третьего: НАСЛАЖДЕНИЕ, СТЫД, УПРЯМЫЙ, ЛЕБЕДЬ, ЖИР.  Первая строка уже заполнена, чтобы тебе было легче работать по аналогии дальше. </vt:lpstr>
      <vt:lpstr>Со временем многие слова изменяют свой облик и значение. Тебе даны слова, в которых «спрятались» исторические корни. Связь с ними мы, современные люди,  не всегда чувствуем. Попробуй  отгадать эти спрятанные корни,  запиши во второй столбик однокоренные им слова. А подскажут, какие это слова, антонимы, записанные в третьем столбике. Тебе кажется задание сложным? Начни, у тебя обязательно получится! Слова, которые необходимо записать в первый столбик в соответствии с антонимами из третьего: НАСЛАЖДЕНИЕ, СТЫД, УПРЯМЫЙ, ЛЕБЕДЬ, ЖИР.  Первая строка уже заполнена, чтобы тебе было легче работать по аналогии дальше. </vt:lpstr>
      <vt:lpstr>    В русском языке много односложных существительных, которые образовались от древних глаголов с помощью суффикса. Попробуй  определить эти глаголы и объяснить первоначальное значение односложных существительных с помощью этих глаголов (или их форм). </vt:lpstr>
      <vt:lpstr>    В русском языке много односложных существительных, которые образовались от древних глаголов с помощью суффикса. Попробуй  определить эти глаголы и объяснить первоначальное значение односложных существительных с помощью этих глаголов (или их форм). </vt:lpstr>
      <vt:lpstr>Презентация PowerPoint</vt:lpstr>
      <vt:lpstr>Презентация PowerPoint</vt:lpstr>
      <vt:lpstr>Презентация PowerPoint</vt:lpstr>
      <vt:lpstr>Выберите пары (тройки и т.д.), имевшие когда-то общий корень, но утратившие эту связь (деэтимологизировавшиеся)</vt:lpstr>
      <vt:lpstr>Презентация PowerPoint</vt:lpstr>
      <vt:lpstr>Задание по пособию Галиновой</vt:lpstr>
      <vt:lpstr>Человек</vt:lpstr>
      <vt:lpstr>Современное состояние языка</vt:lpstr>
      <vt:lpstr>Морфемика. Словообразование</vt:lpstr>
      <vt:lpstr>Презентация PowerPoint</vt:lpstr>
      <vt:lpstr>Презентация PowerPoint</vt:lpstr>
      <vt:lpstr>Презентация PowerPoint</vt:lpstr>
      <vt:lpstr>Вариативность</vt:lpstr>
      <vt:lpstr>Задания регионального этапа</vt:lpstr>
      <vt:lpstr>5 суффиксов</vt:lpstr>
      <vt:lpstr>Задания регионального этапа</vt:lpstr>
      <vt:lpstr>10 групп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Какая форма выпадает из общего ряда</vt:lpstr>
      <vt:lpstr>Презентация PowerPoint</vt:lpstr>
      <vt:lpstr>Сколько омонимичных аффиксов представлено в следующих словоформах</vt:lpstr>
      <vt:lpstr>Словообразование-Орфография-история языка</vt:lpstr>
      <vt:lpstr>Наложение морфем</vt:lpstr>
      <vt:lpstr>Усечение  морфем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</vt:lpstr>
      <vt:lpstr>Презентация PowerPoint</vt:lpstr>
      <vt:lpstr>Презентация PowerPoint</vt:lpstr>
      <vt:lpstr>Презентация PowerPoint</vt:lpstr>
      <vt:lpstr>Мария Аксёнова. Знаем ли мы русский язык?</vt:lpstr>
      <vt:lpstr>С. Ильясов. Русский язык. Твоя грамотность в твоих руках</vt:lpstr>
      <vt:lpstr>Презентация PowerPoint</vt:lpstr>
      <vt:lpstr>Презентация PowerPoint</vt:lpstr>
      <vt:lpstr>Маша Рупасова.  Веселая фразеология</vt:lpstr>
      <vt:lpstr>Задание </vt:lpstr>
      <vt:lpstr>Задание </vt:lpstr>
      <vt:lpstr>Русский язык в котах</vt:lpstr>
      <vt:lpstr>Презентация PowerPoint</vt:lpstr>
      <vt:lpstr>Презентация PowerPoint</vt:lpstr>
      <vt:lpstr>Презентация PowerPoint</vt:lpstr>
      <vt:lpstr>Подкасты</vt:lpstr>
      <vt:lpstr>Олимпиада. Москва. Школьный этап. 5 класс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Олимпиада по русскому языку</dc:title>
  <dc:creator>Зернова Н.Р.</dc:creator>
  <cp:lastModifiedBy>Пользователь Windows</cp:lastModifiedBy>
  <cp:revision>120</cp:revision>
  <dcterms:created xsi:type="dcterms:W3CDTF">2019-09-24T16:23:36Z</dcterms:created>
  <dcterms:modified xsi:type="dcterms:W3CDTF">2021-02-09T03:04:54Z</dcterms:modified>
</cp:coreProperties>
</file>