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5" r:id="rId8"/>
    <p:sldId id="266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9BD830-1B15-4D77-B343-B05CF0F95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A7B1B26-25A7-4473-B8A3-9693F4B2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34C3621-B0D2-4EA4-9C02-3A9E5286C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DC2B1AE-9C5C-4728-8F56-241890E55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71235AE-BF01-439A-A794-F4E2DF684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94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7B18F2-674C-48AC-B6E7-782EFE1B4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FF13CF9-B713-4A1C-BAE5-14F2CE929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87256F-DA9E-421B-A9C6-5D9378418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CA430E4-3A4C-45AA-932A-0684E22AF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70D4B3-29DB-4622-BB7F-382A1B53E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5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DDE204D-6FEE-4560-A946-F8F7BB574B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988EFDB-FB64-4659-8738-125E8BF3D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47C72B-1B80-4F17-9005-D9E8246CB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2E0C44-8607-45B0-B903-AD576D27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A1F539-0092-4CEB-8BB0-6CA0F5D8A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66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364FF1-0E3A-4AB7-9E49-7ED48009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6502CE-3A01-40BB-855B-5CA7159A3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E9409D-553A-4D65-97C0-958DB474C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3A00A0-5B27-4625-86FF-080327F9B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A6433B-0720-4114-80CA-6C7A4D98E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17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37AA0B-89F3-4FDA-A15B-0B8567CD4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3791846-D951-4DD1-A6D2-5415AC41E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DE2CF49-34B7-42E5-98E6-00D770BFF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ACB20E-FFB9-4235-A3DE-082694C0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B26F6FA-0897-483D-9053-7BECCA4C3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91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15E647-FB31-4DB1-8549-FBD5E6B4E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85D713-9BA8-4854-945C-2D6CF020E0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121F2BD-26AF-4F0F-901C-1726A5AED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2FE6B70-85E4-4DEB-998C-BC825161E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9D2D163-C41A-41AE-87E1-2055FD263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76B1E72-F5B4-438F-9308-F1227259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92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31BA61-440E-4267-80C9-84027E3F2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D7D728-CF2C-4F7B-AA66-9869A0BE1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BC6C012-3AB3-4177-88C6-184D58F11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A6F96D9-405E-4C40-ABA3-C7D16ACAA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6C6CE4A-5C0A-4CDE-A7BC-0394535D2B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5342839-046C-4266-A921-424FF5E63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8353A98-91A2-414E-9728-6E79B8D0C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1A9B797-AE84-4193-A06F-57FCF04FB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3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0A4E60-CBAB-4A7F-82A9-216B14611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0756230-07E2-4B01-B1BF-842450C4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57170F7-6D1C-43F1-B5A5-CDB02DF29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CF3CD21-AB30-41F3-A372-867EF064F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691903-686D-4F7A-AC68-F344692E7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2E1C414-3BB5-4435-BACF-D04A26FA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DD229A0-4231-43BE-939A-683E7D4B2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8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903797-884E-4291-96ED-F3F9B5BB4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1B0D30D-30C6-4BFC-B754-D6715B5BE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80C4941-1226-4D73-BA23-CAC15ACE8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9A52104-A44E-4858-9BCD-C8D3D913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0921AF1-E5B7-4270-83EB-8247D1083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D1900E-8B56-4D7F-B250-4543502D0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991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54D98B-7372-4B5F-AAF5-895F1DD34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3BAAAEA-FE7B-434A-AD08-9F6A8425F3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3357D08-DECA-4D38-A691-59FB963C7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854E18-6FC0-4F41-8894-2B8105C79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0B0CEC0-E037-49C4-B6E7-FFC22F79A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3FFE574-C455-4BFD-9430-EF92C5BB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975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97475B-5DFC-49F3-BA9A-7889CCB81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57FAC9E-07BF-4EF9-AC6A-5E36764F9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E8CBAE-5D64-49E9-9604-6F4569EC8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AD9B6-C539-42CF-8ED6-3EDD69FCC0E8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71312E-1D56-4668-9976-838F7BDB3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E8C6525-F430-418F-94D6-F981EDC851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B9CB8-B67D-4085-9DEE-C303A2017F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9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F08CB6-A224-4078-9EEC-69A870384BD6}"/>
              </a:ext>
            </a:extLst>
          </p:cNvPr>
          <p:cNvSpPr txBox="1"/>
          <p:nvPr/>
        </p:nvSpPr>
        <p:spPr>
          <a:xfrm>
            <a:off x="1716258" y="947263"/>
            <a:ext cx="87594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Негласный комитет при Александре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4643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2785057-669C-4CBC-B5C8-477EDD406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769" y="785027"/>
            <a:ext cx="3948332" cy="52879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C9D8F6F-F802-496F-B8CE-257654003327}"/>
              </a:ext>
            </a:extLst>
          </p:cNvPr>
          <p:cNvSpPr txBox="1"/>
          <p:nvPr/>
        </p:nvSpPr>
        <p:spPr>
          <a:xfrm>
            <a:off x="182880" y="2151726"/>
            <a:ext cx="63867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/>
              <a:t>Александр </a:t>
            </a:r>
            <a:r>
              <a:rPr lang="en-US" sz="3200" b="1" i="1" dirty="0"/>
              <a:t>I </a:t>
            </a:r>
            <a:r>
              <a:rPr lang="ru-RU" sz="3200" b="1" i="1" dirty="0"/>
              <a:t>Павлович</a:t>
            </a:r>
            <a:r>
              <a:rPr lang="ru-RU" sz="3200" dirty="0"/>
              <a:t> – </a:t>
            </a:r>
          </a:p>
          <a:p>
            <a:pPr algn="ctr"/>
            <a:r>
              <a:rPr lang="ru-RU" sz="3200" dirty="0"/>
              <a:t>российский император, </a:t>
            </a:r>
          </a:p>
          <a:p>
            <a:pPr algn="ctr"/>
            <a:r>
              <a:rPr lang="ru-RU" sz="3200" dirty="0"/>
              <a:t>годы правления с 1801 по 1825. Старший сын императора Павла </a:t>
            </a:r>
            <a:r>
              <a:rPr lang="en-US" sz="3200" dirty="0"/>
              <a:t>I</a:t>
            </a:r>
            <a:r>
              <a:rPr lang="ru-RU" sz="3200" dirty="0"/>
              <a:t> </a:t>
            </a:r>
          </a:p>
          <a:p>
            <a:pPr algn="ctr"/>
            <a:r>
              <a:rPr lang="ru-RU" sz="3200" dirty="0"/>
              <a:t>и Марии Фёдоровны. </a:t>
            </a:r>
          </a:p>
        </p:txBody>
      </p:sp>
    </p:spTree>
    <p:extLst>
      <p:ext uri="{BB962C8B-B14F-4D97-AF65-F5344CB8AC3E}">
        <p14:creationId xmlns:p14="http://schemas.microsoft.com/office/powerpoint/2010/main" val="4218013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819F96-405D-47FB-BE49-B0D0DDA86C62}"/>
              </a:ext>
            </a:extLst>
          </p:cNvPr>
          <p:cNvSpPr/>
          <p:nvPr/>
        </p:nvSpPr>
        <p:spPr>
          <a:xfrm>
            <a:off x="1744394" y="4724286"/>
            <a:ext cx="93128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/>
              <a:t>Негласный комитет (1801 -1803) </a:t>
            </a:r>
            <a:r>
              <a:rPr lang="ru-RU" sz="2800" dirty="0"/>
              <a:t>— неофициальный государственный совещательный орган, работавший </a:t>
            </a:r>
          </a:p>
          <a:p>
            <a:pPr algn="ctr"/>
            <a:r>
              <a:rPr lang="ru-RU" sz="2800" dirty="0"/>
              <a:t>в начале  правления Александра </a:t>
            </a:r>
            <a:r>
              <a:rPr lang="en-US" sz="2800" dirty="0"/>
              <a:t>I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B9600DC-EAB9-481A-BF7C-41110D4FF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883" y="576336"/>
            <a:ext cx="6620233" cy="366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71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C8E7439-F943-45E4-AFD1-BB7CD46AEA11}"/>
              </a:ext>
            </a:extLst>
          </p:cNvPr>
          <p:cNvSpPr txBox="1"/>
          <p:nvPr/>
        </p:nvSpPr>
        <p:spPr>
          <a:xfrm>
            <a:off x="2433711" y="278246"/>
            <a:ext cx="5822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Состав «Негласного комитета».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B7D53D8-2920-41AE-8400-2EA89A6EA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50" y="1590119"/>
            <a:ext cx="2534638" cy="30245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D0053AF-984A-473E-AACC-4353BCAD6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252" y="1590119"/>
            <a:ext cx="2483913" cy="30245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6805D54-C98C-4D8D-9472-961AE9E41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921" y="1590119"/>
            <a:ext cx="2654044" cy="30245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49E27F1-7BAF-402D-AB5B-E1DCBFF26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9721" y="1590119"/>
            <a:ext cx="2412029" cy="30245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17298F7-7262-4BC3-BA0B-FA9DC5CD24D6}"/>
              </a:ext>
            </a:extLst>
          </p:cNvPr>
          <p:cNvSpPr txBox="1"/>
          <p:nvPr/>
        </p:nvSpPr>
        <p:spPr>
          <a:xfrm>
            <a:off x="389597" y="5036234"/>
            <a:ext cx="271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В.П. Кочубей.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5CC82D-EC2A-4AC9-8143-DD4B722CB9B8}"/>
              </a:ext>
            </a:extLst>
          </p:cNvPr>
          <p:cNvSpPr txBox="1"/>
          <p:nvPr/>
        </p:nvSpPr>
        <p:spPr>
          <a:xfrm>
            <a:off x="3097276" y="5036234"/>
            <a:ext cx="2998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Н.Н. Новосильцев.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156B8EC-8956-4D63-A4E4-EA823E6E2A1E}"/>
              </a:ext>
            </a:extLst>
          </p:cNvPr>
          <p:cNvSpPr txBox="1"/>
          <p:nvPr/>
        </p:nvSpPr>
        <p:spPr>
          <a:xfrm>
            <a:off x="6318077" y="5036234"/>
            <a:ext cx="271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П.А. Строганов.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20017A3-4F10-4B9C-A52A-90325A574EC9}"/>
              </a:ext>
            </a:extLst>
          </p:cNvPr>
          <p:cNvSpPr txBox="1"/>
          <p:nvPr/>
        </p:nvSpPr>
        <p:spPr>
          <a:xfrm>
            <a:off x="9087517" y="5036234"/>
            <a:ext cx="2924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А. Чарторыйский.</a:t>
            </a:r>
          </a:p>
        </p:txBody>
      </p:sp>
    </p:spTree>
    <p:extLst>
      <p:ext uri="{BB962C8B-B14F-4D97-AF65-F5344CB8AC3E}">
        <p14:creationId xmlns:p14="http://schemas.microsoft.com/office/powerpoint/2010/main" val="348803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7C7D793-15FB-4864-9617-A6F7DEAB7879}"/>
              </a:ext>
            </a:extLst>
          </p:cNvPr>
          <p:cNvSpPr txBox="1"/>
          <p:nvPr/>
        </p:nvSpPr>
        <p:spPr>
          <a:xfrm>
            <a:off x="3527473" y="351693"/>
            <a:ext cx="513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Цели «Негласного комитета».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9ABD0A4-E2DF-4B26-9ABD-B639AF320CF6}"/>
              </a:ext>
            </a:extLst>
          </p:cNvPr>
          <p:cNvSpPr/>
          <p:nvPr/>
        </p:nvSpPr>
        <p:spPr>
          <a:xfrm>
            <a:off x="703385" y="4936647"/>
            <a:ext cx="9833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>
                <a:effectLst/>
              </a:rPr>
              <a:t>Задачей этого </a:t>
            </a:r>
            <a:r>
              <a:rPr lang="ru-RU" sz="2800" i="0" dirty="0">
                <a:effectLst/>
              </a:rPr>
              <a:t>комитета</a:t>
            </a:r>
            <a:r>
              <a:rPr lang="ru-RU" sz="2800" b="0" i="0" dirty="0">
                <a:effectLst/>
              </a:rPr>
              <a:t> было помогать «в систематической работе над </a:t>
            </a:r>
            <a:r>
              <a:rPr lang="ru-RU" sz="2800" b="1" i="0" dirty="0">
                <a:effectLst/>
              </a:rPr>
              <a:t>реформою</a:t>
            </a:r>
            <a:r>
              <a:rPr lang="ru-RU" sz="2800" b="0" i="0" dirty="0">
                <a:effectLst/>
              </a:rPr>
              <a:t> безобразного здания государственной администрации».</a:t>
            </a: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A51A8BA-3963-4494-A11C-195FB2FF3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096" y="991481"/>
            <a:ext cx="6587535" cy="370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0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388470B-BA33-4A07-8333-6F866724B66D}"/>
              </a:ext>
            </a:extLst>
          </p:cNvPr>
          <p:cNvSpPr txBox="1"/>
          <p:nvPr/>
        </p:nvSpPr>
        <p:spPr>
          <a:xfrm>
            <a:off x="2232073" y="259076"/>
            <a:ext cx="7340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Реформы «Негласного комитета» в сфере народного образования (1802 – 1804).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D0F5D15-9025-4544-A684-E551128FF292}"/>
              </a:ext>
            </a:extLst>
          </p:cNvPr>
          <p:cNvSpPr txBox="1"/>
          <p:nvPr/>
        </p:nvSpPr>
        <p:spPr>
          <a:xfrm>
            <a:off x="478302" y="1725182"/>
            <a:ext cx="43035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Учреждение Министерства народного просвещения.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599C6C69-5C43-424F-B433-D51BC61E3BAB}"/>
              </a:ext>
            </a:extLst>
          </p:cNvPr>
          <p:cNvCxnSpPr>
            <a:cxnSpLocks/>
          </p:cNvCxnSpPr>
          <p:nvPr/>
        </p:nvCxnSpPr>
        <p:spPr>
          <a:xfrm flipH="1">
            <a:off x="3277773" y="1158333"/>
            <a:ext cx="708073" cy="6895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14F58A0C-B7AD-4030-9FC1-6FDAC76E7D6D}"/>
              </a:ext>
            </a:extLst>
          </p:cNvPr>
          <p:cNvCxnSpPr>
            <a:cxnSpLocks/>
          </p:cNvCxnSpPr>
          <p:nvPr/>
        </p:nvCxnSpPr>
        <p:spPr>
          <a:xfrm>
            <a:off x="5298831" y="2202235"/>
            <a:ext cx="1341118" cy="2596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3C43583-99CF-46EC-8AAA-465E0E854E19}"/>
              </a:ext>
            </a:extLst>
          </p:cNvPr>
          <p:cNvSpPr/>
          <p:nvPr/>
        </p:nvSpPr>
        <p:spPr>
          <a:xfrm>
            <a:off x="6639949" y="1951672"/>
            <a:ext cx="495300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Образование на территории России 6 учебных округов, в которых создавались 4 разряда учебных заведений: приходские, уездные училища, губернские гимназии и университеты. 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xmlns="" id="{57FB1BE6-F538-4DFD-9171-A4379854FF35}"/>
              </a:ext>
            </a:extLst>
          </p:cNvPr>
          <p:cNvCxnSpPr>
            <a:cxnSpLocks/>
          </p:cNvCxnSpPr>
          <p:nvPr/>
        </p:nvCxnSpPr>
        <p:spPr>
          <a:xfrm flipH="1">
            <a:off x="1527518" y="2926080"/>
            <a:ext cx="273147" cy="9403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F5B7D84-9B7B-4188-ACA4-98C6BF38C450}"/>
              </a:ext>
            </a:extLst>
          </p:cNvPr>
          <p:cNvSpPr txBox="1"/>
          <p:nvPr/>
        </p:nvSpPr>
        <p:spPr>
          <a:xfrm>
            <a:off x="0" y="4013966"/>
            <a:ext cx="26728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Открытие университетов.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xmlns="" id="{EBAE4E10-14ED-4233-A513-E9F43D0EF1D4}"/>
              </a:ext>
            </a:extLst>
          </p:cNvPr>
          <p:cNvCxnSpPr>
            <a:cxnSpLocks/>
          </p:cNvCxnSpPr>
          <p:nvPr/>
        </p:nvCxnSpPr>
        <p:spPr>
          <a:xfrm>
            <a:off x="3689253" y="2783133"/>
            <a:ext cx="354036" cy="19413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A5A0516-A00B-4A9C-905C-BEDB55D5CD48}"/>
              </a:ext>
            </a:extLst>
          </p:cNvPr>
          <p:cNvSpPr txBox="1"/>
          <p:nvPr/>
        </p:nvSpPr>
        <p:spPr>
          <a:xfrm>
            <a:off x="2250826" y="4791726"/>
            <a:ext cx="41265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Создание привилегированных лицеев, в т.ч Царскосельского (1811). </a:t>
            </a:r>
          </a:p>
        </p:txBody>
      </p:sp>
    </p:spTree>
    <p:extLst>
      <p:ext uri="{BB962C8B-B14F-4D97-AF65-F5344CB8AC3E}">
        <p14:creationId xmlns:p14="http://schemas.microsoft.com/office/powerpoint/2010/main" val="2977573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825ADAD-375F-4ADF-9DBC-8D08C6A410F3}"/>
              </a:ext>
            </a:extLst>
          </p:cNvPr>
          <p:cNvSpPr txBox="1"/>
          <p:nvPr/>
        </p:nvSpPr>
        <p:spPr>
          <a:xfrm>
            <a:off x="4298266" y="396898"/>
            <a:ext cx="3595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Реформы 1801 года.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DF6BD3E-7FAA-4F33-BC9B-02801982D8D5}"/>
              </a:ext>
            </a:extLst>
          </p:cNvPr>
          <p:cNvSpPr txBox="1"/>
          <p:nvPr/>
        </p:nvSpPr>
        <p:spPr>
          <a:xfrm>
            <a:off x="840220" y="1251289"/>
            <a:ext cx="105115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~ </a:t>
            </a:r>
            <a:r>
              <a:rPr lang="ru-RU" sz="2800" b="1" dirty="0"/>
              <a:t>15.03 – указ о политических амнистиях (возвращение репрессированных дворян).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800" b="1" dirty="0"/>
              <a:t>~</a:t>
            </a:r>
            <a:r>
              <a:rPr lang="ru-RU" sz="2800" b="1" dirty="0"/>
              <a:t> 02.04 – указ о ликвидации тайной экспедиции – органа политического сыска.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800" b="1" dirty="0"/>
              <a:t>~</a:t>
            </a:r>
            <a:r>
              <a:rPr lang="ru-RU" sz="2800" b="1" dirty="0"/>
              <a:t> 12.12 – указ о праве покупки земель – недворянами.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B385982-F0BF-4179-9F82-872D477223DE}"/>
              </a:ext>
            </a:extLst>
          </p:cNvPr>
          <p:cNvSpPr/>
          <p:nvPr/>
        </p:nvSpPr>
        <p:spPr>
          <a:xfrm>
            <a:off x="3104732" y="4703048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747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51E3BEF-692A-46A8-8F18-62F90E5666ED}"/>
              </a:ext>
            </a:extLst>
          </p:cNvPr>
          <p:cNvSpPr/>
          <p:nvPr/>
        </p:nvSpPr>
        <p:spPr>
          <a:xfrm>
            <a:off x="4503162" y="655878"/>
            <a:ext cx="34572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/>
              <a:t>Реформы</a:t>
            </a:r>
            <a:r>
              <a:rPr lang="ru-RU" sz="2800" b="1" dirty="0"/>
              <a:t> 1802 года.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8B43A95-B54A-4998-9FC6-6E6AA8412B87}"/>
              </a:ext>
            </a:extLst>
          </p:cNvPr>
          <p:cNvSpPr/>
          <p:nvPr/>
        </p:nvSpPr>
        <p:spPr>
          <a:xfrm>
            <a:off x="1449503" y="1682819"/>
            <a:ext cx="9649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~ 08.09 – указ о преобразовании коллегий в министерства.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3694F3-9F80-405A-8A43-A876027D6145}"/>
              </a:ext>
            </a:extLst>
          </p:cNvPr>
          <p:cNvSpPr txBox="1"/>
          <p:nvPr/>
        </p:nvSpPr>
        <p:spPr>
          <a:xfrm>
            <a:off x="3866634" y="3429000"/>
            <a:ext cx="4815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Реформы 1803 года.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C366824-FE7D-483A-BA72-C7D1542D1C78}"/>
              </a:ext>
            </a:extLst>
          </p:cNvPr>
          <p:cNvSpPr/>
          <p:nvPr/>
        </p:nvSpPr>
        <p:spPr>
          <a:xfrm>
            <a:off x="1449503" y="4316905"/>
            <a:ext cx="100161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~ 20.02 – указ о «вольных хлебопашцах»:</a:t>
            </a:r>
          </a:p>
          <a:p>
            <a:pPr algn="ctr"/>
            <a:r>
              <a:rPr lang="ru-RU" sz="2800" b="1" dirty="0"/>
              <a:t> крестьяне могли по согласованию с помещиком освобождаться от крепостной зависимости за выкуп.</a:t>
            </a:r>
          </a:p>
        </p:txBody>
      </p:sp>
    </p:spTree>
    <p:extLst>
      <p:ext uri="{BB962C8B-B14F-4D97-AF65-F5344CB8AC3E}">
        <p14:creationId xmlns:p14="http://schemas.microsoft.com/office/powerpoint/2010/main" val="639889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59C168-80B1-447F-A8C6-0421DE585B3A}"/>
              </a:ext>
            </a:extLst>
          </p:cNvPr>
          <p:cNvSpPr txBox="1"/>
          <p:nvPr/>
        </p:nvSpPr>
        <p:spPr>
          <a:xfrm>
            <a:off x="3008141" y="365760"/>
            <a:ext cx="5329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Итоги деятельности «Негласного комитете».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2006E68-DA92-473C-9F20-60AB6A942FA9}"/>
              </a:ext>
            </a:extLst>
          </p:cNvPr>
          <p:cNvSpPr txBox="1"/>
          <p:nvPr/>
        </p:nvSpPr>
        <p:spPr>
          <a:xfrm>
            <a:off x="675250" y="1592054"/>
            <a:ext cx="105648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dirty="0"/>
              <a:t>Задуманную программу либеральных преобразований императору осуществить не удалось.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dirty="0"/>
              <a:t>Царь ограничился отдельными и непоследовательными мерами.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dirty="0"/>
              <a:t>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dirty="0"/>
              <a:t>Однако главные результаты работ негласного комитета заключались в учреждении министерств и в издании нового регламента Сената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dirty="0"/>
              <a:t> «Негласный комитет» был распущен в 1803 году.</a:t>
            </a:r>
          </a:p>
        </p:txBody>
      </p:sp>
    </p:spTree>
    <p:extLst>
      <p:ext uri="{BB962C8B-B14F-4D97-AF65-F5344CB8AC3E}">
        <p14:creationId xmlns:p14="http://schemas.microsoft.com/office/powerpoint/2010/main" val="33536104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267</Words>
  <Application>Microsoft Office PowerPoint</Application>
  <PresentationFormat>Произвольный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МарикМаракеш</dc:creator>
  <cp:lastModifiedBy>User</cp:lastModifiedBy>
  <cp:revision>13</cp:revision>
  <dcterms:created xsi:type="dcterms:W3CDTF">2021-12-19T13:25:57Z</dcterms:created>
  <dcterms:modified xsi:type="dcterms:W3CDTF">2023-10-09T10:02:51Z</dcterms:modified>
</cp:coreProperties>
</file>