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651" r:id="rId1"/>
  </p:sldMasterIdLst>
  <p:notesMasterIdLst>
    <p:notesMasterId r:id="rId44"/>
  </p:notesMasterIdLst>
  <p:handoutMasterIdLst>
    <p:handoutMasterId r:id="rId45"/>
  </p:handoutMasterIdLst>
  <p:sldIdLst>
    <p:sldId id="301" r:id="rId2"/>
    <p:sldId id="754" r:id="rId3"/>
    <p:sldId id="755" r:id="rId4"/>
    <p:sldId id="762" r:id="rId5"/>
    <p:sldId id="763" r:id="rId6"/>
    <p:sldId id="767" r:id="rId7"/>
    <p:sldId id="768" r:id="rId8"/>
    <p:sldId id="769" r:id="rId9"/>
    <p:sldId id="770" r:id="rId10"/>
    <p:sldId id="772" r:id="rId11"/>
    <p:sldId id="773" r:id="rId12"/>
    <p:sldId id="774" r:id="rId13"/>
    <p:sldId id="720" r:id="rId14"/>
    <p:sldId id="645" r:id="rId15"/>
    <p:sldId id="716" r:id="rId16"/>
    <p:sldId id="704" r:id="rId17"/>
    <p:sldId id="713" r:id="rId18"/>
    <p:sldId id="683" r:id="rId19"/>
    <p:sldId id="692" r:id="rId20"/>
    <p:sldId id="725" r:id="rId21"/>
    <p:sldId id="757" r:id="rId22"/>
    <p:sldId id="726" r:id="rId23"/>
    <p:sldId id="728" r:id="rId24"/>
    <p:sldId id="729" r:id="rId25"/>
    <p:sldId id="730" r:id="rId26"/>
    <p:sldId id="731" r:id="rId27"/>
    <p:sldId id="732" r:id="rId28"/>
    <p:sldId id="733" r:id="rId29"/>
    <p:sldId id="735" r:id="rId30"/>
    <p:sldId id="760" r:id="rId31"/>
    <p:sldId id="737" r:id="rId32"/>
    <p:sldId id="738" r:id="rId33"/>
    <p:sldId id="739" r:id="rId34"/>
    <p:sldId id="740" r:id="rId35"/>
    <p:sldId id="741" r:id="rId36"/>
    <p:sldId id="742" r:id="rId37"/>
    <p:sldId id="744" r:id="rId38"/>
    <p:sldId id="745" r:id="rId39"/>
    <p:sldId id="746" r:id="rId40"/>
    <p:sldId id="775" r:id="rId41"/>
    <p:sldId id="715" r:id="rId42"/>
    <p:sldId id="653" r:id="rId43"/>
  </p:sldIdLst>
  <p:sldSz cx="9144000" cy="6858000" type="screen4x3"/>
  <p:notesSz cx="6735763" cy="9799638"/>
  <p:defaultTextStyle>
    <a:defPPr>
      <a:defRPr lang="ru-RU"/>
    </a:defPPr>
    <a:lvl1pPr algn="l" rtl="0" eaLnBrk="0" fontAlgn="base" hangingPunct="0">
      <a:spcBef>
        <a:spcPct val="0"/>
      </a:spcBef>
      <a:spcAft>
        <a:spcPct val="0"/>
      </a:spcAft>
      <a:defRPr kern="1200">
        <a:solidFill>
          <a:schemeClr val="tx1"/>
        </a:solidFill>
        <a:latin typeface="Tahoma" pitchFamily="34" charset="0"/>
        <a:ea typeface="+mn-ea"/>
        <a:cs typeface="+mn-cs"/>
      </a:defRPr>
    </a:lvl1pPr>
    <a:lvl2pPr marL="457200" algn="l" rtl="0" eaLnBrk="0" fontAlgn="base" hangingPunct="0">
      <a:spcBef>
        <a:spcPct val="0"/>
      </a:spcBef>
      <a:spcAft>
        <a:spcPct val="0"/>
      </a:spcAft>
      <a:defRPr kern="1200">
        <a:solidFill>
          <a:schemeClr val="tx1"/>
        </a:solidFill>
        <a:latin typeface="Tahoma" pitchFamily="34" charset="0"/>
        <a:ea typeface="+mn-ea"/>
        <a:cs typeface="+mn-cs"/>
      </a:defRPr>
    </a:lvl2pPr>
    <a:lvl3pPr marL="914400" algn="l" rtl="0" eaLnBrk="0" fontAlgn="base" hangingPunct="0">
      <a:spcBef>
        <a:spcPct val="0"/>
      </a:spcBef>
      <a:spcAft>
        <a:spcPct val="0"/>
      </a:spcAft>
      <a:defRPr kern="1200">
        <a:solidFill>
          <a:schemeClr val="tx1"/>
        </a:solidFill>
        <a:latin typeface="Tahoma" pitchFamily="34" charset="0"/>
        <a:ea typeface="+mn-ea"/>
        <a:cs typeface="+mn-cs"/>
      </a:defRPr>
    </a:lvl3pPr>
    <a:lvl4pPr marL="1371600" algn="l" rtl="0" eaLnBrk="0" fontAlgn="base" hangingPunct="0">
      <a:spcBef>
        <a:spcPct val="0"/>
      </a:spcBef>
      <a:spcAft>
        <a:spcPct val="0"/>
      </a:spcAft>
      <a:defRPr kern="1200">
        <a:solidFill>
          <a:schemeClr val="tx1"/>
        </a:solidFill>
        <a:latin typeface="Tahoma" pitchFamily="34" charset="0"/>
        <a:ea typeface="+mn-ea"/>
        <a:cs typeface="+mn-cs"/>
      </a:defRPr>
    </a:lvl4pPr>
    <a:lvl5pPr marL="1828800" algn="l"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99"/>
    <a:srgbClr val="FFFFCC"/>
    <a:srgbClr val="C9FFFF"/>
    <a:srgbClr val="FFFF66"/>
    <a:srgbClr val="FFFF00"/>
    <a:srgbClr val="FFFFD3"/>
    <a:srgbClr val="F3E7EB"/>
    <a:srgbClr val="800080"/>
  </p:clrMru>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Средний стиль 2 - акцент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93296810-A885-4BE3-A3E7-6D5BEEA58F35}" styleName="Средний стиль 2 - акцент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DF18680-E054-41AD-8BC1-D1AEF772440D}" styleName="Средний стиль 2 - акцент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E929F9F4-4A8F-4326-A1B4-22849713DDAB}" styleName="Темный стиль 1 - акцент 4">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4"/>
          </a:solidFill>
        </a:fill>
      </a:tcStyle>
    </a:wholeTbl>
    <a:band1H>
      <a:tcStyle>
        <a:tcBdr/>
        <a:fill>
          <a:solidFill>
            <a:schemeClr val="accent4">
              <a:shade val="60000"/>
            </a:schemeClr>
          </a:solidFill>
        </a:fill>
      </a:tcStyle>
    </a:band1H>
    <a:band1V>
      <a:tcStyle>
        <a:tcBdr/>
        <a:fill>
          <a:solidFill>
            <a:schemeClr val="accent4">
              <a:shade val="60000"/>
            </a:schemeClr>
          </a:solidFill>
        </a:fill>
      </a:tcStyle>
    </a:band1V>
    <a:lastCol>
      <a:tcTxStyle b="on"/>
      <a:tcStyle>
        <a:tcBdr>
          <a:left>
            <a:ln w="25400" cmpd="sng">
              <a:solidFill>
                <a:schemeClr val="lt1"/>
              </a:solidFill>
            </a:ln>
          </a:left>
        </a:tcBdr>
        <a:fill>
          <a:solidFill>
            <a:schemeClr val="accent4">
              <a:shade val="60000"/>
            </a:schemeClr>
          </a:solidFill>
        </a:fill>
      </a:tcStyle>
    </a:lastCol>
    <a:firstCol>
      <a:tcTxStyle b="on"/>
      <a:tcStyle>
        <a:tcBdr>
          <a:right>
            <a:ln w="25400" cmpd="sng">
              <a:solidFill>
                <a:schemeClr val="lt1"/>
              </a:solidFill>
            </a:ln>
          </a:right>
        </a:tcBdr>
        <a:fill>
          <a:solidFill>
            <a:schemeClr val="accent4">
              <a:shade val="60000"/>
            </a:schemeClr>
          </a:solidFill>
        </a:fill>
      </a:tcStyle>
    </a:firstCol>
    <a:lastRow>
      <a:tcTxStyle b="on"/>
      <a:tcStyle>
        <a:tcBdr>
          <a:top>
            <a:ln w="25400" cmpd="sng">
              <a:solidFill>
                <a:schemeClr val="lt1"/>
              </a:solidFill>
            </a:ln>
          </a:top>
        </a:tcBdr>
        <a:fill>
          <a:solidFill>
            <a:schemeClr val="accent4">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F2DE63D5-997A-4646-A377-4702673A728D}" styleName="Светлый стиль 2 - акцент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324" autoAdjust="0"/>
    <p:restoredTop sz="94775" autoAdjust="0"/>
  </p:normalViewPr>
  <p:slideViewPr>
    <p:cSldViewPr>
      <p:cViewPr>
        <p:scale>
          <a:sx n="90" d="100"/>
          <a:sy n="90" d="100"/>
        </p:scale>
        <p:origin x="-606"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gridSpacing cx="73736200" cy="7373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170" name="Rectangle 2"/>
          <p:cNvSpPr>
            <a:spLocks noGrp="1" noChangeArrowheads="1"/>
          </p:cNvSpPr>
          <p:nvPr>
            <p:ph type="hdr" sz="quarter"/>
          </p:nvPr>
        </p:nvSpPr>
        <p:spPr bwMode="auto">
          <a:xfrm>
            <a:off x="0" y="1"/>
            <a:ext cx="2919739" cy="49053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200">
                <a:effectLst/>
                <a:latin typeface="Times New Roman" pitchFamily="18" charset="0"/>
              </a:defRPr>
            </a:lvl1pPr>
          </a:lstStyle>
          <a:p>
            <a:pPr>
              <a:defRPr/>
            </a:pPr>
            <a:endParaRPr lang="ru-RU"/>
          </a:p>
        </p:txBody>
      </p:sp>
      <p:sp>
        <p:nvSpPr>
          <p:cNvPr id="7171" name="Rectangle 3"/>
          <p:cNvSpPr>
            <a:spLocks noGrp="1" noChangeArrowheads="1"/>
          </p:cNvSpPr>
          <p:nvPr>
            <p:ph type="dt" sz="quarter" idx="1"/>
          </p:nvPr>
        </p:nvSpPr>
        <p:spPr bwMode="auto">
          <a:xfrm>
            <a:off x="3816024" y="1"/>
            <a:ext cx="2919739" cy="490530"/>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a:effectLst/>
                <a:latin typeface="Times New Roman" pitchFamily="18" charset="0"/>
              </a:defRPr>
            </a:lvl1pPr>
          </a:lstStyle>
          <a:p>
            <a:pPr>
              <a:defRPr/>
            </a:pPr>
            <a:endParaRPr lang="ru-RU"/>
          </a:p>
        </p:txBody>
      </p:sp>
      <p:sp>
        <p:nvSpPr>
          <p:cNvPr id="7172" name="Rectangle 4"/>
          <p:cNvSpPr>
            <a:spLocks noGrp="1" noChangeArrowheads="1"/>
          </p:cNvSpPr>
          <p:nvPr>
            <p:ph type="ftr" sz="quarter" idx="2"/>
          </p:nvPr>
        </p:nvSpPr>
        <p:spPr bwMode="auto">
          <a:xfrm>
            <a:off x="0" y="9309108"/>
            <a:ext cx="2919739" cy="49053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200">
                <a:effectLst/>
                <a:latin typeface="Times New Roman" pitchFamily="18" charset="0"/>
              </a:defRPr>
            </a:lvl1pPr>
          </a:lstStyle>
          <a:p>
            <a:pPr>
              <a:defRPr/>
            </a:pPr>
            <a:endParaRPr lang="ru-RU"/>
          </a:p>
        </p:txBody>
      </p:sp>
      <p:sp>
        <p:nvSpPr>
          <p:cNvPr id="7173" name="Rectangle 5"/>
          <p:cNvSpPr>
            <a:spLocks noGrp="1" noChangeArrowheads="1"/>
          </p:cNvSpPr>
          <p:nvPr>
            <p:ph type="sldNum" sz="quarter" idx="3"/>
          </p:nvPr>
        </p:nvSpPr>
        <p:spPr bwMode="auto">
          <a:xfrm>
            <a:off x="3816024" y="9309108"/>
            <a:ext cx="2919739" cy="49053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defRPr>
            </a:lvl1pPr>
          </a:lstStyle>
          <a:p>
            <a:pPr>
              <a:defRPr/>
            </a:pPr>
            <a:fld id="{EF446189-36AA-48A9-BB60-9C24FAAFC9C7}"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0" y="1"/>
            <a:ext cx="2945393" cy="454485"/>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eaLnBrk="1" hangingPunct="1">
              <a:defRPr sz="1200">
                <a:effectLst/>
                <a:latin typeface="Times New Roman" pitchFamily="18" charset="0"/>
              </a:defRPr>
            </a:lvl1pPr>
          </a:lstStyle>
          <a:p>
            <a:pPr>
              <a:defRPr/>
            </a:pPr>
            <a:endParaRPr lang="ru-RU"/>
          </a:p>
        </p:txBody>
      </p:sp>
      <p:sp>
        <p:nvSpPr>
          <p:cNvPr id="26627" name="Rectangle 3"/>
          <p:cNvSpPr>
            <a:spLocks noGrp="1" noChangeArrowheads="1"/>
          </p:cNvSpPr>
          <p:nvPr>
            <p:ph type="dt" idx="1"/>
          </p:nvPr>
        </p:nvSpPr>
        <p:spPr bwMode="auto">
          <a:xfrm>
            <a:off x="3851297" y="1"/>
            <a:ext cx="2868432" cy="454485"/>
          </a:xfrm>
          <a:prstGeom prst="rect">
            <a:avLst/>
          </a:prstGeom>
          <a:noFill/>
          <a:ln>
            <a:noFill/>
          </a:ln>
          <a:effectLst/>
          <a:extLst/>
        </p:spPr>
        <p:txBody>
          <a:bodyPr vert="horz" wrap="square" lIns="91440" tIns="45720" rIns="91440" bIns="45720" numCol="1" anchor="t" anchorCtr="0" compatLnSpc="1">
            <a:prstTxWarp prst="textNoShape">
              <a:avLst/>
            </a:prstTxWarp>
          </a:bodyPr>
          <a:lstStyle>
            <a:lvl1pPr algn="r" eaLnBrk="1" hangingPunct="1">
              <a:defRPr sz="1200">
                <a:effectLst/>
                <a:latin typeface="Times New Roman" pitchFamily="18" charset="0"/>
              </a:defRPr>
            </a:lvl1pPr>
          </a:lstStyle>
          <a:p>
            <a:pPr>
              <a:defRPr/>
            </a:pPr>
            <a:endParaRPr lang="ru-RU"/>
          </a:p>
        </p:txBody>
      </p:sp>
      <p:sp>
        <p:nvSpPr>
          <p:cNvPr id="57348" name="Rectangle 4"/>
          <p:cNvSpPr>
            <a:spLocks noGrp="1" noRot="1" noChangeAspect="1" noChangeArrowheads="1" noTextEdit="1"/>
          </p:cNvSpPr>
          <p:nvPr>
            <p:ph type="sldImg" idx="2"/>
          </p:nvPr>
        </p:nvSpPr>
        <p:spPr bwMode="auto">
          <a:xfrm>
            <a:off x="941388" y="757238"/>
            <a:ext cx="4838700" cy="3629025"/>
          </a:xfrm>
          <a:prstGeom prst="rect">
            <a:avLst/>
          </a:prstGeom>
          <a:noFill/>
          <a:ln w="9525">
            <a:solidFill>
              <a:srgbClr val="000000"/>
            </a:solidFill>
            <a:miter lim="800000"/>
            <a:headEnd/>
            <a:tailEnd/>
          </a:ln>
        </p:spPr>
      </p:sp>
      <p:sp>
        <p:nvSpPr>
          <p:cNvPr id="26629" name="Rectangle 5"/>
          <p:cNvSpPr>
            <a:spLocks noGrp="1" noChangeArrowheads="1"/>
          </p:cNvSpPr>
          <p:nvPr>
            <p:ph type="body" sz="quarter" idx="3"/>
          </p:nvPr>
        </p:nvSpPr>
        <p:spPr bwMode="auto">
          <a:xfrm>
            <a:off x="905907" y="4689033"/>
            <a:ext cx="4907919" cy="4386564"/>
          </a:xfrm>
          <a:prstGeom prst="rect">
            <a:avLst/>
          </a:prstGeom>
          <a:noFill/>
          <a:ln>
            <a:noFill/>
          </a:ln>
          <a:effectLst/>
          <a:extLst/>
        </p:spPr>
        <p:txBody>
          <a:bodyPr vert="horz" wrap="square" lIns="91440" tIns="45720" rIns="91440" bIns="45720" numCol="1" anchor="t" anchorCtr="0" compatLnSpc="1">
            <a:prstTxWarp prst="textNoShape">
              <a:avLst/>
            </a:prstTxWarp>
          </a:bodyPr>
          <a:lstStyle/>
          <a:p>
            <a:pPr lvl="0"/>
            <a:r>
              <a:rPr lang="ru-RU" noProof="0" smtClean="0"/>
              <a:t>Образец текста</a:t>
            </a:r>
          </a:p>
          <a:p>
            <a:pPr lvl="1"/>
            <a:r>
              <a:rPr lang="ru-RU" noProof="0" smtClean="0"/>
              <a:t>Второй уровень</a:t>
            </a:r>
          </a:p>
          <a:p>
            <a:pPr lvl="2"/>
            <a:r>
              <a:rPr lang="ru-RU" noProof="0" smtClean="0"/>
              <a:t>Третий уровень</a:t>
            </a:r>
          </a:p>
          <a:p>
            <a:pPr lvl="3"/>
            <a:r>
              <a:rPr lang="ru-RU" noProof="0" smtClean="0"/>
              <a:t>Четвертый уровень</a:t>
            </a:r>
          </a:p>
          <a:p>
            <a:pPr lvl="4"/>
            <a:r>
              <a:rPr lang="ru-RU" noProof="0" smtClean="0"/>
              <a:t>Пятый уровень</a:t>
            </a:r>
          </a:p>
        </p:txBody>
      </p:sp>
      <p:sp>
        <p:nvSpPr>
          <p:cNvPr id="26630" name="Rectangle 6"/>
          <p:cNvSpPr>
            <a:spLocks noGrp="1" noChangeArrowheads="1"/>
          </p:cNvSpPr>
          <p:nvPr>
            <p:ph type="ftr" sz="quarter" idx="4"/>
          </p:nvPr>
        </p:nvSpPr>
        <p:spPr bwMode="auto">
          <a:xfrm>
            <a:off x="0" y="9302839"/>
            <a:ext cx="2945393" cy="52971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eaLnBrk="1" hangingPunct="1">
              <a:defRPr sz="1200">
                <a:effectLst/>
                <a:latin typeface="Times New Roman" pitchFamily="18" charset="0"/>
              </a:defRPr>
            </a:lvl1pPr>
          </a:lstStyle>
          <a:p>
            <a:pPr>
              <a:defRPr/>
            </a:pPr>
            <a:endParaRPr lang="ru-RU"/>
          </a:p>
        </p:txBody>
      </p:sp>
      <p:sp>
        <p:nvSpPr>
          <p:cNvPr id="26631" name="Rectangle 7"/>
          <p:cNvSpPr>
            <a:spLocks noGrp="1" noChangeArrowheads="1"/>
          </p:cNvSpPr>
          <p:nvPr>
            <p:ph type="sldNum" sz="quarter" idx="5"/>
          </p:nvPr>
        </p:nvSpPr>
        <p:spPr bwMode="auto">
          <a:xfrm>
            <a:off x="3851297" y="9302839"/>
            <a:ext cx="2868432" cy="529710"/>
          </a:xfrm>
          <a:prstGeom prst="rect">
            <a:avLst/>
          </a:prstGeom>
          <a:noFill/>
          <a:ln>
            <a:noFill/>
          </a:ln>
          <a:effectLst/>
          <a:extLst/>
        </p:spPr>
        <p:txBody>
          <a:bodyPr vert="horz" wrap="square" lIns="91440" tIns="45720" rIns="91440" bIns="45720" numCol="1" anchor="b" anchorCtr="0" compatLnSpc="1">
            <a:prstTxWarp prst="textNoShape">
              <a:avLst/>
            </a:prstTxWarp>
          </a:bodyPr>
          <a:lstStyle>
            <a:lvl1pPr algn="r" eaLnBrk="1" hangingPunct="1">
              <a:defRPr sz="1200">
                <a:latin typeface="Times New Roman" pitchFamily="18" charset="0"/>
              </a:defRPr>
            </a:lvl1pPr>
          </a:lstStyle>
          <a:p>
            <a:pPr>
              <a:defRPr/>
            </a:pPr>
            <a:fld id="{3496B52A-FB1B-40A8-91E9-147BB98E2544}" type="slidenum">
              <a:rPr lang="ru-RU" altLang="ru-RU"/>
              <a:pPr>
                <a:defRPr/>
              </a:pPr>
              <a:t>‹#›</a:t>
            </a:fld>
            <a:endParaRPr lang="ru-RU" altLang="ru-RU"/>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3" Type="http://schemas.openxmlformats.org/officeDocument/2006/relationships/hyperlink" Target="consultantplus://offline/ref=1C63EF2B7478CD95E331CF0290558AC66B8DFFFAFDB40B1E41ABF62F3B5C53BC90E4E060E6CBE16112J7M" TargetMode="External"/><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Образ слайда 1"/>
          <p:cNvSpPr>
            <a:spLocks noGrp="1" noRot="1" noChangeAspect="1" noTextEdit="1"/>
          </p:cNvSpPr>
          <p:nvPr>
            <p:ph type="sldImg"/>
          </p:nvPr>
        </p:nvSpPr>
        <p:spPr>
          <a:ln/>
        </p:spPr>
      </p:sp>
      <p:sp>
        <p:nvSpPr>
          <p:cNvPr id="3" name="Заметки 2"/>
          <p:cNvSpPr>
            <a:spLocks noGrp="1"/>
          </p:cNvSpPr>
          <p:nvPr>
            <p:ph type="body" idx="1"/>
          </p:nvPr>
        </p:nvSpPr>
        <p:spPr/>
        <p:txBody>
          <a:bodyPr>
            <a:normAutofit lnSpcReduction="10000"/>
          </a:bodyPr>
          <a:lstStyle/>
          <a:p>
            <a:pPr>
              <a:defRPr/>
            </a:pPr>
            <a:endParaRPr lang="ru-RU" dirty="0"/>
          </a:p>
        </p:txBody>
      </p:sp>
      <p:sp>
        <p:nvSpPr>
          <p:cNvPr id="58372" name="Номер слайда 3"/>
          <p:cNvSpPr>
            <a:spLocks noGrp="1"/>
          </p:cNvSpPr>
          <p:nvPr>
            <p:ph type="sldNum" sz="quarter" idx="5"/>
          </p:nvPr>
        </p:nvSpPr>
        <p:spPr>
          <a:noFill/>
          <a:ln>
            <a:miter lim="800000"/>
            <a:headEnd/>
            <a:tailEnd/>
          </a:ln>
        </p:spPr>
        <p:txBody>
          <a:bodyPr/>
          <a:lstStyle/>
          <a:p>
            <a:fld id="{DBBFC529-208E-45D7-AAC6-FF91EF619BB0}" type="slidenum">
              <a:rPr lang="ru-RU" altLang="ru-RU" smtClean="0"/>
              <a:pPr/>
              <a:t>20</a:t>
            </a:fld>
            <a:endParaRPr lang="ru-RU" altLang="ru-RU"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Образ слайда 1"/>
          <p:cNvSpPr>
            <a:spLocks noGrp="1" noRot="1" noChangeAspect="1" noTextEdit="1"/>
          </p:cNvSpPr>
          <p:nvPr>
            <p:ph type="sldImg"/>
          </p:nvPr>
        </p:nvSpPr>
        <p:spPr>
          <a:ln/>
        </p:spPr>
      </p:sp>
      <p:sp>
        <p:nvSpPr>
          <p:cNvPr id="59395" name="Заметки 2"/>
          <p:cNvSpPr>
            <a:spLocks noGrp="1"/>
          </p:cNvSpPr>
          <p:nvPr>
            <p:ph type="body" idx="1"/>
          </p:nvPr>
        </p:nvSpPr>
        <p:spPr>
          <a:noFill/>
        </p:spPr>
        <p:txBody>
          <a:bodyPr/>
          <a:lstStyle/>
          <a:p>
            <a:endParaRPr lang="ru-RU" smtClean="0"/>
          </a:p>
        </p:txBody>
      </p:sp>
      <p:sp>
        <p:nvSpPr>
          <p:cNvPr id="59396" name="Номер слайда 3"/>
          <p:cNvSpPr>
            <a:spLocks noGrp="1"/>
          </p:cNvSpPr>
          <p:nvPr>
            <p:ph type="sldNum" sz="quarter" idx="5"/>
          </p:nvPr>
        </p:nvSpPr>
        <p:spPr>
          <a:noFill/>
          <a:ln>
            <a:miter lim="800000"/>
            <a:headEnd/>
            <a:tailEnd/>
          </a:ln>
        </p:spPr>
        <p:txBody>
          <a:bodyPr/>
          <a:lstStyle/>
          <a:p>
            <a:fld id="{256B971C-1B6E-4F22-9880-23B1FEBC4AD6}" type="slidenum">
              <a:rPr lang="ru-RU" altLang="ru-RU" smtClean="0"/>
              <a:pPr/>
              <a:t>22</a:t>
            </a:fld>
            <a:endParaRPr lang="ru-RU" altLang="ru-RU"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Образ слайда 1"/>
          <p:cNvSpPr>
            <a:spLocks noGrp="1" noRot="1" noChangeAspect="1" noTextEdit="1"/>
          </p:cNvSpPr>
          <p:nvPr>
            <p:ph type="sldImg"/>
          </p:nvPr>
        </p:nvSpPr>
        <p:spPr>
          <a:ln/>
        </p:spPr>
      </p:sp>
      <p:sp>
        <p:nvSpPr>
          <p:cNvPr id="60419" name="Заметки 2"/>
          <p:cNvSpPr>
            <a:spLocks noGrp="1"/>
          </p:cNvSpPr>
          <p:nvPr>
            <p:ph type="body" idx="1"/>
          </p:nvPr>
        </p:nvSpPr>
        <p:spPr>
          <a:noFill/>
        </p:spPr>
        <p:txBody>
          <a:bodyPr/>
          <a:lstStyle/>
          <a:p>
            <a:endParaRPr lang="ru-RU" dirty="0" smtClean="0"/>
          </a:p>
        </p:txBody>
      </p:sp>
      <p:sp>
        <p:nvSpPr>
          <p:cNvPr id="60420" name="Номер слайда 3"/>
          <p:cNvSpPr>
            <a:spLocks noGrp="1"/>
          </p:cNvSpPr>
          <p:nvPr>
            <p:ph type="sldNum" sz="quarter" idx="5"/>
          </p:nvPr>
        </p:nvSpPr>
        <p:spPr>
          <a:noFill/>
          <a:ln>
            <a:miter lim="800000"/>
            <a:headEnd/>
            <a:tailEnd/>
          </a:ln>
        </p:spPr>
        <p:txBody>
          <a:bodyPr/>
          <a:lstStyle/>
          <a:p>
            <a:fld id="{527551F2-DE85-4A2E-8500-A0D8CC67103E}" type="slidenum">
              <a:rPr lang="ru-RU" altLang="ru-RU" smtClean="0"/>
              <a:pPr/>
              <a:t>23</a:t>
            </a:fld>
            <a:endParaRPr lang="ru-RU" altLang="ru-RU"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Образ слайда 1"/>
          <p:cNvSpPr>
            <a:spLocks noGrp="1" noRot="1" noChangeAspect="1" noTextEdit="1"/>
          </p:cNvSpPr>
          <p:nvPr>
            <p:ph type="sldImg"/>
          </p:nvPr>
        </p:nvSpPr>
        <p:spPr>
          <a:ln/>
        </p:spPr>
      </p:sp>
      <p:sp>
        <p:nvSpPr>
          <p:cNvPr id="3" name="Заметки 2"/>
          <p:cNvSpPr>
            <a:spLocks noGrp="1"/>
          </p:cNvSpPr>
          <p:nvPr>
            <p:ph type="body" idx="1"/>
          </p:nvPr>
        </p:nvSpPr>
        <p:spPr/>
        <p:txBody>
          <a:bodyPr>
            <a:normAutofit fontScale="92500" lnSpcReduction="10000"/>
          </a:bodyPr>
          <a:lstStyle/>
          <a:p>
            <a:pPr>
              <a:defRPr/>
            </a:pPr>
            <a:endParaRPr lang="ru-RU" dirty="0"/>
          </a:p>
        </p:txBody>
      </p:sp>
      <p:sp>
        <p:nvSpPr>
          <p:cNvPr id="61444" name="Номер слайда 3"/>
          <p:cNvSpPr>
            <a:spLocks noGrp="1"/>
          </p:cNvSpPr>
          <p:nvPr>
            <p:ph type="sldNum" sz="quarter" idx="5"/>
          </p:nvPr>
        </p:nvSpPr>
        <p:spPr>
          <a:noFill/>
          <a:ln>
            <a:miter lim="800000"/>
            <a:headEnd/>
            <a:tailEnd/>
          </a:ln>
        </p:spPr>
        <p:txBody>
          <a:bodyPr/>
          <a:lstStyle/>
          <a:p>
            <a:fld id="{EBA595BA-8987-42C1-B446-60AC476E9C25}" type="slidenum">
              <a:rPr lang="ru-RU" altLang="ru-RU" smtClean="0"/>
              <a:pPr/>
              <a:t>29</a:t>
            </a:fld>
            <a:endParaRPr lang="ru-RU" altLang="ru-RU"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Образ слайда 1"/>
          <p:cNvSpPr>
            <a:spLocks noGrp="1" noRot="1" noChangeAspect="1" noTextEdit="1"/>
          </p:cNvSpPr>
          <p:nvPr>
            <p:ph type="sldImg"/>
          </p:nvPr>
        </p:nvSpPr>
        <p:spPr>
          <a:ln/>
        </p:spPr>
      </p:sp>
      <p:sp>
        <p:nvSpPr>
          <p:cNvPr id="3" name="Заметки 2"/>
          <p:cNvSpPr>
            <a:spLocks noGrp="1"/>
          </p:cNvSpPr>
          <p:nvPr>
            <p:ph type="body" idx="1"/>
          </p:nvPr>
        </p:nvSpPr>
        <p:spPr/>
        <p:txBody>
          <a:bodyPr>
            <a:normAutofit lnSpcReduction="10000"/>
          </a:bodyPr>
          <a:lstStyle/>
          <a:p>
            <a:pPr>
              <a:defRPr/>
            </a:pPr>
            <a:r>
              <a:rPr lang="ru-RU" i="1" dirty="0" smtClean="0"/>
              <a:t>Комментарий</a:t>
            </a:r>
            <a:endParaRPr lang="ru-RU" dirty="0" smtClean="0"/>
          </a:p>
          <a:p>
            <a:pPr>
              <a:defRPr/>
            </a:pPr>
            <a:r>
              <a:rPr lang="ru-RU" dirty="0" smtClean="0"/>
              <a:t>Муниципальный служащий, поступивший на муниципальную службу в администрацию города Нижнего Новгорода из организации частного сектора, может сохранить дружеские отношения со своими бывшими коллегами и симпатию к этой организации в целом. Возможна и обратная ситуация, при которой муниципальный служащий по тем или иным причинам испытывает неприязнь к бывшему работодателю.</a:t>
            </a:r>
          </a:p>
          <a:p>
            <a:pPr>
              <a:defRPr/>
            </a:pPr>
            <a:r>
              <a:rPr lang="ru-RU" dirty="0" smtClean="0"/>
              <a:t>И дружеское, и враждебное отношение к проверяемой организации могут воспрепятствовать объективному исполнению муниципальным служащим его должностных обязанностей.</a:t>
            </a:r>
          </a:p>
          <a:p>
            <a:pPr>
              <a:defRPr/>
            </a:pPr>
            <a:r>
              <a:rPr lang="ru-RU" dirty="0" smtClean="0"/>
              <a:t>При этом необходимо отметить, что наличие симпатии или антипатии к бывшему работодателю в соответствии с действующим законодательством не может считаться личной заинтересованностью, т.к. не влечет возможности получения доходов для муниципального служащего, членов его семьи или организаций, с которыми муниципальный служащий связан финансовыми или иными обязательствами.</a:t>
            </a:r>
          </a:p>
          <a:p>
            <a:pPr>
              <a:defRPr/>
            </a:pPr>
            <a:r>
              <a:rPr lang="ru-RU" dirty="0" smtClean="0"/>
              <a:t>Тем не менее, следует учитывать, что в соответствии с </a:t>
            </a:r>
            <a:r>
              <a:rPr lang="ru-RU" dirty="0" smtClean="0">
                <a:hlinkClick r:id="rId3"/>
              </a:rPr>
              <a:t>пунктом 3 части 1 статьи 14.2 </a:t>
            </a:r>
            <a:r>
              <a:rPr lang="ru-RU" dirty="0" smtClean="0"/>
              <a:t>Федерального закона № 25-ФЗ муниципальный служащий обязан не совершать действия, связанные с влиянием каких-либо личных, имущественных (финансовых) и иных интересов, препятствующих добросовестному исполнению должностных обязанностей.</a:t>
            </a:r>
          </a:p>
          <a:p>
            <a:pPr>
              <a:defRPr/>
            </a:pPr>
            <a:endParaRPr lang="ru-RU" dirty="0"/>
          </a:p>
        </p:txBody>
      </p:sp>
      <p:sp>
        <p:nvSpPr>
          <p:cNvPr id="62468" name="Номер слайда 3"/>
          <p:cNvSpPr>
            <a:spLocks noGrp="1"/>
          </p:cNvSpPr>
          <p:nvPr>
            <p:ph type="sldNum" sz="quarter" idx="5"/>
          </p:nvPr>
        </p:nvSpPr>
        <p:spPr>
          <a:noFill/>
          <a:ln>
            <a:miter lim="800000"/>
            <a:headEnd/>
            <a:tailEnd/>
          </a:ln>
        </p:spPr>
        <p:txBody>
          <a:bodyPr/>
          <a:lstStyle/>
          <a:p>
            <a:fld id="{C72B5F43-E55E-4C6C-8AF4-9187CCC0AAFC}" type="slidenum">
              <a:rPr lang="ru-RU" altLang="ru-RU" smtClean="0"/>
              <a:pPr/>
              <a:t>35</a:t>
            </a:fld>
            <a:endParaRPr lang="ru-RU" altLang="ru-RU"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Образ слайда 1"/>
          <p:cNvSpPr>
            <a:spLocks noGrp="1" noRot="1" noChangeAspect="1" noTextEdit="1"/>
          </p:cNvSpPr>
          <p:nvPr>
            <p:ph type="sldImg"/>
          </p:nvPr>
        </p:nvSpPr>
        <p:spPr>
          <a:ln/>
        </p:spPr>
      </p:sp>
      <p:sp>
        <p:nvSpPr>
          <p:cNvPr id="63491" name="Заметки 2"/>
          <p:cNvSpPr>
            <a:spLocks noGrp="1"/>
          </p:cNvSpPr>
          <p:nvPr>
            <p:ph type="body" idx="1"/>
          </p:nvPr>
        </p:nvSpPr>
        <p:spPr>
          <a:noFill/>
        </p:spPr>
        <p:txBody>
          <a:bodyPr/>
          <a:lstStyle/>
          <a:p>
            <a:r>
              <a:rPr lang="ru-RU" i="1" smtClean="0"/>
              <a:t>Комментарий</a:t>
            </a:r>
            <a:endParaRPr lang="ru-RU" smtClean="0"/>
          </a:p>
          <a:p>
            <a:r>
              <a:rPr lang="ru-RU" smtClean="0"/>
              <a:t>Данная ситуация в целом аналогична ситуации, рассмотренной в </a:t>
            </a:r>
            <a:r>
              <a:rPr lang="ru-RU" smtClean="0">
                <a:hlinkClick r:id="" action="ppaction://hlinkfile"/>
              </a:rPr>
              <a:t>пункте 6.2.2</a:t>
            </a:r>
            <a:r>
              <a:rPr lang="ru-RU" smtClean="0"/>
              <a:t> настоящих Методических рекомендаций. При этом "советы", предоставляемые муниципальным служащим проверяемым организациям, могут быть по-разному оформлены: они могут предоставляться в устной форме, в форме писем, перечни рекомендуемых организаций могут размещаться на сайте и т.д. В любом случае, если муниципальный служащий не просто информирует проверяемую организацию обо всех компаниях, предоставляющих в данном регионе услуги, необходимые для устранения выявленных нарушений, а выделяет какие-то конкретные организации, подобное поведение является нарушением и подлежит рассмотрению на заседании комиссии. Несмотря на то, что рекомендации муниципального служащего могут быть обусловлены не корыстными соображениями, а стремлением обеспечить качественное устранение нарушений, подобные советы обеспечивают возможность получения доходов родственниками муниципального служащего или иными связанными с ним лицами и, следовательно, приводят к возникновению личной заинтересованности.</a:t>
            </a:r>
          </a:p>
          <a:p>
            <a:endParaRPr lang="ru-RU" smtClean="0"/>
          </a:p>
        </p:txBody>
      </p:sp>
      <p:sp>
        <p:nvSpPr>
          <p:cNvPr id="63492" name="Номер слайда 3"/>
          <p:cNvSpPr>
            <a:spLocks noGrp="1"/>
          </p:cNvSpPr>
          <p:nvPr>
            <p:ph type="sldNum" sz="quarter" idx="5"/>
          </p:nvPr>
        </p:nvSpPr>
        <p:spPr>
          <a:noFill/>
          <a:ln>
            <a:miter lim="800000"/>
            <a:headEnd/>
            <a:tailEnd/>
          </a:ln>
        </p:spPr>
        <p:txBody>
          <a:bodyPr/>
          <a:lstStyle/>
          <a:p>
            <a:fld id="{269061E5-4354-4AB0-9847-4E15B26C0DA4}" type="slidenum">
              <a:rPr lang="ru-RU" altLang="ru-RU" smtClean="0"/>
              <a:pPr/>
              <a:t>37</a:t>
            </a:fld>
            <a:endParaRPr lang="ru-RU" altLang="ru-RU"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9" name="Заголовок 28"/>
          <p:cNvSpPr>
            <a:spLocks noGrp="1"/>
          </p:cNvSpPr>
          <p:nvPr>
            <p:ph type="ctrTitle"/>
          </p:nvPr>
        </p:nvSpPr>
        <p:spPr>
          <a:xfrm>
            <a:off x="381000" y="4853411"/>
            <a:ext cx="8458200" cy="1222375"/>
          </a:xfrm>
        </p:spPr>
        <p:txBody>
          <a:bodyPr anchor="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16" name="Дата 15"/>
          <p:cNvSpPr>
            <a:spLocks noGrp="1"/>
          </p:cNvSpPr>
          <p:nvPr>
            <p:ph type="dt" sz="half" idx="10"/>
          </p:nvPr>
        </p:nvSpPr>
        <p:spPr/>
        <p:txBody>
          <a:bodyPr/>
          <a:lstStyle/>
          <a:p>
            <a:pPr>
              <a:defRPr/>
            </a:pPr>
            <a:endParaRPr lang="ru-RU"/>
          </a:p>
        </p:txBody>
      </p:sp>
      <p:sp>
        <p:nvSpPr>
          <p:cNvPr id="2" name="Нижний колонтитул 1"/>
          <p:cNvSpPr>
            <a:spLocks noGrp="1"/>
          </p:cNvSpPr>
          <p:nvPr>
            <p:ph type="ftr" sz="quarter" idx="11"/>
          </p:nvPr>
        </p:nvSpPr>
        <p:spPr/>
        <p:txBody>
          <a:bodyPr/>
          <a:lstStyle/>
          <a:p>
            <a:pPr>
              <a:defRPr/>
            </a:pPr>
            <a:endParaRPr lang="ru-RU"/>
          </a:p>
        </p:txBody>
      </p:sp>
      <p:sp>
        <p:nvSpPr>
          <p:cNvPr id="15" name="Номер слайда 14"/>
          <p:cNvSpPr>
            <a:spLocks noGrp="1"/>
          </p:cNvSpPr>
          <p:nvPr>
            <p:ph type="sldNum" sz="quarter" idx="12"/>
          </p:nvPr>
        </p:nvSpPr>
        <p:spPr>
          <a:xfrm>
            <a:off x="8229600" y="6473952"/>
            <a:ext cx="758952" cy="246888"/>
          </a:xfrm>
        </p:spPr>
        <p:txBody>
          <a:bodyPr/>
          <a:lstStyle/>
          <a:p>
            <a:pPr>
              <a:defRPr/>
            </a:pPr>
            <a:fld id="{E38F4871-6EA9-4A66-B0ED-5F3BA9E3B7D2}" type="slidenum">
              <a:rPr lang="ru-RU" altLang="ru-RU" smtClean="0"/>
              <a:pPr>
                <a:defRPr/>
              </a:pPr>
              <a:t>‹#›</a:t>
            </a:fld>
            <a:endParaRPr lang="ru-RU" alt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pPr>
              <a:defRPr/>
            </a:pPr>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20CB9798-41A4-44AA-A3A7-0620DFDA8B7B}" type="slidenum">
              <a:rPr lang="ru-RU" altLang="ru-RU" smtClean="0"/>
              <a:pPr>
                <a:defRPr/>
              </a:pPr>
              <a:t>‹#›</a:t>
            </a:fld>
            <a:endParaRPr lang="ru-RU" alt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549276"/>
            <a:ext cx="18288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549276"/>
            <a:ext cx="62484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pPr>
              <a:defRPr/>
            </a:pPr>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542295E1-9879-49D5-BC02-DFCB052EC27E}" type="slidenum">
              <a:rPr lang="ru-RU" altLang="ru-RU" smtClean="0"/>
              <a:pPr>
                <a:defRPr/>
              </a:pPr>
              <a:t>‹#›</a:t>
            </a:fld>
            <a:endParaRPr lang="ru-RU" alt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2" name="Заголовок 21"/>
          <p:cNvSpPr>
            <a:spLocks noGrp="1"/>
          </p:cNvSpPr>
          <p:nvPr>
            <p:ph type="title"/>
          </p:nvPr>
        </p:nvSpPr>
        <p:spPr/>
        <p:txBody>
          <a:bodyPr/>
          <a:lstStyle/>
          <a:p>
            <a:r>
              <a:rPr kumimoji="0" lang="ru-RU" smtClean="0"/>
              <a:t>Образец заголовка</a:t>
            </a:r>
            <a:endParaRPr kumimoji="0" lang="en-US"/>
          </a:p>
        </p:txBody>
      </p:sp>
      <p:sp>
        <p:nvSpPr>
          <p:cNvPr id="27" name="Содержимое 26"/>
          <p:cNvSpPr>
            <a:spLocks noGrp="1"/>
          </p:cNvSpPr>
          <p:nvPr>
            <p:ph idx="1"/>
          </p:nvPr>
        </p:nvSpPr>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pPr>
              <a:defRPr/>
            </a:pPr>
            <a:endParaRPr lang="ru-RU"/>
          </a:p>
        </p:txBody>
      </p:sp>
      <p:sp>
        <p:nvSpPr>
          <p:cNvPr id="19" name="Нижний колонтитул 18"/>
          <p:cNvSpPr>
            <a:spLocks noGrp="1"/>
          </p:cNvSpPr>
          <p:nvPr>
            <p:ph type="ftr" sz="quarter" idx="11"/>
          </p:nvPr>
        </p:nvSpPr>
        <p:spPr>
          <a:xfrm>
            <a:off x="3581400" y="76200"/>
            <a:ext cx="2895600" cy="288925"/>
          </a:xfrm>
        </p:spPr>
        <p:txBody>
          <a:bodyPr/>
          <a:lstStyle/>
          <a:p>
            <a:pPr>
              <a:defRPr/>
            </a:pPr>
            <a:endParaRPr lang="ru-RU"/>
          </a:p>
        </p:txBody>
      </p:sp>
      <p:sp>
        <p:nvSpPr>
          <p:cNvPr id="16" name="Номер слайда 15"/>
          <p:cNvSpPr>
            <a:spLocks noGrp="1"/>
          </p:cNvSpPr>
          <p:nvPr>
            <p:ph type="sldNum" sz="quarter" idx="12"/>
          </p:nvPr>
        </p:nvSpPr>
        <p:spPr>
          <a:xfrm>
            <a:off x="8229600" y="6473952"/>
            <a:ext cx="758952" cy="246888"/>
          </a:xfrm>
        </p:spPr>
        <p:txBody>
          <a:bodyPr/>
          <a:lstStyle/>
          <a:p>
            <a:pPr>
              <a:defRPr/>
            </a:pPr>
            <a:fld id="{C6F4BA45-855D-43D8-A461-CB3CCF4F1CEC}" type="slidenum">
              <a:rPr lang="ru-RU" altLang="ru-RU" smtClean="0"/>
              <a:pPr>
                <a:defRPr/>
              </a:pPr>
              <a:t>‹#›</a:t>
            </a:fld>
            <a:endParaRPr lang="ru-RU" alt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Текст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19" name="Дата 18"/>
          <p:cNvSpPr>
            <a:spLocks noGrp="1"/>
          </p:cNvSpPr>
          <p:nvPr>
            <p:ph type="dt" sz="half" idx="10"/>
          </p:nvPr>
        </p:nvSpPr>
        <p:spPr/>
        <p:txBody>
          <a:bodyPr/>
          <a:lstStyle/>
          <a:p>
            <a:pPr>
              <a:defRPr/>
            </a:pPr>
            <a:endParaRPr lang="ru-RU"/>
          </a:p>
        </p:txBody>
      </p:sp>
      <p:sp>
        <p:nvSpPr>
          <p:cNvPr id="11" name="Нижний колонтитул 10"/>
          <p:cNvSpPr>
            <a:spLocks noGrp="1"/>
          </p:cNvSpPr>
          <p:nvPr>
            <p:ph type="ftr" sz="quarter" idx="11"/>
          </p:nvPr>
        </p:nvSpPr>
        <p:spPr/>
        <p:txBody>
          <a:bodyPr/>
          <a:lstStyle/>
          <a:p>
            <a:pPr>
              <a:defRPr/>
            </a:pPr>
            <a:endParaRPr lang="ru-RU"/>
          </a:p>
        </p:txBody>
      </p:sp>
      <p:sp>
        <p:nvSpPr>
          <p:cNvPr id="16" name="Номер слайда 15"/>
          <p:cNvSpPr>
            <a:spLocks noGrp="1"/>
          </p:cNvSpPr>
          <p:nvPr>
            <p:ph type="sldNum" sz="quarter" idx="12"/>
          </p:nvPr>
        </p:nvSpPr>
        <p:spPr/>
        <p:txBody>
          <a:bodyPr/>
          <a:lstStyle/>
          <a:p>
            <a:pPr>
              <a:defRPr/>
            </a:pPr>
            <a:fld id="{4CE45C69-38AC-4817-80E0-42625A716C08}" type="slidenum">
              <a:rPr lang="ru-RU" altLang="ru-RU" smtClean="0"/>
              <a:pPr>
                <a:defRPr/>
              </a:pPr>
              <a:t>‹#›</a:t>
            </a:fld>
            <a:endParaRPr lang="ru-RU" altLang="ru-RU"/>
          </a:p>
        </p:txBody>
      </p:sp>
      <p:sp>
        <p:nvSpPr>
          <p:cNvPr id="8" name="Заголовок 7"/>
          <p:cNvSpPr>
            <a:spLocks noGrp="1"/>
          </p:cNvSpPr>
          <p:nvPr>
            <p:ph type="title"/>
          </p:nvPr>
        </p:nvSpPr>
        <p:spPr>
          <a:xfrm>
            <a:off x="180475" y="2947085"/>
            <a:ext cx="8686800" cy="1184825"/>
          </a:xfrm>
        </p:spPr>
        <p:txBody>
          <a:bodyPr rtlCol="0" anchor="t"/>
          <a:lstStyle>
            <a:lvl1pPr algn="r">
              <a:defRPr/>
            </a:lvl1pPr>
          </a:lstStyle>
          <a:p>
            <a:r>
              <a:rPr kumimoji="0" lang="ru-RU" smtClean="0"/>
              <a:t>Образец заголовка</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0" name="Заголовок 1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4" name="Содержимое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0"/>
          </p:nvPr>
        </p:nvSpPr>
        <p:spPr/>
        <p:txBody>
          <a:bodyPr/>
          <a:lstStyle/>
          <a:p>
            <a:pPr>
              <a:defRPr/>
            </a:pPr>
            <a:endParaRPr lang="ru-RU"/>
          </a:p>
        </p:txBody>
      </p:sp>
      <p:sp>
        <p:nvSpPr>
          <p:cNvPr id="10" name="Нижний колонтитул 9"/>
          <p:cNvSpPr>
            <a:spLocks noGrp="1"/>
          </p:cNvSpPr>
          <p:nvPr>
            <p:ph type="ftr" sz="quarter" idx="11"/>
          </p:nvPr>
        </p:nvSpPr>
        <p:spPr/>
        <p:txBody>
          <a:bodyPr/>
          <a:lstStyle/>
          <a:p>
            <a:pPr>
              <a:defRPr/>
            </a:pPr>
            <a:endParaRPr lang="ru-RU"/>
          </a:p>
        </p:txBody>
      </p:sp>
      <p:sp>
        <p:nvSpPr>
          <p:cNvPr id="31" name="Номер слайда 30"/>
          <p:cNvSpPr>
            <a:spLocks noGrp="1"/>
          </p:cNvSpPr>
          <p:nvPr>
            <p:ph type="sldNum" sz="quarter" idx="12"/>
          </p:nvPr>
        </p:nvSpPr>
        <p:spPr/>
        <p:txBody>
          <a:bodyPr/>
          <a:lstStyle/>
          <a:p>
            <a:pPr>
              <a:defRPr/>
            </a:pPr>
            <a:fld id="{52FA4781-0E4B-4E18-BCD1-7EBF619752AF}" type="slidenum">
              <a:rPr lang="ru-RU" altLang="ru-RU" smtClean="0"/>
              <a:pPr>
                <a:defRPr/>
              </a:pPr>
              <a:t>‹#›</a:t>
            </a:fld>
            <a:endParaRPr lang="ru-RU" alt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9" name="Заголовок 28"/>
          <p:cNvSpPr>
            <a:spLocks noGrp="1"/>
          </p:cNvSpPr>
          <p:nvPr>
            <p:ph type="title"/>
          </p:nvPr>
        </p:nvSpPr>
        <p:spPr>
          <a:xfrm>
            <a:off x="304800" y="5410200"/>
            <a:ext cx="8610600" cy="882650"/>
          </a:xfrm>
        </p:spPr>
        <p:txBody>
          <a:bodyPr anchor="ctr"/>
          <a:lstStyle>
            <a:lvl1pPr>
              <a:defRPr/>
            </a:lvl1pPr>
          </a:lstStyle>
          <a:p>
            <a:r>
              <a:rPr kumimoji="0" lang="ru-RU" smtClean="0"/>
              <a:t>Образец заголовка</a:t>
            </a:r>
            <a:endParaRPr kumimoji="0" lang="en-US"/>
          </a:p>
        </p:txBody>
      </p:sp>
      <p:sp>
        <p:nvSpPr>
          <p:cNvPr id="13" name="Текст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25" name="Текст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Содержимое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8" name="Содержимое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0" name="Дата 9"/>
          <p:cNvSpPr>
            <a:spLocks noGrp="1"/>
          </p:cNvSpPr>
          <p:nvPr>
            <p:ph type="dt" sz="half" idx="10"/>
          </p:nvPr>
        </p:nvSpPr>
        <p:spPr/>
        <p:txBody>
          <a:bodyPr/>
          <a:lstStyle/>
          <a:p>
            <a:pPr>
              <a:defRPr/>
            </a:pPr>
            <a:endParaRPr lang="ru-RU"/>
          </a:p>
        </p:txBody>
      </p:sp>
      <p:sp>
        <p:nvSpPr>
          <p:cNvPr id="6" name="Нижний колонтитул 5"/>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a:xfrm>
            <a:off x="8229600" y="6477000"/>
            <a:ext cx="762000" cy="246888"/>
          </a:xfrm>
        </p:spPr>
        <p:txBody>
          <a:bodyPr/>
          <a:lstStyle/>
          <a:p>
            <a:pPr>
              <a:defRPr/>
            </a:pPr>
            <a:fld id="{F302A198-9F7D-4E0B-8022-974FC3AF4028}" type="slidenum">
              <a:rPr lang="ru-RU" altLang="ru-RU" smtClean="0"/>
              <a:pPr>
                <a:defRPr/>
              </a:pPr>
              <a:t>‹#›</a:t>
            </a:fld>
            <a:endParaRPr lang="ru-RU" altLang="ru-RU"/>
          </a:p>
        </p:txBody>
      </p:sp>
      <p:sp>
        <p:nvSpPr>
          <p:cNvPr id="11" name="Прямая соединительная линия 10"/>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30" name="Заголовок 29"/>
          <p:cNvSpPr>
            <a:spLocks noGrp="1"/>
          </p:cNvSpPr>
          <p:nvPr>
            <p:ph type="title"/>
          </p:nvPr>
        </p:nvSpPr>
        <p:spPr>
          <a:xfrm>
            <a:off x="301752" y="457200"/>
            <a:ext cx="8686800" cy="841248"/>
          </a:xfrm>
        </p:spPr>
        <p:txBody>
          <a:bodyPr/>
          <a:lstStyle/>
          <a:p>
            <a:r>
              <a:rPr kumimoji="0" lang="ru-RU" smtClean="0"/>
              <a:t>Образец заголовка</a:t>
            </a:r>
            <a:endParaRPr kumimoji="0" lang="en-US"/>
          </a:p>
        </p:txBody>
      </p:sp>
      <p:sp>
        <p:nvSpPr>
          <p:cNvPr id="12" name="Дата 11"/>
          <p:cNvSpPr>
            <a:spLocks noGrp="1"/>
          </p:cNvSpPr>
          <p:nvPr>
            <p:ph type="dt" sz="half" idx="10"/>
          </p:nvPr>
        </p:nvSpPr>
        <p:spPr/>
        <p:txBody>
          <a:bodyPr/>
          <a:lstStyle/>
          <a:p>
            <a:pPr>
              <a:defRPr/>
            </a:pPr>
            <a:endParaRPr lang="ru-RU"/>
          </a:p>
        </p:txBody>
      </p:sp>
      <p:sp>
        <p:nvSpPr>
          <p:cNvPr id="21" name="Нижний колонтитул 20"/>
          <p:cNvSpPr>
            <a:spLocks noGrp="1"/>
          </p:cNvSpPr>
          <p:nvPr>
            <p:ph type="ftr" sz="quarter" idx="11"/>
          </p:nvPr>
        </p:nvSpPr>
        <p:spPr/>
        <p:txBody>
          <a:bodyPr/>
          <a:lstStyle/>
          <a:p>
            <a:pPr>
              <a:defRPr/>
            </a:pPr>
            <a:endParaRPr lang="ru-RU"/>
          </a:p>
        </p:txBody>
      </p:sp>
      <p:sp>
        <p:nvSpPr>
          <p:cNvPr id="6" name="Номер слайда 5"/>
          <p:cNvSpPr>
            <a:spLocks noGrp="1"/>
          </p:cNvSpPr>
          <p:nvPr>
            <p:ph type="sldNum" sz="quarter" idx="12"/>
          </p:nvPr>
        </p:nvSpPr>
        <p:spPr/>
        <p:txBody>
          <a:bodyPr/>
          <a:lstStyle/>
          <a:p>
            <a:pPr>
              <a:defRPr/>
            </a:pPr>
            <a:fld id="{54E33C07-DD8C-4FB8-A167-BA48D3BA14E7}" type="slidenum">
              <a:rPr lang="ru-RU" altLang="ru-RU" smtClean="0"/>
              <a:pPr>
                <a:defRPr/>
              </a:pPr>
              <a:t>‹#›</a:t>
            </a:fld>
            <a:endParaRPr lang="ru-RU" alt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3" name="Дата 2"/>
          <p:cNvSpPr>
            <a:spLocks noGrp="1"/>
          </p:cNvSpPr>
          <p:nvPr>
            <p:ph type="dt" sz="half" idx="10"/>
          </p:nvPr>
        </p:nvSpPr>
        <p:spPr/>
        <p:txBody>
          <a:bodyPr/>
          <a:lstStyle/>
          <a:p>
            <a:pPr>
              <a:defRPr/>
            </a:pPr>
            <a:endParaRPr lang="ru-RU"/>
          </a:p>
        </p:txBody>
      </p:sp>
      <p:sp>
        <p:nvSpPr>
          <p:cNvPr id="24" name="Нижний колонтитул 23"/>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pPr>
              <a:defRPr/>
            </a:pPr>
            <a:fld id="{AA4472E5-028A-4E60-8B0B-FB98B60CF016}" type="slidenum">
              <a:rPr lang="ru-RU" altLang="ru-RU" smtClean="0"/>
              <a:pPr>
                <a:defRPr/>
              </a:pPr>
              <a:t>‹#›</a:t>
            </a:fld>
            <a:endParaRPr lang="ru-RU" alt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Прямая соединительная линия 7"/>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Заголовок 11"/>
          <p:cNvSpPr>
            <a:spLocks noGrp="1"/>
          </p:cNvSpPr>
          <p:nvPr>
            <p:ph type="title"/>
          </p:nvPr>
        </p:nvSpPr>
        <p:spPr>
          <a:xfrm>
            <a:off x="457200" y="5486400"/>
            <a:ext cx="8458200" cy="520700"/>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14" name="Содержимое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5" name="Дата 24"/>
          <p:cNvSpPr>
            <a:spLocks noGrp="1"/>
          </p:cNvSpPr>
          <p:nvPr>
            <p:ph type="dt" sz="half" idx="10"/>
          </p:nvPr>
        </p:nvSpPr>
        <p:spPr/>
        <p:txBody>
          <a:bodyPr/>
          <a:lstStyle/>
          <a:p>
            <a:pPr>
              <a:defRPr/>
            </a:pPr>
            <a:endParaRPr lang="ru-RU"/>
          </a:p>
        </p:txBody>
      </p:sp>
      <p:sp>
        <p:nvSpPr>
          <p:cNvPr id="29" name="Нижний колонтитул 28"/>
          <p:cNvSpPr>
            <a:spLocks noGrp="1"/>
          </p:cNvSpPr>
          <p:nvPr>
            <p:ph type="ftr" sz="quarter" idx="11"/>
          </p:nvPr>
        </p:nvSpPr>
        <p:spPr/>
        <p:txBody>
          <a:bodyPr/>
          <a:lstStyle/>
          <a:p>
            <a:pPr>
              <a:defRPr/>
            </a:pPr>
            <a:endParaRPr lang="ru-RU"/>
          </a:p>
        </p:txBody>
      </p:sp>
      <p:sp>
        <p:nvSpPr>
          <p:cNvPr id="7" name="Номер слайда 6"/>
          <p:cNvSpPr>
            <a:spLocks noGrp="1"/>
          </p:cNvSpPr>
          <p:nvPr>
            <p:ph type="sldNum" sz="quarter" idx="12"/>
          </p:nvPr>
        </p:nvSpPr>
        <p:spPr/>
        <p:txBody>
          <a:bodyPr/>
          <a:lstStyle/>
          <a:p>
            <a:pPr>
              <a:defRPr/>
            </a:pPr>
            <a:fld id="{D548250F-C91B-4788-82B6-7C93A01A8A6F}" type="slidenum">
              <a:rPr lang="ru-RU" altLang="ru-RU" smtClean="0"/>
              <a:pPr>
                <a:defRPr/>
              </a:pPr>
              <a:t>‹#›</a:t>
            </a:fld>
            <a:endParaRPr lang="ru-RU" alt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3" name="Рисунок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lstStyle>
            <a:lvl1pPr marL="0" indent="0">
              <a:buNone/>
              <a:defRPr sz="3200"/>
            </a:lvl1pPr>
          </a:lstStyle>
          <a:p>
            <a:r>
              <a:rPr kumimoji="0" lang="ru-RU" smtClean="0"/>
              <a:t>Вставка рисунка</a:t>
            </a:r>
            <a:endParaRPr kumimoji="0" lang="en-US" dirty="0"/>
          </a:p>
        </p:txBody>
      </p:sp>
      <p:sp>
        <p:nvSpPr>
          <p:cNvPr id="7" name="Дата 6"/>
          <p:cNvSpPr>
            <a:spLocks noGrp="1"/>
          </p:cNvSpPr>
          <p:nvPr>
            <p:ph type="dt" sz="half" idx="10"/>
          </p:nvPr>
        </p:nvSpPr>
        <p:spPr/>
        <p:txBody>
          <a:bodyPr/>
          <a:lstStyle/>
          <a:p>
            <a:pPr>
              <a:defRPr/>
            </a:pPr>
            <a:endParaRPr lang="ru-RU"/>
          </a:p>
        </p:txBody>
      </p:sp>
      <p:sp>
        <p:nvSpPr>
          <p:cNvPr id="5" name="Нижний колонтитул 4"/>
          <p:cNvSpPr>
            <a:spLocks noGrp="1"/>
          </p:cNvSpPr>
          <p:nvPr>
            <p:ph type="ftr" sz="quarter" idx="11"/>
          </p:nvPr>
        </p:nvSpPr>
        <p:spPr/>
        <p:txBody>
          <a:bodyPr/>
          <a:lstStyle/>
          <a:p>
            <a:pPr>
              <a:defRPr/>
            </a:pPr>
            <a:endParaRPr lang="ru-RU"/>
          </a:p>
        </p:txBody>
      </p:sp>
      <p:sp>
        <p:nvSpPr>
          <p:cNvPr id="31" name="Номер слайда 30"/>
          <p:cNvSpPr>
            <a:spLocks noGrp="1"/>
          </p:cNvSpPr>
          <p:nvPr>
            <p:ph type="sldNum" sz="quarter" idx="12"/>
          </p:nvPr>
        </p:nvSpPr>
        <p:spPr/>
        <p:txBody>
          <a:bodyPr/>
          <a:lstStyle/>
          <a:p>
            <a:pPr>
              <a:defRPr/>
            </a:pPr>
            <a:fld id="{A4290AB5-6AC0-4C7F-9A7B-32E5AD3289CB}" type="slidenum">
              <a:rPr lang="ru-RU" altLang="ru-RU" smtClean="0"/>
              <a:pPr>
                <a:defRPr/>
              </a:pPr>
              <a:t>‹#›</a:t>
            </a:fld>
            <a:endParaRPr lang="ru-RU" altLang="ru-RU"/>
          </a:p>
        </p:txBody>
      </p:sp>
      <p:sp>
        <p:nvSpPr>
          <p:cNvPr id="17" name="Заголовок 16"/>
          <p:cNvSpPr>
            <a:spLocks noGrp="1"/>
          </p:cNvSpPr>
          <p:nvPr>
            <p:ph type="title"/>
          </p:nvPr>
        </p:nvSpPr>
        <p:spPr>
          <a:xfrm>
            <a:off x="381000" y="4993760"/>
            <a:ext cx="5867400" cy="522288"/>
          </a:xfrm>
        </p:spPr>
        <p:txBody>
          <a:bodyPr anchor="ctr"/>
          <a:lstStyle>
            <a:lvl1pPr algn="l">
              <a:buNone/>
              <a:defRPr sz="2000" b="1"/>
            </a:lvl1pPr>
          </a:lstStyle>
          <a:p>
            <a:r>
              <a:rPr kumimoji="0" lang="ru-RU" smtClean="0"/>
              <a:t>Образец заголовка</a:t>
            </a:r>
            <a:endParaRPr kumimoji="0" lang="en-US"/>
          </a:p>
        </p:txBody>
      </p:sp>
      <p:sp>
        <p:nvSpPr>
          <p:cNvPr id="26" name="Текст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ая соединительная линия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Текст 7"/>
          <p:cNvSpPr>
            <a:spLocks noGrp="1"/>
          </p:cNvSpPr>
          <p:nvPr>
            <p:ph type="body" idx="1"/>
          </p:nvPr>
        </p:nvSpPr>
        <p:spPr>
          <a:xfrm>
            <a:off x="304800" y="1554162"/>
            <a:ext cx="8686800" cy="4525963"/>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1" name="Дата 10"/>
          <p:cNvSpPr>
            <a:spLocks noGrp="1"/>
          </p:cNvSpPr>
          <p:nvPr>
            <p:ph type="dt" sz="half" idx="2"/>
          </p:nvPr>
        </p:nvSpPr>
        <p:spPr>
          <a:xfrm>
            <a:off x="6477000" y="76200"/>
            <a:ext cx="2514600" cy="288925"/>
          </a:xfrm>
          <a:prstGeom prst="rect">
            <a:avLst/>
          </a:prstGeom>
        </p:spPr>
        <p:txBody>
          <a:bodyPr vert="horz"/>
          <a:lstStyle>
            <a:lvl1pPr algn="l" eaLnBrk="1" latinLnBrk="0" hangingPunct="1">
              <a:defRPr kumimoji="0" sz="1200">
                <a:solidFill>
                  <a:schemeClr val="accent1">
                    <a:shade val="75000"/>
                  </a:schemeClr>
                </a:solidFill>
              </a:defRPr>
            </a:lvl1pPr>
          </a:lstStyle>
          <a:p>
            <a:pPr>
              <a:defRPr/>
            </a:pPr>
            <a:endParaRPr lang="ru-RU"/>
          </a:p>
        </p:txBody>
      </p:sp>
      <p:sp>
        <p:nvSpPr>
          <p:cNvPr id="28" name="Нижний колонтитул 27"/>
          <p:cNvSpPr>
            <a:spLocks noGrp="1"/>
          </p:cNvSpPr>
          <p:nvPr>
            <p:ph type="ftr" sz="quarter" idx="3"/>
          </p:nvPr>
        </p:nvSpPr>
        <p:spPr>
          <a:xfrm>
            <a:off x="3124200" y="76200"/>
            <a:ext cx="3352800" cy="28892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endParaRPr lang="ru-RU"/>
          </a:p>
        </p:txBody>
      </p:sp>
      <p:sp>
        <p:nvSpPr>
          <p:cNvPr id="5" name="Номер слайда 4"/>
          <p:cNvSpPr>
            <a:spLocks noGrp="1"/>
          </p:cNvSpPr>
          <p:nvPr>
            <p:ph type="sldNum" sz="quarter" idx="4"/>
          </p:nvPr>
        </p:nvSpPr>
        <p:spPr>
          <a:xfrm>
            <a:off x="8229600" y="6477000"/>
            <a:ext cx="762000" cy="244475"/>
          </a:xfrm>
          <a:prstGeom prst="rect">
            <a:avLst/>
          </a:prstGeom>
        </p:spPr>
        <p:txBody>
          <a:bodyPr vert="horz"/>
          <a:lstStyle>
            <a:lvl1pPr algn="r" eaLnBrk="1" latinLnBrk="0" hangingPunct="1">
              <a:defRPr kumimoji="0" sz="1200">
                <a:solidFill>
                  <a:schemeClr val="accent1">
                    <a:shade val="75000"/>
                  </a:schemeClr>
                </a:solidFill>
              </a:defRPr>
            </a:lvl1pPr>
          </a:lstStyle>
          <a:p>
            <a:pPr>
              <a:defRPr/>
            </a:pPr>
            <a:fld id="{EBB99C40-35AC-4164-B900-970CEEA1B91B}" type="slidenum">
              <a:rPr lang="ru-RU" altLang="ru-RU" smtClean="0"/>
              <a:pPr>
                <a:defRPr/>
              </a:pPr>
              <a:t>‹#›</a:t>
            </a:fld>
            <a:endParaRPr lang="ru-RU" altLang="ru-RU"/>
          </a:p>
        </p:txBody>
      </p:sp>
      <p:sp>
        <p:nvSpPr>
          <p:cNvPr id="10" name="Заголовок 9"/>
          <p:cNvSpPr>
            <a:spLocks noGrp="1"/>
          </p:cNvSpPr>
          <p:nvPr>
            <p:ph type="title"/>
          </p:nvPr>
        </p:nvSpPr>
        <p:spPr>
          <a:xfrm>
            <a:off x="304800" y="457200"/>
            <a:ext cx="8686800" cy="838200"/>
          </a:xfrm>
          <a:prstGeom prst="rect">
            <a:avLst/>
          </a:prstGeom>
        </p:spPr>
        <p:txBody>
          <a:bodyPr vert="horz" anchor="ctr">
            <a:normAutofit/>
          </a:bodyPr>
          <a:lstStyle/>
          <a:p>
            <a:r>
              <a:rPr kumimoji="0" lang="ru-RU" smtClean="0"/>
              <a:t>Образец заголовка</a:t>
            </a:r>
            <a:endParaRPr kumimoji="0" lang="en-US"/>
          </a:p>
        </p:txBody>
      </p:sp>
      <p:sp>
        <p:nvSpPr>
          <p:cNvPr id="9" name="Прямая соединительная линия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ая соединительная линия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vert="horz" wrap="square" lIns="91440" tIns="45720" rIns="91440" bIns="45720" anchor="t" compatLnSpc="1"/>
          <a:lstStyle/>
          <a:p>
            <a:endParaRPr kumimoji="0" lang="en-US"/>
          </a:p>
        </p:txBody>
      </p:sp>
    </p:spTree>
  </p:cSld>
  <p:clrMap bg1="lt1" tx1="dk1" bg2="lt2" tx2="dk2" accent1="accent1" accent2="accent2" accent3="accent3" accent4="accent4" accent5="accent5" accent6="accent6" hlink="hlink" folHlink="folHlink"/>
  <p:sldLayoutIdLst>
    <p:sldLayoutId id="2147484652" r:id="rId1"/>
    <p:sldLayoutId id="2147484653" r:id="rId2"/>
    <p:sldLayoutId id="2147484654" r:id="rId3"/>
    <p:sldLayoutId id="2147484655" r:id="rId4"/>
    <p:sldLayoutId id="2147484656" r:id="rId5"/>
    <p:sldLayoutId id="2147484657" r:id="rId6"/>
    <p:sldLayoutId id="2147484658" r:id="rId7"/>
    <p:sldLayoutId id="2147484659" r:id="rId8"/>
    <p:sldLayoutId id="2147484660" r:id="rId9"/>
    <p:sldLayoutId id="2147484661" r:id="rId10"/>
    <p:sldLayoutId id="2147484662" r:id="rId11"/>
  </p:sldLayoutIdLst>
  <p:txStyles>
    <p:titleStyle>
      <a:lvl1pPr algn="l" rtl="0" eaLnBrk="1" latinLnBrk="0" hangingPunct="1">
        <a:spcBef>
          <a:spcPct val="0"/>
        </a:spcBef>
        <a:buNone/>
        <a:defRPr kumimoji="0" sz="3600" kern="1200" cap="all" baseline="0">
          <a:solidFill>
            <a:schemeClr val="tx2"/>
          </a:solidFill>
          <a:effectLst>
            <a:reflection blurRad="12700" stA="48000" endA="300" endPos="55000" dir="5400000" sy="-90000" algn="bl" rotWithShape="0"/>
          </a:effectLst>
          <a:latin typeface="+mj-lt"/>
          <a:ea typeface="+mj-ea"/>
          <a:cs typeface="+mj-cs"/>
        </a:defRPr>
      </a:lvl1pPr>
    </p:titleStyle>
    <p:bodyStyle>
      <a:lvl1pPr marL="342900" indent="-342900" algn="l" rtl="0" eaLnBrk="1" latinLnBrk="0" hangingPunct="1">
        <a:spcBef>
          <a:spcPct val="20000"/>
        </a:spcBef>
        <a:buClr>
          <a:schemeClr val="accent1"/>
        </a:buClr>
        <a:buSzPct val="70000"/>
        <a:buFont typeface="Wingdings 2"/>
        <a:buChar char=""/>
        <a:defRPr kumimoji="0" sz="3200" kern="1200">
          <a:solidFill>
            <a:schemeClr val="tx2"/>
          </a:solidFill>
          <a:latin typeface="+mn-lt"/>
          <a:ea typeface="+mn-ea"/>
          <a:cs typeface="+mn-cs"/>
        </a:defRPr>
      </a:lvl1pPr>
      <a:lvl2pPr marL="742950" indent="-285750" algn="l" rtl="0" eaLnBrk="1" latinLnBrk="0" hangingPunct="1">
        <a:spcBef>
          <a:spcPct val="20000"/>
        </a:spcBef>
        <a:buClr>
          <a:schemeClr val="accent1"/>
        </a:buClr>
        <a:buSzPct val="70000"/>
        <a:buFont typeface="Wingdings 2"/>
        <a:buChar char=""/>
        <a:defRPr kumimoji="0" sz="2800" kern="1200">
          <a:solidFill>
            <a:schemeClr val="tx2"/>
          </a:solidFill>
          <a:latin typeface="+mn-lt"/>
          <a:ea typeface="+mn-ea"/>
          <a:cs typeface="+mn-cs"/>
        </a:defRPr>
      </a:lvl2pPr>
      <a:lvl3pPr marL="1143000" indent="-228600" algn="l" rtl="0" eaLnBrk="1" latinLnBrk="0" hangingPunct="1">
        <a:spcBef>
          <a:spcPct val="20000"/>
        </a:spcBef>
        <a:buClr>
          <a:schemeClr val="accent1"/>
        </a:buClr>
        <a:buSzPct val="70000"/>
        <a:buFont typeface="Wingdings 2"/>
        <a:buChar char=""/>
        <a:defRPr kumimoji="0" sz="2400" kern="1200">
          <a:solidFill>
            <a:schemeClr val="tx2"/>
          </a:solidFill>
          <a:latin typeface="+mn-lt"/>
          <a:ea typeface="+mn-ea"/>
          <a:cs typeface="+mn-cs"/>
        </a:defRPr>
      </a:lvl3pPr>
      <a:lvl4pPr marL="1600200" indent="-228600" algn="l" rtl="0" eaLnBrk="1" latinLnBrk="0" hangingPunct="1">
        <a:spcBef>
          <a:spcPct val="20000"/>
        </a:spcBef>
        <a:buClr>
          <a:schemeClr val="accent1"/>
        </a:buClr>
        <a:buSzPct val="70000"/>
        <a:buFont typeface="Wingdings 2"/>
        <a:buChar char=""/>
        <a:defRPr kumimoji="0" sz="2000" kern="1200">
          <a:solidFill>
            <a:schemeClr val="tx2"/>
          </a:solidFill>
          <a:latin typeface="+mn-lt"/>
          <a:ea typeface="+mn-ea"/>
          <a:cs typeface="+mn-cs"/>
        </a:defRPr>
      </a:lvl4pPr>
      <a:lvl5pPr marL="20574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Rectangle 2"/>
          <p:cNvSpPr>
            <a:spLocks noChangeArrowheads="1"/>
          </p:cNvSpPr>
          <p:nvPr/>
        </p:nvSpPr>
        <p:spPr bwMode="auto">
          <a:xfrm>
            <a:off x="1600200" y="457200"/>
            <a:ext cx="6553200" cy="676275"/>
          </a:xfrm>
          <a:prstGeom prst="rect">
            <a:avLst/>
          </a:prstGeom>
          <a:noFill/>
          <a:ln w="9525">
            <a:noFill/>
            <a:miter lim="800000"/>
            <a:headEnd/>
            <a:tailEnd/>
          </a:ln>
        </p:spPr>
        <p:txBody>
          <a:bodyPr wrap="none" anchor="ctr"/>
          <a:lstStyle/>
          <a:p>
            <a:pPr algn="ctr" eaLnBrk="1" hangingPunct="1"/>
            <a:endParaRPr lang="kk-KZ" altLang="ru-RU" sz="2400" b="1">
              <a:solidFill>
                <a:srgbClr val="660033"/>
              </a:solidFill>
              <a:latin typeface="Times New Roman" pitchFamily="18" charset="0"/>
            </a:endParaRPr>
          </a:p>
        </p:txBody>
      </p:sp>
      <p:sp>
        <p:nvSpPr>
          <p:cNvPr id="5124" name="WordArt 3"/>
          <p:cNvSpPr>
            <a:spLocks noChangeArrowheads="1" noChangeShapeType="1" noTextEdit="1"/>
          </p:cNvSpPr>
          <p:nvPr/>
        </p:nvSpPr>
        <p:spPr bwMode="auto">
          <a:xfrm>
            <a:off x="684213" y="1346200"/>
            <a:ext cx="7559675" cy="4530725"/>
          </a:xfrm>
          <a:prstGeom prst="rect">
            <a:avLst/>
          </a:prstGeom>
        </p:spPr>
        <p:txBody>
          <a:bodyPr wrap="none" fromWordArt="1">
            <a:prstTxWarp prst="textPlain">
              <a:avLst>
                <a:gd name="adj" fmla="val 49796"/>
              </a:avLst>
            </a:prstTxWarp>
          </a:bodyPr>
          <a:lstStyle/>
          <a:p>
            <a:pPr algn="ctr"/>
            <a:endParaRPr lang="ru-RU" sz="3600" kern="10">
              <a:ln w="9525">
                <a:solidFill>
                  <a:srgbClr val="CC0099"/>
                </a:solidFill>
                <a:round/>
                <a:headEnd/>
                <a:tailEnd/>
              </a:ln>
              <a:solidFill>
                <a:srgbClr val="0000F2"/>
              </a:solidFill>
              <a:effectLst>
                <a:outerShdw dist="35921" dir="2700000" algn="ctr" rotWithShape="0">
                  <a:srgbClr val="C0C0C0"/>
                </a:outerShdw>
              </a:effectLst>
              <a:latin typeface="Impact"/>
            </a:endParaRPr>
          </a:p>
        </p:txBody>
      </p:sp>
      <p:sp>
        <p:nvSpPr>
          <p:cNvPr id="5125" name="Rectangle 5"/>
          <p:cNvSpPr>
            <a:spLocks noChangeArrowheads="1"/>
          </p:cNvSpPr>
          <p:nvPr/>
        </p:nvSpPr>
        <p:spPr bwMode="auto">
          <a:xfrm>
            <a:off x="4870450" y="4581525"/>
            <a:ext cx="252413" cy="369888"/>
          </a:xfrm>
          <a:prstGeom prst="rect">
            <a:avLst/>
          </a:prstGeom>
          <a:noFill/>
          <a:ln w="9525">
            <a:noFill/>
            <a:miter lim="800000"/>
            <a:headEnd/>
            <a:tailEnd/>
          </a:ln>
        </p:spPr>
        <p:txBody>
          <a:bodyPr wrap="none">
            <a:spAutoFit/>
          </a:bodyPr>
          <a:lstStyle/>
          <a:p>
            <a:pPr algn="ctr" eaLnBrk="1" hangingPunct="1"/>
            <a:r>
              <a:rPr lang="ru-RU" altLang="ru-RU" b="1">
                <a:solidFill>
                  <a:srgbClr val="0000CC"/>
                </a:solidFill>
              </a:rPr>
              <a:t> </a:t>
            </a:r>
          </a:p>
        </p:txBody>
      </p:sp>
      <p:sp>
        <p:nvSpPr>
          <p:cNvPr id="79879" name="Rectangle 7"/>
          <p:cNvSpPr>
            <a:spLocks noChangeArrowheads="1"/>
          </p:cNvSpPr>
          <p:nvPr/>
        </p:nvSpPr>
        <p:spPr bwMode="auto">
          <a:xfrm>
            <a:off x="1116013" y="476250"/>
            <a:ext cx="7488237" cy="1739900"/>
          </a:xfrm>
          <a:prstGeom prst="rect">
            <a:avLst/>
          </a:prstGeom>
          <a:noFill/>
          <a:ln>
            <a:noFill/>
          </a:ln>
          <a:effectLst/>
          <a:extLst/>
        </p:spPr>
        <p:txBody>
          <a:bodyPr>
            <a:spAutoFit/>
          </a:bodyPr>
          <a:lstStyle/>
          <a:p>
            <a:pPr eaLnBrk="1" hangingPunct="1">
              <a:defRPr/>
            </a:pPr>
            <a:endParaRPr lang="en-US" dirty="0">
              <a:effectLst>
                <a:outerShdw blurRad="38100" dist="38100" dir="2700000" algn="tl">
                  <a:srgbClr val="FFFFFF"/>
                </a:outerShdw>
              </a:effectLst>
            </a:endParaRPr>
          </a:p>
          <a:p>
            <a:pPr eaLnBrk="1" hangingPunct="1">
              <a:defRPr/>
            </a:pPr>
            <a:endParaRPr lang="en-US" dirty="0">
              <a:effectLst>
                <a:outerShdw blurRad="38100" dist="38100" dir="2700000" algn="tl">
                  <a:srgbClr val="FFFFFF"/>
                </a:outerShdw>
              </a:effectLst>
            </a:endParaRPr>
          </a:p>
          <a:p>
            <a:pPr eaLnBrk="1" hangingPunct="1">
              <a:defRPr/>
            </a:pPr>
            <a:endParaRPr lang="en-US" dirty="0">
              <a:effectLst>
                <a:outerShdw blurRad="38100" dist="38100" dir="2700000" algn="tl">
                  <a:srgbClr val="FFFFFF"/>
                </a:outerShdw>
              </a:effectLst>
            </a:endParaRPr>
          </a:p>
          <a:p>
            <a:pPr eaLnBrk="1" hangingPunct="1">
              <a:defRPr/>
            </a:pPr>
            <a:endParaRPr lang="en-US" dirty="0">
              <a:effectLst>
                <a:outerShdw blurRad="38100" dist="38100" dir="2700000" algn="tl">
                  <a:srgbClr val="FFFFFF"/>
                </a:outerShdw>
              </a:effectLst>
            </a:endParaRPr>
          </a:p>
          <a:p>
            <a:pPr eaLnBrk="1" hangingPunct="1">
              <a:defRPr/>
            </a:pPr>
            <a:endParaRPr lang="en-US" dirty="0">
              <a:effectLst>
                <a:outerShdw blurRad="38100" dist="38100" dir="2700000" algn="tl">
                  <a:srgbClr val="FFFFFF"/>
                </a:outerShdw>
              </a:effectLst>
            </a:endParaRPr>
          </a:p>
          <a:p>
            <a:pPr eaLnBrk="1" hangingPunct="1">
              <a:defRPr/>
            </a:pPr>
            <a:endParaRPr lang="ru-RU" dirty="0">
              <a:effectLst>
                <a:outerShdw blurRad="38100" dist="38100" dir="2700000" algn="tl">
                  <a:srgbClr val="FFFFFF"/>
                </a:outerShdw>
              </a:effectLst>
            </a:endParaRPr>
          </a:p>
        </p:txBody>
      </p:sp>
      <p:sp>
        <p:nvSpPr>
          <p:cNvPr id="5127" name="Rectangle 8"/>
          <p:cNvSpPr>
            <a:spLocks noChangeArrowheads="1"/>
          </p:cNvSpPr>
          <p:nvPr/>
        </p:nvSpPr>
        <p:spPr bwMode="auto">
          <a:xfrm>
            <a:off x="1403350" y="4365625"/>
            <a:ext cx="6697663" cy="400050"/>
          </a:xfrm>
          <a:prstGeom prst="rect">
            <a:avLst/>
          </a:prstGeom>
          <a:noFill/>
          <a:ln w="9525">
            <a:noFill/>
            <a:miter lim="800000"/>
            <a:headEnd/>
            <a:tailEnd/>
          </a:ln>
        </p:spPr>
        <p:txBody>
          <a:bodyPr>
            <a:spAutoFit/>
          </a:bodyPr>
          <a:lstStyle/>
          <a:p>
            <a:pPr eaLnBrk="1" hangingPunct="1"/>
            <a:r>
              <a:rPr lang="ru-RU" altLang="ru-RU" sz="2000" b="1">
                <a:solidFill>
                  <a:schemeClr val="hlink"/>
                </a:solidFill>
              </a:rPr>
              <a:t>                                     </a:t>
            </a:r>
            <a:endParaRPr lang="ru-RU" altLang="ru-RU" sz="2000" b="1">
              <a:solidFill>
                <a:srgbClr val="2E2EF4"/>
              </a:solidFill>
            </a:endParaRPr>
          </a:p>
        </p:txBody>
      </p:sp>
      <p:sp>
        <p:nvSpPr>
          <p:cNvPr id="8" name="Прямоугольник 7"/>
          <p:cNvSpPr/>
          <p:nvPr/>
        </p:nvSpPr>
        <p:spPr>
          <a:xfrm>
            <a:off x="1906588" y="188913"/>
            <a:ext cx="6337300" cy="830262"/>
          </a:xfrm>
          <a:prstGeom prst="rect">
            <a:avLst/>
          </a:prstGeom>
          <a:ln>
            <a:noFill/>
          </a:ln>
        </p:spPr>
        <p:txBody>
          <a:bodyPr>
            <a:spAutoFit/>
          </a:bodyPr>
          <a:lstStyle/>
          <a:p>
            <a:pPr eaLnBrk="1" hangingPunct="1">
              <a:lnSpc>
                <a:spcPct val="80000"/>
              </a:lnSpc>
              <a:defRPr/>
            </a:pPr>
            <a:endParaRPr lang="ru-RU" sz="1400" dirty="0">
              <a:solidFill>
                <a:srgbClr val="2E2EF4"/>
              </a:solidFill>
              <a:effectLst>
                <a:outerShdw blurRad="38100" dist="38100" dir="2700000" algn="tl">
                  <a:srgbClr val="000000"/>
                </a:outerShdw>
              </a:effectLst>
              <a:latin typeface="Arial" charset="0"/>
            </a:endParaRPr>
          </a:p>
          <a:p>
            <a:pPr algn="just" eaLnBrk="1" hangingPunct="1">
              <a:lnSpc>
                <a:spcPct val="80000"/>
              </a:lnSpc>
              <a:defRPr/>
            </a:pPr>
            <a:endParaRPr lang="ru-RU" sz="1400" b="1" dirty="0">
              <a:solidFill>
                <a:srgbClr val="2E2EF4"/>
              </a:solidFill>
              <a:latin typeface="Arial" charset="0"/>
            </a:endParaRPr>
          </a:p>
          <a:p>
            <a:pPr algn="just" eaLnBrk="1" hangingPunct="1">
              <a:lnSpc>
                <a:spcPct val="80000"/>
              </a:lnSpc>
              <a:defRPr/>
            </a:pPr>
            <a:endParaRPr lang="ru-RU" sz="1400" b="1" dirty="0">
              <a:solidFill>
                <a:srgbClr val="2E2EF4"/>
              </a:solidFill>
              <a:latin typeface="Arial" charset="0"/>
            </a:endParaRPr>
          </a:p>
          <a:p>
            <a:pPr eaLnBrk="1" hangingPunct="1">
              <a:lnSpc>
                <a:spcPct val="80000"/>
              </a:lnSpc>
              <a:defRPr/>
            </a:pPr>
            <a:endParaRPr lang="ru-RU" dirty="0">
              <a:solidFill>
                <a:srgbClr val="2E2EF4"/>
              </a:solidFill>
              <a:effectLst>
                <a:outerShdw blurRad="38100" dist="38100" dir="2700000" algn="tl">
                  <a:srgbClr val="000000"/>
                </a:outerShdw>
              </a:effectLst>
              <a:latin typeface="Arial" charset="0"/>
            </a:endParaRPr>
          </a:p>
        </p:txBody>
      </p:sp>
      <p:sp>
        <p:nvSpPr>
          <p:cNvPr id="5130" name="Rectangle 2"/>
          <p:cNvSpPr txBox="1">
            <a:spLocks noChangeArrowheads="1"/>
          </p:cNvSpPr>
          <p:nvPr/>
        </p:nvSpPr>
        <p:spPr bwMode="auto">
          <a:xfrm>
            <a:off x="1000100" y="571480"/>
            <a:ext cx="6804025" cy="1655763"/>
          </a:xfrm>
          <a:prstGeom prst="rect">
            <a:avLst/>
          </a:prstGeom>
          <a:noFill/>
          <a:ln w="9525">
            <a:noFill/>
            <a:miter lim="800000"/>
            <a:headEnd/>
            <a:tailEnd/>
          </a:ln>
          <a:effectLst>
            <a:outerShdw dist="35921" dir="2700000" algn="ctr" rotWithShape="0">
              <a:schemeClr val="bg2"/>
            </a:outerShdw>
          </a:effectLst>
        </p:spPr>
        <p:txBody>
          <a:bodyPr anchor="ctr"/>
          <a:lstStyle/>
          <a:p>
            <a:pPr algn="ctr" eaLnBrk="1" hangingPunct="1">
              <a:defRPr/>
            </a:pPr>
            <a:r>
              <a:rPr lang="ru-RU" altLang="ru-RU" sz="2000" b="1" dirty="0" smtClean="0">
                <a:latin typeface="Times New Roman" pitchFamily="18" charset="0"/>
                <a:cs typeface="Times New Roman" pitchFamily="18" charset="0"/>
              </a:rPr>
              <a:t>«Вопросы </a:t>
            </a:r>
            <a:r>
              <a:rPr lang="ru-RU" altLang="ru-RU" sz="2000" b="1" dirty="0">
                <a:latin typeface="Times New Roman" pitchFamily="18" charset="0"/>
                <a:cs typeface="Times New Roman" pitchFamily="18" charset="0"/>
              </a:rPr>
              <a:t>предотвращения и урегулирования конфликта интересов, а также соблюдения запретов и ограничений, установленных в целях противодействия </a:t>
            </a:r>
            <a:r>
              <a:rPr lang="ru-RU" altLang="ru-RU" sz="2000" b="1" dirty="0" smtClean="0">
                <a:latin typeface="Times New Roman" pitchFamily="18" charset="0"/>
                <a:cs typeface="Times New Roman" pitchFamily="18" charset="0"/>
              </a:rPr>
              <a:t>коррупции»</a:t>
            </a:r>
            <a:endParaRPr lang="ru-RU" altLang="ru-RU" sz="2000" b="1" dirty="0">
              <a:latin typeface="Times New Roman" pitchFamily="18" charset="0"/>
              <a:cs typeface="Times New Roman" pitchFamily="18" charset="0"/>
            </a:endParaRPr>
          </a:p>
        </p:txBody>
      </p:sp>
      <p:sp>
        <p:nvSpPr>
          <p:cNvPr id="7178" name="Rectangle 2"/>
          <p:cNvSpPr txBox="1">
            <a:spLocks noChangeArrowheads="1"/>
          </p:cNvSpPr>
          <p:nvPr/>
        </p:nvSpPr>
        <p:spPr bwMode="auto">
          <a:xfrm>
            <a:off x="5075238" y="5876925"/>
            <a:ext cx="4068762" cy="865188"/>
          </a:xfrm>
          <a:prstGeom prst="rect">
            <a:avLst/>
          </a:prstGeom>
          <a:noFill/>
          <a:ln w="9525">
            <a:noFill/>
            <a:miter lim="800000"/>
            <a:headEnd/>
            <a:tailEnd/>
          </a:ln>
          <a:effectLst>
            <a:outerShdw dist="35921" dir="2700000" algn="ctr" rotWithShape="0">
              <a:schemeClr val="bg2"/>
            </a:outerShdw>
          </a:effectLst>
        </p:spPr>
        <p:txBody>
          <a:bodyPr anchor="ctr"/>
          <a:lstStyle/>
          <a:p>
            <a:pPr algn="ctr" eaLnBrk="1" hangingPunct="1">
              <a:defRPr/>
            </a:pPr>
            <a:endParaRPr lang="ru-RU" altLang="ru-RU" sz="1600" b="1" dirty="0">
              <a:solidFill>
                <a:schemeClr val="tx2"/>
              </a:solidFill>
              <a:latin typeface="Times New Roman" pitchFamily="18" charset="0"/>
              <a:cs typeface="Times New Roman" pitchFamily="18" charset="0"/>
            </a:endParaRPr>
          </a:p>
        </p:txBody>
      </p:sp>
      <p:pic>
        <p:nvPicPr>
          <p:cNvPr id="14" name="Рисунок 13" descr="DSC00861.JPG.JPG"/>
          <p:cNvPicPr>
            <a:picLocks noChangeAspect="1"/>
          </p:cNvPicPr>
          <p:nvPr/>
        </p:nvPicPr>
        <p:blipFill>
          <a:blip r:embed="rId2"/>
          <a:stretch>
            <a:fillRect/>
          </a:stretch>
        </p:blipFill>
        <p:spPr>
          <a:xfrm>
            <a:off x="1357290" y="2071678"/>
            <a:ext cx="6096000" cy="3929058"/>
          </a:xfrm>
          <a:prstGeom prst="rect">
            <a:avLst/>
          </a:prstGeom>
          <a:ln>
            <a:noFill/>
          </a:ln>
          <a:effectLst>
            <a:softEdge rad="112500"/>
          </a:effectLst>
        </p:spPr>
      </p:pic>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1" presetClass="entr" presetSubtype="1" fill="hold" grpId="0" nodeType="clickEffect">
                                  <p:stCondLst>
                                    <p:cond delay="0"/>
                                  </p:stCondLst>
                                  <p:childTnLst>
                                    <p:set>
                                      <p:cBhvr>
                                        <p:cTn id="6" dur="1" fill="hold">
                                          <p:stCondLst>
                                            <p:cond delay="0"/>
                                          </p:stCondLst>
                                        </p:cTn>
                                        <p:tgtEl>
                                          <p:spTgt spid="5130"/>
                                        </p:tgtEl>
                                        <p:attrNameLst>
                                          <p:attrName>style.visibility</p:attrName>
                                        </p:attrNameLst>
                                      </p:cBhvr>
                                      <p:to>
                                        <p:strVal val="visible"/>
                                      </p:to>
                                    </p:set>
                                    <p:animEffect transition="in" filter="wheel(1)">
                                      <p:cBhvr>
                                        <p:cTn id="7" dur="500"/>
                                        <p:tgtEl>
                                          <p:spTgt spid="51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30" grpId="0" autoUpdateAnimBg="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323850" y="836613"/>
            <a:ext cx="8280400" cy="1816100"/>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lgn="just">
              <a:defRPr/>
            </a:pPr>
            <a:r>
              <a:rPr lang="ru-RU" sz="1600" dirty="0">
                <a:latin typeface="Times New Roman" pitchFamily="18" charset="0"/>
                <a:cs typeface="Times New Roman" pitchFamily="18" charset="0"/>
              </a:rPr>
              <a:t>     </a:t>
            </a:r>
            <a:r>
              <a:rPr lang="ru-RU" sz="1600" b="1" dirty="0">
                <a:latin typeface="Times New Roman" pitchFamily="18" charset="0"/>
                <a:cs typeface="Times New Roman" pitchFamily="18" charset="0"/>
              </a:rPr>
              <a:t>выезжать в командировки за счет средств физических и юридических лиц</a:t>
            </a:r>
            <a:r>
              <a:rPr lang="ru-RU" sz="1600" dirty="0">
                <a:latin typeface="Times New Roman" pitchFamily="18" charset="0"/>
                <a:cs typeface="Times New Roman" pitchFamily="18" charset="0"/>
              </a:rPr>
              <a:t>, за исключением командировок, осуществляемых на взаимной основе по договоренности органа местного самоуправления, избирательной комиссии муниципального образования с органами местного самоуправления, избирательными комиссиями других муниципальных образований, а также с органами государственной власти и органами местного самоуправления иностранных государств, международными и иностранными некоммерческими организациями;</a:t>
            </a:r>
          </a:p>
        </p:txBody>
      </p:sp>
      <p:sp>
        <p:nvSpPr>
          <p:cNvPr id="39939" name="TextBox 2"/>
          <p:cNvSpPr txBox="1">
            <a:spLocks noChangeArrowheads="1"/>
          </p:cNvSpPr>
          <p:nvPr/>
        </p:nvSpPr>
        <p:spPr bwMode="auto">
          <a:xfrm>
            <a:off x="2987675" y="188913"/>
            <a:ext cx="2260600" cy="461962"/>
          </a:xfrm>
          <a:prstGeom prst="rect">
            <a:avLst/>
          </a:prstGeom>
          <a:noFill/>
          <a:ln w="9525">
            <a:noFill/>
            <a:miter lim="800000"/>
            <a:headEnd/>
            <a:tailEnd/>
          </a:ln>
        </p:spPr>
        <p:txBody>
          <a:bodyPr>
            <a:spAutoFit/>
          </a:bodyPr>
          <a:lstStyle/>
          <a:p>
            <a:pPr algn="ctr">
              <a:defRPr/>
            </a:pPr>
            <a:r>
              <a:rPr lang="ru-RU" sz="2400" b="1" i="1" dirty="0">
                <a:effectLst>
                  <a:outerShdw blurRad="38100" dist="38100" dir="2700000" algn="tl">
                    <a:srgbClr val="000000">
                      <a:alpha val="43137"/>
                    </a:srgbClr>
                  </a:outerShdw>
                </a:effectLst>
                <a:latin typeface="Times New Roman" pitchFamily="18" charset="0"/>
                <a:cs typeface="Times New Roman" pitchFamily="18" charset="0"/>
              </a:rPr>
              <a:t>Запрещается</a:t>
            </a:r>
          </a:p>
        </p:txBody>
      </p:sp>
      <p:sp>
        <p:nvSpPr>
          <p:cNvPr id="4" name="Прямоугольник 3"/>
          <p:cNvSpPr/>
          <p:nvPr/>
        </p:nvSpPr>
        <p:spPr>
          <a:xfrm>
            <a:off x="323850" y="2924175"/>
            <a:ext cx="8280400" cy="831850"/>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ru-RU" sz="1600" b="1" dirty="0">
                <a:latin typeface="Times New Roman" pitchFamily="18" charset="0"/>
                <a:cs typeface="Times New Roman" pitchFamily="18" charset="0"/>
              </a:rPr>
              <a:t>     использовать в целях, не связанных с исполнением должностных обязанностей, средства материально-технического</a:t>
            </a:r>
            <a:r>
              <a:rPr lang="ru-RU" sz="1600" dirty="0">
                <a:latin typeface="Times New Roman" pitchFamily="18" charset="0"/>
                <a:cs typeface="Times New Roman" pitchFamily="18" charset="0"/>
              </a:rPr>
              <a:t>, финансового и иного обеспечения, другое муниципальное имущество;</a:t>
            </a:r>
          </a:p>
        </p:txBody>
      </p:sp>
      <p:sp>
        <p:nvSpPr>
          <p:cNvPr id="84993" name="Rectangle 1"/>
          <p:cNvSpPr>
            <a:spLocks noChangeArrowheads="1"/>
          </p:cNvSpPr>
          <p:nvPr/>
        </p:nvSpPr>
        <p:spPr bwMode="auto">
          <a:xfrm>
            <a:off x="323850" y="4005263"/>
            <a:ext cx="8280400" cy="1076325"/>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spAutoFit/>
          </a:bodyPr>
          <a:lstStyle/>
          <a:p>
            <a:pPr indent="342900" algn="just">
              <a:defRPr/>
            </a:pPr>
            <a:r>
              <a:rPr lang="ru-RU" sz="1600" b="1" dirty="0">
                <a:solidFill>
                  <a:schemeClr val="tx1"/>
                </a:solidFill>
                <a:latin typeface="Times New Roman" pitchFamily="18" charset="0"/>
                <a:ea typeface="Calibri" pitchFamily="34" charset="0"/>
                <a:cs typeface="Times New Roman" pitchFamily="18" charset="0"/>
              </a:rPr>
              <a:t>разглашать или использовать в целях, не связанных с муниципальной службой, сведения,</a:t>
            </a:r>
            <a:r>
              <a:rPr lang="ru-RU" sz="1600" dirty="0">
                <a:solidFill>
                  <a:schemeClr val="tx1"/>
                </a:solidFill>
                <a:latin typeface="Times New Roman" pitchFamily="18" charset="0"/>
                <a:ea typeface="Calibri" pitchFamily="34" charset="0"/>
                <a:cs typeface="Times New Roman" pitchFamily="18" charset="0"/>
              </a:rPr>
              <a:t> отнесенные в соответствии с федеральными законами к сведениям конфиденциального характера, или служебную информацию, ставшие ему известными в связи с исполнением должностных обязанностей;</a:t>
            </a:r>
            <a:endParaRPr lang="ru-RU" sz="1600" dirty="0">
              <a:solidFill>
                <a:schemeClr val="tx1"/>
              </a:solidFill>
              <a:latin typeface="Times New Roman" pitchFamily="18" charset="0"/>
              <a:cs typeface="Times New Roman" pitchFamily="18" charset="0"/>
            </a:endParaRPr>
          </a:p>
        </p:txBody>
      </p:sp>
      <p:sp>
        <p:nvSpPr>
          <p:cNvPr id="84994" name="Rectangle 2"/>
          <p:cNvSpPr>
            <a:spLocks noChangeArrowheads="1"/>
          </p:cNvSpPr>
          <p:nvPr/>
        </p:nvSpPr>
        <p:spPr bwMode="auto">
          <a:xfrm>
            <a:off x="323850" y="5373688"/>
            <a:ext cx="8280400" cy="1076325"/>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spAutoFit/>
          </a:bodyPr>
          <a:lstStyle/>
          <a:p>
            <a:pPr indent="342900" algn="just">
              <a:defRPr/>
            </a:pPr>
            <a:r>
              <a:rPr lang="ru-RU" sz="1600" b="1" dirty="0">
                <a:solidFill>
                  <a:schemeClr val="tx1"/>
                </a:solidFill>
                <a:latin typeface="Times New Roman" pitchFamily="18" charset="0"/>
                <a:ea typeface="Calibri" pitchFamily="34" charset="0"/>
                <a:cs typeface="Times New Roman" pitchFamily="18" charset="0"/>
              </a:rPr>
              <a:t>допускать публичные высказывания</a:t>
            </a:r>
            <a:r>
              <a:rPr lang="ru-RU" sz="1600" dirty="0">
                <a:solidFill>
                  <a:schemeClr val="tx1"/>
                </a:solidFill>
                <a:latin typeface="Times New Roman" pitchFamily="18" charset="0"/>
                <a:ea typeface="Calibri" pitchFamily="34" charset="0"/>
                <a:cs typeface="Times New Roman" pitchFamily="18" charset="0"/>
              </a:rPr>
              <a:t>, суждения и оценки, в том числе в средствах массовой информации, в отношении деятельности органа местного самоуправления, избирательной комиссии муниципального образования и их руководителей, если это не входит в его должностные обязанности;</a:t>
            </a:r>
            <a:endParaRPr lang="ru-RU" sz="1600" dirty="0">
              <a:solidFill>
                <a:schemeClr val="tx1"/>
              </a:solidFill>
              <a:latin typeface="Tahoma"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79388" y="692150"/>
            <a:ext cx="8496300" cy="1323975"/>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ru-RU" sz="1600" b="1" dirty="0">
                <a:latin typeface="Times New Roman" pitchFamily="18" charset="0"/>
                <a:cs typeface="Times New Roman" pitchFamily="18" charset="0"/>
              </a:rPr>
              <a:t>принимать без письменного разрешения главы муниципального образования награды, почетные и специальные звания </a:t>
            </a:r>
            <a:r>
              <a:rPr lang="ru-RU" sz="1600" dirty="0">
                <a:latin typeface="Times New Roman" pitchFamily="18" charset="0"/>
                <a:cs typeface="Times New Roman" pitchFamily="18" charset="0"/>
              </a:rPr>
              <a:t>(за исключением научных) иностранных государств, международных организаций, а также политических партий, других общественных объединений и религиозных объединений, если в его должностные обязанности входит взаимодействие с указанными организациями и объединениями;</a:t>
            </a:r>
          </a:p>
        </p:txBody>
      </p:sp>
      <p:sp>
        <p:nvSpPr>
          <p:cNvPr id="16387" name="Rectangle 3"/>
          <p:cNvSpPr>
            <a:spLocks noChangeArrowheads="1"/>
          </p:cNvSpPr>
          <p:nvPr/>
        </p:nvSpPr>
        <p:spPr bwMode="auto">
          <a:xfrm>
            <a:off x="179388" y="2205038"/>
            <a:ext cx="8496300" cy="584200"/>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spAutoFit/>
          </a:bodyPr>
          <a:lstStyle/>
          <a:p>
            <a:pPr indent="342900" algn="just">
              <a:defRPr/>
            </a:pPr>
            <a:r>
              <a:rPr lang="ru-RU" sz="1600" b="1" dirty="0">
                <a:solidFill>
                  <a:schemeClr val="tx1"/>
                </a:solidFill>
                <a:latin typeface="Times New Roman" pitchFamily="18" charset="0"/>
                <a:ea typeface="Calibri" pitchFamily="34" charset="0"/>
                <a:cs typeface="Times New Roman" pitchFamily="18" charset="0"/>
              </a:rPr>
              <a:t>использовать преимущества должностного положения для предвыборной агитации</a:t>
            </a:r>
            <a:r>
              <a:rPr lang="ru-RU" sz="1600" dirty="0">
                <a:solidFill>
                  <a:schemeClr val="tx1"/>
                </a:solidFill>
                <a:latin typeface="Times New Roman" pitchFamily="18" charset="0"/>
                <a:ea typeface="Calibri" pitchFamily="34" charset="0"/>
                <a:cs typeface="Times New Roman" pitchFamily="18" charset="0"/>
              </a:rPr>
              <a:t>, а также для агитации по вопросам референдума;</a:t>
            </a:r>
            <a:endParaRPr lang="ru-RU" sz="1600" dirty="0">
              <a:solidFill>
                <a:schemeClr val="tx1"/>
              </a:solidFill>
              <a:latin typeface="Tahoma" pitchFamily="34" charset="0"/>
            </a:endParaRPr>
          </a:p>
        </p:txBody>
      </p:sp>
      <p:sp>
        <p:nvSpPr>
          <p:cNvPr id="16388" name="Rectangle 4"/>
          <p:cNvSpPr>
            <a:spLocks noChangeArrowheads="1"/>
          </p:cNvSpPr>
          <p:nvPr/>
        </p:nvSpPr>
        <p:spPr bwMode="auto">
          <a:xfrm>
            <a:off x="179388" y="2951163"/>
            <a:ext cx="8496300" cy="830262"/>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spAutoFit/>
          </a:bodyPr>
          <a:lstStyle/>
          <a:p>
            <a:pPr indent="342900" algn="just">
              <a:defRPr/>
            </a:pPr>
            <a:r>
              <a:rPr lang="ru-RU" sz="1600" b="1" dirty="0">
                <a:solidFill>
                  <a:schemeClr val="tx1"/>
                </a:solidFill>
                <a:latin typeface="Times New Roman" pitchFamily="18" charset="0"/>
                <a:ea typeface="Calibri" pitchFamily="34" charset="0"/>
                <a:cs typeface="Times New Roman" pitchFamily="18" charset="0"/>
              </a:rPr>
              <a:t>использовать свое должностное положение в интересах политических партий,</a:t>
            </a:r>
            <a:r>
              <a:rPr lang="ru-RU" sz="1600" dirty="0">
                <a:solidFill>
                  <a:schemeClr val="tx1"/>
                </a:solidFill>
                <a:latin typeface="Times New Roman" pitchFamily="18" charset="0"/>
                <a:ea typeface="Calibri" pitchFamily="34" charset="0"/>
                <a:cs typeface="Times New Roman" pitchFamily="18" charset="0"/>
              </a:rPr>
              <a:t> религиозных и других общественных объединений, а также публично выражать отношение к указанным объединениям в качестве муниципального служащего;</a:t>
            </a:r>
            <a:endParaRPr lang="ru-RU" sz="1600" dirty="0">
              <a:solidFill>
                <a:schemeClr val="tx1"/>
              </a:solidFill>
              <a:latin typeface="Tahoma" pitchFamily="34" charset="0"/>
            </a:endParaRPr>
          </a:p>
        </p:txBody>
      </p:sp>
      <p:sp>
        <p:nvSpPr>
          <p:cNvPr id="6" name="Прямоугольник 5"/>
          <p:cNvSpPr/>
          <p:nvPr/>
        </p:nvSpPr>
        <p:spPr>
          <a:xfrm>
            <a:off x="179388" y="3933825"/>
            <a:ext cx="8496300" cy="1076325"/>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ru-RU" sz="1600" b="1" dirty="0">
                <a:latin typeface="Times New Roman" pitchFamily="18" charset="0"/>
                <a:cs typeface="Times New Roman" pitchFamily="18" charset="0"/>
              </a:rPr>
              <a:t>создавать в органах местного самоуправления, иных муниципальных органах структуры политических партий, религиозных и других общественных объединений </a:t>
            </a:r>
            <a:r>
              <a:rPr lang="ru-RU" sz="1600" dirty="0">
                <a:latin typeface="Times New Roman" pitchFamily="18" charset="0"/>
                <a:cs typeface="Times New Roman" pitchFamily="18" charset="0"/>
              </a:rPr>
              <a:t>(за исключением профессиональных союзов, а также ветеранских и иных органов общественной самодеятельности) или способствовать созданию указанных структур;</a:t>
            </a:r>
          </a:p>
        </p:txBody>
      </p:sp>
      <p:sp>
        <p:nvSpPr>
          <p:cNvPr id="16389" name="Rectangle 5"/>
          <p:cNvSpPr>
            <a:spLocks noChangeArrowheads="1"/>
          </p:cNvSpPr>
          <p:nvPr/>
        </p:nvSpPr>
        <p:spPr bwMode="auto">
          <a:xfrm>
            <a:off x="179388" y="5105400"/>
            <a:ext cx="8496300" cy="585788"/>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spAutoFit/>
          </a:bodyPr>
          <a:lstStyle/>
          <a:p>
            <a:pPr indent="342900" algn="just">
              <a:defRPr/>
            </a:pPr>
            <a:r>
              <a:rPr lang="ru-RU" sz="1600" b="1" dirty="0">
                <a:solidFill>
                  <a:schemeClr val="tx1"/>
                </a:solidFill>
                <a:latin typeface="Times New Roman" pitchFamily="18" charset="0"/>
                <a:ea typeface="Calibri" pitchFamily="34" charset="0"/>
                <a:cs typeface="Times New Roman" pitchFamily="18" charset="0"/>
              </a:rPr>
              <a:t>прекращать исполнение должностных обязанностей в целях урегулирования трудового спора</a:t>
            </a:r>
            <a:r>
              <a:rPr lang="ru-RU" sz="1600" dirty="0">
                <a:solidFill>
                  <a:schemeClr val="tx1"/>
                </a:solidFill>
                <a:latin typeface="Times New Roman" pitchFamily="18" charset="0"/>
                <a:ea typeface="Calibri" pitchFamily="34" charset="0"/>
                <a:cs typeface="Times New Roman" pitchFamily="18" charset="0"/>
              </a:rPr>
              <a:t>;</a:t>
            </a:r>
            <a:endParaRPr lang="ru-RU" sz="1600" dirty="0">
              <a:solidFill>
                <a:schemeClr val="tx1"/>
              </a:solidFill>
              <a:latin typeface="Tahoma" pitchFamily="34" charset="0"/>
            </a:endParaRPr>
          </a:p>
        </p:txBody>
      </p:sp>
      <p:sp>
        <p:nvSpPr>
          <p:cNvPr id="40967" name="TextBox 7"/>
          <p:cNvSpPr txBox="1">
            <a:spLocks noChangeArrowheads="1"/>
          </p:cNvSpPr>
          <p:nvPr/>
        </p:nvSpPr>
        <p:spPr bwMode="auto">
          <a:xfrm>
            <a:off x="3635375" y="115888"/>
            <a:ext cx="1724025" cy="400050"/>
          </a:xfrm>
          <a:prstGeom prst="rect">
            <a:avLst/>
          </a:prstGeom>
          <a:noFill/>
          <a:ln w="9525">
            <a:noFill/>
            <a:miter lim="800000"/>
            <a:headEnd/>
            <a:tailEnd/>
          </a:ln>
        </p:spPr>
        <p:txBody>
          <a:bodyPr wrap="none">
            <a:spAutoFit/>
          </a:bodyPr>
          <a:lstStyle/>
          <a:p>
            <a:pPr>
              <a:defRPr/>
            </a:pPr>
            <a:r>
              <a:rPr lang="ru-RU" sz="2000" b="1" i="1" dirty="0">
                <a:effectLst>
                  <a:outerShdw blurRad="38100" dist="38100" dir="2700000" algn="tl">
                    <a:srgbClr val="000000">
                      <a:alpha val="43137"/>
                    </a:srgbClr>
                  </a:outerShdw>
                </a:effectLst>
                <a:latin typeface="Times New Roman" pitchFamily="18" charset="0"/>
                <a:cs typeface="Times New Roman" pitchFamily="18" charset="0"/>
              </a:rPr>
              <a:t>Запрещается</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Rectangle 3"/>
          <p:cNvSpPr>
            <a:spLocks noChangeArrowheads="1"/>
          </p:cNvSpPr>
          <p:nvPr/>
        </p:nvSpPr>
        <p:spPr bwMode="auto">
          <a:xfrm>
            <a:off x="323850" y="476250"/>
            <a:ext cx="8569325" cy="1323975"/>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spAutoFit/>
          </a:bodyPr>
          <a:lstStyle/>
          <a:p>
            <a:pPr indent="342900" algn="just">
              <a:defRPr/>
            </a:pPr>
            <a:r>
              <a:rPr lang="ru-RU" sz="1600" b="1" dirty="0">
                <a:solidFill>
                  <a:schemeClr val="tx1"/>
                </a:solidFill>
                <a:latin typeface="Times New Roman" pitchFamily="18" charset="0"/>
                <a:ea typeface="Calibri" pitchFamily="34" charset="0"/>
                <a:cs typeface="Times New Roman" pitchFamily="18" charset="0"/>
              </a:rPr>
              <a:t>входить в состав органов управления</a:t>
            </a:r>
            <a:r>
              <a:rPr lang="ru-RU" sz="1600" dirty="0">
                <a:solidFill>
                  <a:schemeClr val="tx1"/>
                </a:solidFill>
                <a:latin typeface="Times New Roman" pitchFamily="18" charset="0"/>
                <a:ea typeface="Calibri" pitchFamily="34" charset="0"/>
                <a:cs typeface="Times New Roman" pitchFamily="18" charset="0"/>
              </a:rPr>
              <a:t>, попечительских или наблюдательных советов, иных органов иностранных некоммерческих неправительственных организаций и действующих на территории Российской Федерации их структурных подразделений, если иное не предусмотрено международным договором Российской Федерации или законодательством Российской Федерации;</a:t>
            </a:r>
            <a:endParaRPr lang="ru-RU" sz="1600" dirty="0">
              <a:solidFill>
                <a:schemeClr val="tx1"/>
              </a:solidFill>
              <a:latin typeface="Tahoma" pitchFamily="34" charset="0"/>
            </a:endParaRPr>
          </a:p>
        </p:txBody>
      </p:sp>
      <p:sp>
        <p:nvSpPr>
          <p:cNvPr id="17412" name="Rectangle 4"/>
          <p:cNvSpPr>
            <a:spLocks noChangeArrowheads="1"/>
          </p:cNvSpPr>
          <p:nvPr/>
        </p:nvSpPr>
        <p:spPr bwMode="auto">
          <a:xfrm>
            <a:off x="323850" y="1916113"/>
            <a:ext cx="8569325" cy="1323975"/>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spAutoFit/>
          </a:bodyPr>
          <a:lstStyle/>
          <a:p>
            <a:pPr indent="342900" algn="just">
              <a:defRPr/>
            </a:pPr>
            <a:r>
              <a:rPr lang="ru-RU" sz="1600" b="1" dirty="0">
                <a:solidFill>
                  <a:schemeClr val="tx1"/>
                </a:solidFill>
                <a:latin typeface="Times New Roman" pitchFamily="18" charset="0"/>
                <a:ea typeface="Calibri" pitchFamily="34" charset="0"/>
                <a:cs typeface="Times New Roman" pitchFamily="18" charset="0"/>
              </a:rPr>
              <a:t>заниматься без письменного разрешения представителя нанимателя (работодателя) оплачиваемой деятельностью</a:t>
            </a:r>
            <a:r>
              <a:rPr lang="ru-RU" sz="1600" dirty="0">
                <a:solidFill>
                  <a:schemeClr val="tx1"/>
                </a:solidFill>
                <a:latin typeface="Times New Roman" pitchFamily="18" charset="0"/>
                <a:ea typeface="Calibri" pitchFamily="34" charset="0"/>
                <a:cs typeface="Times New Roman" pitchFamily="18" charset="0"/>
              </a:rPr>
              <a:t>, финансируемой исключительно за счет средств иностранных государств, международных и иностранных организаций, иностранных граждан и лиц без гражданства, если иное не предусмотрено международным договором Российской Федерации или законодательством Российской Федерации.</a:t>
            </a:r>
            <a:endParaRPr lang="ru-RU" sz="1600" dirty="0">
              <a:solidFill>
                <a:schemeClr val="tx1"/>
              </a:solidFill>
              <a:latin typeface="Tahoma" pitchFamily="34" charset="0"/>
            </a:endParaRPr>
          </a:p>
        </p:txBody>
      </p:sp>
      <p:sp>
        <p:nvSpPr>
          <p:cNvPr id="5" name="Прямоугольник 4"/>
          <p:cNvSpPr/>
          <p:nvPr/>
        </p:nvSpPr>
        <p:spPr>
          <a:xfrm>
            <a:off x="323850" y="3500438"/>
            <a:ext cx="8569325" cy="2062162"/>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ru-RU" sz="1600" b="1" dirty="0">
                <a:latin typeface="Times New Roman" pitchFamily="18" charset="0"/>
                <a:cs typeface="Times New Roman" pitchFamily="18" charset="0"/>
              </a:rPr>
              <a:t>Гражданин, замещавший должность муниципальной службы</a:t>
            </a:r>
            <a:r>
              <a:rPr lang="ru-RU" sz="1600" dirty="0">
                <a:latin typeface="Times New Roman" pitchFamily="18" charset="0"/>
                <a:cs typeface="Times New Roman" pitchFamily="18" charset="0"/>
              </a:rPr>
              <a:t>, включенную в перечень должностей с коррупционными рисками, в течение двух лет после увольнения с муниципальной службы </a:t>
            </a:r>
            <a:r>
              <a:rPr lang="ru-RU" sz="1600" b="1" dirty="0">
                <a:latin typeface="Times New Roman" pitchFamily="18" charset="0"/>
                <a:cs typeface="Times New Roman" pitchFamily="18" charset="0"/>
              </a:rPr>
              <a:t>не вправе </a:t>
            </a:r>
            <a:r>
              <a:rPr lang="ru-RU" sz="1600" dirty="0">
                <a:latin typeface="Times New Roman" pitchFamily="18" charset="0"/>
                <a:cs typeface="Times New Roman" pitchFamily="18" charset="0"/>
              </a:rPr>
              <a:t>замещать на условиях трудового договора должности в организации и (или) выполнять в данной организации работу на условиях гражданско-правового договора в случаях, предусмотренных федеральными законами, если отдельные функции муниципального (административного) управления данной организацией входили в должностные обязанности муниципального служащего, без согласия соответствующей комиссии по соблюдению требований к служебному поведению муниципальных служащих.</a:t>
            </a:r>
          </a:p>
        </p:txBody>
      </p:sp>
      <p:sp>
        <p:nvSpPr>
          <p:cNvPr id="17413" name="Rectangle 5"/>
          <p:cNvSpPr>
            <a:spLocks noChangeArrowheads="1"/>
          </p:cNvSpPr>
          <p:nvPr/>
        </p:nvSpPr>
        <p:spPr bwMode="auto">
          <a:xfrm>
            <a:off x="323850" y="5661025"/>
            <a:ext cx="8569325" cy="1077913"/>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spAutoFit/>
          </a:bodyPr>
          <a:lstStyle/>
          <a:p>
            <a:pPr indent="342900" algn="just">
              <a:defRPr/>
            </a:pPr>
            <a:r>
              <a:rPr lang="ru-RU" sz="1600" b="1" dirty="0">
                <a:solidFill>
                  <a:schemeClr val="tx1"/>
                </a:solidFill>
                <a:latin typeface="Times New Roman" pitchFamily="18" charset="0"/>
                <a:ea typeface="Calibri" pitchFamily="34" charset="0"/>
                <a:cs typeface="Times New Roman" pitchFamily="18" charset="0"/>
              </a:rPr>
              <a:t>Гражданин после увольнения </a:t>
            </a:r>
            <a:r>
              <a:rPr lang="ru-RU" sz="1600" dirty="0">
                <a:solidFill>
                  <a:schemeClr val="tx1"/>
                </a:solidFill>
                <a:latin typeface="Times New Roman" pitchFamily="18" charset="0"/>
                <a:ea typeface="Calibri" pitchFamily="34" charset="0"/>
                <a:cs typeface="Times New Roman" pitchFamily="18" charset="0"/>
              </a:rPr>
              <a:t>с муниципальной службы </a:t>
            </a:r>
            <a:r>
              <a:rPr lang="ru-RU" sz="1600" b="1" dirty="0">
                <a:solidFill>
                  <a:schemeClr val="tx1"/>
                </a:solidFill>
                <a:latin typeface="Times New Roman" pitchFamily="18" charset="0"/>
                <a:ea typeface="Calibri" pitchFamily="34" charset="0"/>
                <a:cs typeface="Times New Roman" pitchFamily="18" charset="0"/>
              </a:rPr>
              <a:t>не вправе </a:t>
            </a:r>
            <a:r>
              <a:rPr lang="ru-RU" sz="1600" dirty="0">
                <a:solidFill>
                  <a:schemeClr val="tx1"/>
                </a:solidFill>
                <a:latin typeface="Times New Roman" pitchFamily="18" charset="0"/>
                <a:ea typeface="Calibri" pitchFamily="34" charset="0"/>
                <a:cs typeface="Times New Roman" pitchFamily="18" charset="0"/>
              </a:rPr>
              <a:t>разглашать или использовать в интересах организаций или физических лиц сведения конфиденциального характера или служебную информацию, ставшие ему известными в связи с исполнением должностных обязанностей.</a:t>
            </a:r>
            <a:endParaRPr lang="ru-RU" sz="1600" dirty="0">
              <a:solidFill>
                <a:schemeClr val="tx1"/>
              </a:solidFill>
              <a:latin typeface="Tahoma" pitchFamily="34" charset="0"/>
            </a:endParaRPr>
          </a:p>
        </p:txBody>
      </p:sp>
      <p:sp>
        <p:nvSpPr>
          <p:cNvPr id="41990" name="TextBox 6"/>
          <p:cNvSpPr txBox="1">
            <a:spLocks noChangeArrowheads="1"/>
          </p:cNvSpPr>
          <p:nvPr/>
        </p:nvSpPr>
        <p:spPr bwMode="auto">
          <a:xfrm>
            <a:off x="3471863" y="0"/>
            <a:ext cx="1724025" cy="400050"/>
          </a:xfrm>
          <a:prstGeom prst="rect">
            <a:avLst/>
          </a:prstGeom>
          <a:noFill/>
          <a:ln w="9525">
            <a:noFill/>
            <a:miter lim="800000"/>
            <a:headEnd/>
            <a:tailEnd/>
          </a:ln>
        </p:spPr>
        <p:txBody>
          <a:bodyPr wrap="none">
            <a:spAutoFit/>
          </a:bodyPr>
          <a:lstStyle/>
          <a:p>
            <a:pPr algn="ctr">
              <a:defRPr/>
            </a:pPr>
            <a:r>
              <a:rPr lang="ru-RU" sz="2000" b="1" i="1" dirty="0">
                <a:effectLst>
                  <a:outerShdw blurRad="38100" dist="38100" dir="2700000" algn="tl">
                    <a:srgbClr val="000000">
                      <a:alpha val="43137"/>
                    </a:srgbClr>
                  </a:outerShdw>
                </a:effectLst>
                <a:latin typeface="Times New Roman" pitchFamily="18" charset="0"/>
                <a:cs typeface="Times New Roman" pitchFamily="18" charset="0"/>
              </a:rPr>
              <a:t>Запрещается</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43608" y="188640"/>
            <a:ext cx="6511925" cy="1143000"/>
          </a:xfrm>
        </p:spPr>
        <p:txBody>
          <a:bodyPr>
            <a:normAutofit fontScale="90000"/>
          </a:bodyPr>
          <a:lstStyle/>
          <a:p>
            <a:pPr algn="ctr">
              <a:buFont typeface="Georgia" pitchFamily="18" charset="0"/>
              <a:buNone/>
              <a:defRPr/>
            </a:pPr>
            <a:r>
              <a:rPr lang="ru-RU" sz="2400" dirty="0" smtClean="0">
                <a:latin typeface="Times New Roman" pitchFamily="18" charset="0"/>
                <a:cs typeface="Times New Roman" pitchFamily="18" charset="0"/>
              </a:rPr>
              <a:t>Основные нормативные правовые акты, определяющие понятие и порядок урегулирования конфликта интересов</a:t>
            </a:r>
            <a:endParaRPr lang="ru-RU" sz="2400" dirty="0">
              <a:latin typeface="Times New Roman" pitchFamily="18" charset="0"/>
              <a:cs typeface="Times New Roman" pitchFamily="18" charset="0"/>
            </a:endParaRPr>
          </a:p>
        </p:txBody>
      </p:sp>
      <p:sp>
        <p:nvSpPr>
          <p:cNvPr id="18435" name="Rectangle 3"/>
          <p:cNvSpPr>
            <a:spLocks noChangeArrowheads="1"/>
          </p:cNvSpPr>
          <p:nvPr/>
        </p:nvSpPr>
        <p:spPr bwMode="auto">
          <a:xfrm>
            <a:off x="0" y="2768600"/>
            <a:ext cx="9144000" cy="460375"/>
          </a:xfrm>
          <a:prstGeom prst="rect">
            <a:avLst/>
          </a:prstGeom>
          <a:noFill/>
          <a:ln w="9525">
            <a:noFill/>
            <a:miter lim="800000"/>
            <a:headEnd/>
            <a:tailEnd/>
          </a:ln>
        </p:spPr>
        <p:txBody>
          <a:bodyPr anchor="ctr">
            <a:spAutoFit/>
          </a:bodyPr>
          <a:lstStyle/>
          <a:p>
            <a:pPr indent="449263" algn="just"/>
            <a:r>
              <a:rPr lang="ru-RU" sz="1200">
                <a:solidFill>
                  <a:srgbClr val="333333"/>
                </a:solidFill>
                <a:latin typeface="Times New Roman" pitchFamily="18" charset="0"/>
                <a:ea typeface="Calibri" pitchFamily="34" charset="0"/>
                <a:cs typeface="Times New Roman" pitchFamily="18" charset="0"/>
              </a:rPr>
              <a:t> </a:t>
            </a:r>
          </a:p>
          <a:p>
            <a:pPr indent="449263" algn="just"/>
            <a:endParaRPr lang="ru-RU" sz="1200">
              <a:solidFill>
                <a:srgbClr val="333333"/>
              </a:solidFill>
              <a:latin typeface="Times New Roman" pitchFamily="18" charset="0"/>
              <a:ea typeface="Calibri" pitchFamily="34" charset="0"/>
              <a:cs typeface="Times New Roman" pitchFamily="18" charset="0"/>
            </a:endParaRPr>
          </a:p>
        </p:txBody>
      </p:sp>
      <p:sp>
        <p:nvSpPr>
          <p:cNvPr id="18436" name="Rectangle 7"/>
          <p:cNvSpPr>
            <a:spLocks noChangeArrowheads="1"/>
          </p:cNvSpPr>
          <p:nvPr/>
        </p:nvSpPr>
        <p:spPr bwMode="auto">
          <a:xfrm>
            <a:off x="395288" y="1458913"/>
            <a:ext cx="8316912" cy="3970318"/>
          </a:xfrm>
          <a:prstGeom prst="rect">
            <a:avLst/>
          </a:prstGeom>
          <a:noFill/>
          <a:ln w="9525">
            <a:noFill/>
            <a:miter lim="800000"/>
            <a:headEnd/>
            <a:tailEnd/>
          </a:ln>
        </p:spPr>
        <p:txBody>
          <a:bodyPr anchor="ctr">
            <a:spAutoFit/>
          </a:bodyPr>
          <a:lstStyle/>
          <a:p>
            <a:pPr indent="450850" algn="just">
              <a:buFont typeface="Arial" charset="0"/>
              <a:buChar char="•"/>
            </a:pPr>
            <a:r>
              <a:rPr lang="ru-RU" sz="3600" dirty="0">
                <a:latin typeface="Times New Roman" pitchFamily="18" charset="0"/>
                <a:cs typeface="Times New Roman" pitchFamily="18" charset="0"/>
              </a:rPr>
              <a:t>Федеральный закон от 25.12.2008 № 273-ФЗ «О противодействии коррупции» (далее – Федеральный закон № 273-ФЗ);</a:t>
            </a:r>
          </a:p>
          <a:p>
            <a:pPr indent="450850" algn="just">
              <a:buFont typeface="Arial" charset="0"/>
              <a:buChar char="•"/>
            </a:pPr>
            <a:r>
              <a:rPr lang="ru-RU" sz="3600" dirty="0">
                <a:latin typeface="Times New Roman" pitchFamily="18" charset="0"/>
                <a:cs typeface="Times New Roman" pitchFamily="18" charset="0"/>
              </a:rPr>
              <a:t>Федеральный закон от 02.03.2007 № 25-ФЗ «О муниципальной службе в Российской Федерации» (далее – Федеральный закон № 25-ФЗ</a:t>
            </a:r>
            <a:r>
              <a:rPr lang="ru-RU" sz="3600" dirty="0" smtClean="0">
                <a:latin typeface="Times New Roman" pitchFamily="18" charset="0"/>
                <a:cs typeface="Times New Roman" pitchFamily="18" charset="0"/>
              </a:rPr>
              <a:t>)</a:t>
            </a:r>
            <a:endParaRPr lang="ru-RU" sz="3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0"/>
          <p:cNvSpPr>
            <a:spLocks noChangeArrowheads="1"/>
          </p:cNvSpPr>
          <p:nvPr/>
        </p:nvSpPr>
        <p:spPr bwMode="auto">
          <a:xfrm>
            <a:off x="1547813" y="115888"/>
            <a:ext cx="5948362" cy="1201737"/>
          </a:xfrm>
          <a:prstGeom prst="rect">
            <a:avLst/>
          </a:prstGeom>
          <a:noFill/>
          <a:ln w="9525">
            <a:noFill/>
            <a:miter lim="800000"/>
            <a:headEnd/>
            <a:tailEnd/>
          </a:ln>
        </p:spPr>
        <p:txBody>
          <a:bodyPr wrap="none" anchor="ctr">
            <a:spAutoFit/>
          </a:bodyPr>
          <a:lstStyle/>
          <a:p>
            <a:pPr indent="450850" algn="ctr"/>
            <a:r>
              <a:rPr lang="ru-RU" sz="2400" b="1">
                <a:latin typeface="Times New Roman" pitchFamily="18" charset="0"/>
                <a:cs typeface="Times New Roman" pitchFamily="18" charset="0"/>
              </a:rPr>
              <a:t>Типовые ситуации </a:t>
            </a:r>
          </a:p>
          <a:p>
            <a:pPr indent="450850" algn="ctr"/>
            <a:r>
              <a:rPr lang="ru-RU" sz="2400" b="1">
                <a:latin typeface="Times New Roman" pitchFamily="18" charset="0"/>
                <a:cs typeface="Times New Roman" pitchFamily="18" charset="0"/>
              </a:rPr>
              <a:t>возникновения конфликта интересов </a:t>
            </a:r>
          </a:p>
          <a:p>
            <a:pPr indent="450850" algn="ctr"/>
            <a:r>
              <a:rPr lang="ru-RU" sz="2400" b="1">
                <a:latin typeface="Times New Roman" pitchFamily="18" charset="0"/>
                <a:cs typeface="Times New Roman" pitchFamily="18" charset="0"/>
              </a:rPr>
              <a:t>на муниципальной службе</a:t>
            </a:r>
            <a:endParaRPr lang="ru-RU" sz="2400">
              <a:latin typeface="Times New Roman" pitchFamily="18" charset="0"/>
              <a:cs typeface="Times New Roman" pitchFamily="18" charset="0"/>
            </a:endParaRPr>
          </a:p>
        </p:txBody>
      </p:sp>
      <p:sp>
        <p:nvSpPr>
          <p:cNvPr id="19459" name="TextBox 3"/>
          <p:cNvSpPr txBox="1">
            <a:spLocks noChangeArrowheads="1"/>
          </p:cNvSpPr>
          <p:nvPr/>
        </p:nvSpPr>
        <p:spPr bwMode="auto">
          <a:xfrm>
            <a:off x="827088" y="1484313"/>
            <a:ext cx="7129462" cy="369887"/>
          </a:xfrm>
          <a:prstGeom prst="rect">
            <a:avLst/>
          </a:prstGeom>
          <a:noFill/>
          <a:ln w="9525">
            <a:noFill/>
            <a:miter lim="800000"/>
            <a:headEnd/>
            <a:tailEnd/>
          </a:ln>
        </p:spPr>
        <p:txBody>
          <a:bodyPr>
            <a:spAutoFit/>
          </a:bodyPr>
          <a:lstStyle/>
          <a:p>
            <a:r>
              <a:rPr lang="ru-RU"/>
              <a:t> </a:t>
            </a:r>
          </a:p>
        </p:txBody>
      </p:sp>
      <p:sp>
        <p:nvSpPr>
          <p:cNvPr id="19460" name="Rectangle 24"/>
          <p:cNvSpPr>
            <a:spLocks noChangeArrowheads="1"/>
          </p:cNvSpPr>
          <p:nvPr/>
        </p:nvSpPr>
        <p:spPr bwMode="auto">
          <a:xfrm>
            <a:off x="179388" y="1484313"/>
            <a:ext cx="8820150" cy="2586037"/>
          </a:xfrm>
          <a:prstGeom prst="rect">
            <a:avLst/>
          </a:prstGeom>
          <a:noFill/>
          <a:ln w="9525">
            <a:noFill/>
            <a:miter lim="800000"/>
            <a:headEnd/>
            <a:tailEnd/>
          </a:ln>
        </p:spPr>
        <p:txBody>
          <a:bodyPr anchor="ctr">
            <a:spAutoFit/>
          </a:bodyPr>
          <a:lstStyle/>
          <a:p>
            <a:pPr indent="450850" algn="just"/>
            <a:r>
              <a:rPr lang="ru-RU">
                <a:latin typeface="Times New Roman" pitchFamily="18" charset="0"/>
                <a:cs typeface="Times New Roman" pitchFamily="18" charset="0"/>
              </a:rPr>
              <a:t>Под </a:t>
            </a:r>
            <a:r>
              <a:rPr lang="ru-RU" b="1" i="1">
                <a:latin typeface="Times New Roman" pitchFamily="18" charset="0"/>
                <a:cs typeface="Times New Roman" pitchFamily="18" charset="0"/>
              </a:rPr>
              <a:t>конфликтом интересов</a:t>
            </a:r>
            <a:r>
              <a:rPr lang="ru-RU">
                <a:latin typeface="Times New Roman" pitchFamily="18" charset="0"/>
                <a:cs typeface="Times New Roman" pitchFamily="18" charset="0"/>
              </a:rPr>
              <a:t> понимается ситуация, при которой личная заинтересованность (прямая или косвенная) муниципального служащего влияет или может повлиять на объективное исполнение им должностных обязанностей и при которой возникает или может возникнуть противоречие между личной заинтересованностью муниципального служащего и законными интересами граждан, организаций, общества, Российской Федерации, субъекта Российской Федерации, муниципального образования, способное привести к причинению вреда этим законным интересам граждан, организаций, общества, Российской Федерации, субъекта Российской Федерации, муниципального образования.</a:t>
            </a:r>
          </a:p>
        </p:txBody>
      </p:sp>
      <p:sp>
        <p:nvSpPr>
          <p:cNvPr id="19461" name="Rectangle 25"/>
          <p:cNvSpPr>
            <a:spLocks noChangeArrowheads="1"/>
          </p:cNvSpPr>
          <p:nvPr/>
        </p:nvSpPr>
        <p:spPr bwMode="auto">
          <a:xfrm>
            <a:off x="250825" y="4365625"/>
            <a:ext cx="8642350" cy="2308225"/>
          </a:xfrm>
          <a:prstGeom prst="rect">
            <a:avLst/>
          </a:prstGeom>
          <a:noFill/>
          <a:ln w="9525">
            <a:noFill/>
            <a:miter lim="800000"/>
            <a:headEnd/>
            <a:tailEnd/>
          </a:ln>
        </p:spPr>
        <p:txBody>
          <a:bodyPr anchor="ctr">
            <a:spAutoFit/>
          </a:bodyPr>
          <a:lstStyle/>
          <a:p>
            <a:pPr indent="450850" algn="just"/>
            <a:r>
              <a:rPr lang="ru-RU">
                <a:latin typeface="Times New Roman" pitchFamily="18" charset="0"/>
                <a:cs typeface="Times New Roman" pitchFamily="18" charset="0"/>
              </a:rPr>
              <a:t>Под </a:t>
            </a:r>
            <a:r>
              <a:rPr lang="ru-RU" b="1" i="1">
                <a:latin typeface="Times New Roman" pitchFamily="18" charset="0"/>
                <a:cs typeface="Times New Roman" pitchFamily="18" charset="0"/>
              </a:rPr>
              <a:t>личной заинтересованностью</a:t>
            </a:r>
            <a:r>
              <a:rPr lang="ru-RU">
                <a:latin typeface="Times New Roman" pitchFamily="18" charset="0"/>
                <a:cs typeface="Times New Roman" pitchFamily="18" charset="0"/>
              </a:rPr>
              <a:t> муниципального служащего понимается возможность получения муниципальным служащим при исполнении должностных обязанностей доходов (неосновательного обогащения) в денежной либо натуральной форме, доходов в виде материальной выгоды непосредственно для муниципального служащего, членов его семьи (родители, супруги, дети, братья, сестры, а также братья, сестры, родители, дети супругов и супруги детей), а также для граждан или организаций, с которыми муниципальный служащий связан финансовыми или иными обязательствами.</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3"/>
          <p:cNvSpPr>
            <a:spLocks noChangeArrowheads="1"/>
          </p:cNvSpPr>
          <p:nvPr/>
        </p:nvSpPr>
        <p:spPr bwMode="auto">
          <a:xfrm>
            <a:off x="323850" y="0"/>
            <a:ext cx="8532813" cy="2308225"/>
          </a:xfrm>
          <a:prstGeom prst="rect">
            <a:avLst/>
          </a:prstGeom>
          <a:noFill/>
          <a:ln w="9525">
            <a:noFill/>
            <a:miter lim="800000"/>
            <a:headEnd/>
            <a:tailEnd/>
          </a:ln>
        </p:spPr>
        <p:txBody>
          <a:bodyPr anchor="ctr">
            <a:spAutoFit/>
          </a:bodyPr>
          <a:lstStyle/>
          <a:p>
            <a:pPr indent="450850" algn="ctr">
              <a:defRPr/>
            </a:pPr>
            <a:r>
              <a:rPr lang="ru-RU" b="1" dirty="0">
                <a:latin typeface="Times New Roman" pitchFamily="18" charset="0"/>
                <a:cs typeface="Times New Roman" pitchFamily="18" charset="0"/>
              </a:rPr>
              <a:t>Под определение «конфликт интересов» </a:t>
            </a:r>
            <a:r>
              <a:rPr lang="ru-RU" b="1" dirty="0" smtClean="0">
                <a:latin typeface="Times New Roman" pitchFamily="18" charset="0"/>
                <a:cs typeface="Times New Roman" pitchFamily="18" charset="0"/>
              </a:rPr>
              <a:t>подпадает </a:t>
            </a:r>
            <a:r>
              <a:rPr lang="ru-RU" b="1" dirty="0">
                <a:latin typeface="Times New Roman" pitchFamily="18" charset="0"/>
                <a:cs typeface="Times New Roman" pitchFamily="18" charset="0"/>
              </a:rPr>
              <a:t>множество конкретных ситуаций</a:t>
            </a:r>
            <a:r>
              <a:rPr lang="ru-RU" dirty="0">
                <a:latin typeface="Times New Roman" pitchFamily="18" charset="0"/>
                <a:cs typeface="Times New Roman" pitchFamily="18" charset="0"/>
              </a:rPr>
              <a:t>, в которых муниципальный служащий может оказаться в процессе исполнения должностных обязанностей.</a:t>
            </a:r>
          </a:p>
          <a:p>
            <a:pPr indent="450850" algn="ctr">
              <a:defRPr/>
            </a:pPr>
            <a:r>
              <a:rPr lang="ru-RU" sz="1400" dirty="0">
                <a:solidFill>
                  <a:schemeClr val="accent1">
                    <a:lumMod val="75000"/>
                  </a:schemeClr>
                </a:solidFill>
              </a:rPr>
              <a:t>Следует учитывать, что личная заинтересованность </a:t>
            </a:r>
            <a:r>
              <a:rPr lang="ru-RU" sz="1400" dirty="0" smtClean="0">
                <a:solidFill>
                  <a:schemeClr val="accent1">
                    <a:lumMod val="75000"/>
                  </a:schemeClr>
                </a:solidFill>
              </a:rPr>
              <a:t>муниципального </a:t>
            </a:r>
            <a:r>
              <a:rPr lang="ru-RU" sz="1400" dirty="0">
                <a:solidFill>
                  <a:schemeClr val="accent1">
                    <a:lumMod val="75000"/>
                  </a:schemeClr>
                </a:solidFill>
              </a:rPr>
              <a:t>служащего может возникать и в тех случаях, когда выгоду получают или могут получить иные лица, например, друзья </a:t>
            </a:r>
            <a:r>
              <a:rPr lang="ru-RU" sz="1400" dirty="0" smtClean="0">
                <a:solidFill>
                  <a:schemeClr val="accent1">
                    <a:lumMod val="75000"/>
                  </a:schemeClr>
                </a:solidFill>
              </a:rPr>
              <a:t>служащего</a:t>
            </a:r>
            <a:r>
              <a:rPr lang="ru-RU" sz="1400" dirty="0">
                <a:solidFill>
                  <a:schemeClr val="accent1">
                    <a:lumMod val="75000"/>
                  </a:schemeClr>
                </a:solidFill>
              </a:rPr>
              <a:t>, его </a:t>
            </a:r>
            <a:r>
              <a:rPr lang="ru-RU" sz="1400" dirty="0" smtClean="0">
                <a:solidFill>
                  <a:schemeClr val="accent1">
                    <a:lumMod val="75000"/>
                  </a:schemeClr>
                </a:solidFill>
              </a:rPr>
              <a:t>родственники. </a:t>
            </a:r>
            <a:endParaRPr lang="ru-RU" sz="1400" dirty="0">
              <a:solidFill>
                <a:schemeClr val="accent1">
                  <a:lumMod val="75000"/>
                </a:schemeClr>
              </a:solidFill>
              <a:latin typeface="Times New Roman" pitchFamily="18" charset="0"/>
              <a:cs typeface="Times New Roman" pitchFamily="18" charset="0"/>
            </a:endParaRPr>
          </a:p>
          <a:p>
            <a:pPr indent="450850" algn="ctr">
              <a:defRPr/>
            </a:pPr>
            <a:r>
              <a:rPr lang="ru-RU" sz="1600" b="1" dirty="0">
                <a:latin typeface="Times New Roman" pitchFamily="18" charset="0"/>
                <a:cs typeface="Times New Roman" pitchFamily="18" charset="0"/>
              </a:rPr>
              <a:t>Можно выделить ряд типичных</a:t>
            </a:r>
            <a:r>
              <a:rPr lang="ru-RU" sz="1600" dirty="0">
                <a:latin typeface="Times New Roman" pitchFamily="18" charset="0"/>
                <a:cs typeface="Times New Roman" pitchFamily="18" charset="0"/>
              </a:rPr>
              <a:t> </a:t>
            </a:r>
            <a:r>
              <a:rPr lang="ru-RU" sz="1600" b="1" dirty="0">
                <a:latin typeface="Times New Roman" pitchFamily="18" charset="0"/>
                <a:cs typeface="Times New Roman" pitchFamily="18" charset="0"/>
              </a:rPr>
              <a:t>«областей регулирования», </a:t>
            </a:r>
            <a:r>
              <a:rPr lang="ru-RU" sz="1600" dirty="0">
                <a:latin typeface="Times New Roman" pitchFamily="18" charset="0"/>
                <a:cs typeface="Times New Roman" pitchFamily="18" charset="0"/>
              </a:rPr>
              <a:t>в которых возникновение конфликта интересов и (или) личной заинтересованности является наиболее вероятным и которых следует избегать муниципальному служащему:</a:t>
            </a:r>
          </a:p>
        </p:txBody>
      </p:sp>
      <p:sp>
        <p:nvSpPr>
          <p:cNvPr id="9220" name="Rectangle 4"/>
          <p:cNvSpPr>
            <a:spLocks noChangeArrowheads="1"/>
          </p:cNvSpPr>
          <p:nvPr/>
        </p:nvSpPr>
        <p:spPr bwMode="auto">
          <a:xfrm>
            <a:off x="323850" y="2544157"/>
            <a:ext cx="8497888" cy="4031873"/>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nchor="ctr">
            <a:spAutoFit/>
          </a:bodyPr>
          <a:lstStyle/>
          <a:p>
            <a:pPr indent="450850" algn="just">
              <a:buFont typeface="Trebuchet MS" pitchFamily="34" charset="0"/>
              <a:buAutoNum type="arabicPeriod"/>
              <a:defRPr/>
            </a:pPr>
            <a:r>
              <a:rPr lang="ru-RU" sz="1600" b="1" dirty="0">
                <a:solidFill>
                  <a:schemeClr val="tx1"/>
                </a:solidFill>
                <a:latin typeface="Times New Roman" pitchFamily="18" charset="0"/>
                <a:cs typeface="Times New Roman" pitchFamily="18" charset="0"/>
              </a:rPr>
              <a:t>Выполнение отдельных функций муниципального управления в отношении родственников и/или иных лиц, с которыми связана личная заинтересованность муниципального служащего</a:t>
            </a:r>
            <a:r>
              <a:rPr lang="ru-RU" sz="1600" dirty="0">
                <a:solidFill>
                  <a:schemeClr val="tx1"/>
                </a:solidFill>
                <a:latin typeface="Times New Roman" pitchFamily="18" charset="0"/>
                <a:cs typeface="Times New Roman" pitchFamily="18" charset="0"/>
              </a:rPr>
              <a:t>, в том числе:</a:t>
            </a:r>
          </a:p>
          <a:p>
            <a:pPr indent="450850" algn="just">
              <a:defRPr/>
            </a:pPr>
            <a:r>
              <a:rPr lang="ru-RU" sz="1600" dirty="0">
                <a:solidFill>
                  <a:schemeClr val="tx1"/>
                </a:solidFill>
                <a:latin typeface="Times New Roman" pitchFamily="18" charset="0"/>
                <a:cs typeface="Times New Roman" pitchFamily="18" charset="0"/>
              </a:rPr>
              <a:t>- осуществление закупок для муниципальных нужд, участие в работе комиссий по осуществлению закупок;</a:t>
            </a:r>
          </a:p>
          <a:p>
            <a:pPr indent="450850" algn="just">
              <a:defRPr/>
            </a:pPr>
            <a:r>
              <a:rPr lang="ru-RU" sz="1600" dirty="0">
                <a:solidFill>
                  <a:schemeClr val="tx1"/>
                </a:solidFill>
                <a:latin typeface="Times New Roman" pitchFamily="18" charset="0"/>
                <a:cs typeface="Times New Roman" pitchFamily="18" charset="0"/>
              </a:rPr>
              <a:t>- осуществление муниципального контроля;</a:t>
            </a:r>
          </a:p>
          <a:p>
            <a:pPr indent="450850" algn="just">
              <a:defRPr/>
            </a:pPr>
            <a:r>
              <a:rPr lang="ru-RU" sz="1600" dirty="0">
                <a:solidFill>
                  <a:schemeClr val="tx1"/>
                </a:solidFill>
                <a:latin typeface="Times New Roman" pitchFamily="18" charset="0"/>
                <a:cs typeface="Times New Roman" pitchFamily="18" charset="0"/>
              </a:rPr>
              <a:t>- подготовка и принятие решений о распределении бюджетных ассигнований, субсидий;</a:t>
            </a:r>
          </a:p>
          <a:p>
            <a:pPr indent="450850" algn="just">
              <a:defRPr/>
            </a:pPr>
            <a:r>
              <a:rPr lang="ru-RU" sz="1600" dirty="0">
                <a:solidFill>
                  <a:schemeClr val="tx1"/>
                </a:solidFill>
                <a:latin typeface="Times New Roman" pitchFamily="18" charset="0"/>
                <a:cs typeface="Times New Roman" pitchFamily="18" charset="0"/>
              </a:rPr>
              <a:t>- организация продажи приватизируемого муниципального имущества, иного имущества, а также права на заключение договоров аренды земельных участков, находящихся в муниципальной собственности;</a:t>
            </a:r>
          </a:p>
          <a:p>
            <a:pPr indent="450850" algn="just">
              <a:defRPr/>
            </a:pPr>
            <a:r>
              <a:rPr lang="ru-RU" sz="1600" dirty="0">
                <a:solidFill>
                  <a:schemeClr val="tx1"/>
                </a:solidFill>
                <a:latin typeface="Times New Roman" pitchFamily="18" charset="0"/>
                <a:cs typeface="Times New Roman" pitchFamily="18" charset="0"/>
              </a:rPr>
              <a:t>- проведение экспертизы и выдача заключений;</a:t>
            </a:r>
          </a:p>
          <a:p>
            <a:pPr indent="450850" algn="just">
              <a:defRPr/>
            </a:pPr>
            <a:r>
              <a:rPr lang="ru-RU" sz="1600" dirty="0">
                <a:solidFill>
                  <a:schemeClr val="tx1"/>
                </a:solidFill>
                <a:latin typeface="Times New Roman" pitchFamily="18" charset="0"/>
                <a:cs typeface="Times New Roman" pitchFamily="18" charset="0"/>
              </a:rPr>
              <a:t>- выдача разрешений на отдельные виды работ и иные действия;</a:t>
            </a:r>
          </a:p>
          <a:p>
            <a:pPr indent="450850" algn="just">
              <a:defRPr/>
            </a:pPr>
            <a:r>
              <a:rPr lang="ru-RU" sz="1600" dirty="0">
                <a:solidFill>
                  <a:schemeClr val="tx1"/>
                </a:solidFill>
                <a:latin typeface="Times New Roman" pitchFamily="18" charset="0"/>
                <a:cs typeface="Times New Roman" pitchFamily="18" charset="0"/>
              </a:rPr>
              <a:t>-представление в судебных органах прав и законных интересов администрации городского округа Тольятти;</a:t>
            </a:r>
          </a:p>
          <a:p>
            <a:pPr indent="450850" algn="just">
              <a:defRPr/>
            </a:pPr>
            <a:r>
              <a:rPr lang="ru-RU" sz="1600" dirty="0">
                <a:solidFill>
                  <a:srgbClr val="000000"/>
                </a:solidFill>
                <a:latin typeface="Times New Roman" pitchFamily="18" charset="0"/>
                <a:cs typeface="Times New Roman" pitchFamily="18" charset="0"/>
              </a:rPr>
              <a:t>- осуществление отдельных функций муниципального управления в отношении муниципальных учреждений или </a:t>
            </a:r>
            <a:r>
              <a:rPr lang="ru-RU" sz="1600" dirty="0" smtClean="0">
                <a:solidFill>
                  <a:srgbClr val="000000"/>
                </a:solidFill>
                <a:latin typeface="Times New Roman" pitchFamily="18" charset="0"/>
                <a:cs typeface="Times New Roman" pitchFamily="18" charset="0"/>
              </a:rPr>
              <a:t>предприятий.</a:t>
            </a:r>
            <a:endParaRPr lang="ru-RU" sz="1600" dirty="0">
              <a:solidFill>
                <a:schemeClr val="tx1"/>
              </a:solidFill>
              <a:latin typeface="Tahoma"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13"/>
          <p:cNvSpPr>
            <a:spLocks noChangeArrowheads="1"/>
          </p:cNvSpPr>
          <p:nvPr/>
        </p:nvSpPr>
        <p:spPr bwMode="auto">
          <a:xfrm>
            <a:off x="323850" y="4581525"/>
            <a:ext cx="8208963" cy="1938338"/>
          </a:xfrm>
          <a:prstGeom prst="rect">
            <a:avLst/>
          </a:prstGeom>
          <a:noFill/>
          <a:ln w="9525">
            <a:noFill/>
            <a:miter lim="800000"/>
            <a:headEnd/>
            <a:tailEnd/>
          </a:ln>
        </p:spPr>
        <p:txBody>
          <a:bodyPr anchor="ctr">
            <a:spAutoFit/>
          </a:bodyPr>
          <a:lstStyle/>
          <a:p>
            <a:pPr indent="450850" algn="ctr"/>
            <a:endParaRPr lang="ru-RU" sz="2000">
              <a:latin typeface="Times New Roman" pitchFamily="18" charset="0"/>
              <a:cs typeface="Times New Roman" pitchFamily="18" charset="0"/>
            </a:endParaRPr>
          </a:p>
          <a:p>
            <a:pPr indent="450850" algn="ctr"/>
            <a:endParaRPr lang="ru-RU" sz="2000">
              <a:latin typeface="Times New Roman" pitchFamily="18" charset="0"/>
              <a:cs typeface="Times New Roman" pitchFamily="18" charset="0"/>
            </a:endParaRPr>
          </a:p>
          <a:p>
            <a:pPr indent="450850" algn="ctr"/>
            <a:endParaRPr lang="ru-RU" sz="2000">
              <a:latin typeface="Times New Roman" pitchFamily="18" charset="0"/>
              <a:cs typeface="Times New Roman" pitchFamily="18" charset="0"/>
            </a:endParaRPr>
          </a:p>
          <a:p>
            <a:pPr indent="450850" algn="ctr"/>
            <a:endParaRPr lang="ru-RU" sz="2000">
              <a:latin typeface="Times New Roman" pitchFamily="18" charset="0"/>
              <a:cs typeface="Times New Roman" pitchFamily="18" charset="0"/>
            </a:endParaRPr>
          </a:p>
          <a:p>
            <a:pPr indent="450850" algn="ctr"/>
            <a:endParaRPr lang="ru-RU" sz="2000">
              <a:latin typeface="Times New Roman" pitchFamily="18" charset="0"/>
              <a:cs typeface="Times New Roman" pitchFamily="18" charset="0"/>
            </a:endParaRPr>
          </a:p>
          <a:p>
            <a:pPr indent="450850" algn="ctr"/>
            <a:endParaRPr lang="ru-RU" sz="2000">
              <a:latin typeface="Times New Roman" pitchFamily="18" charset="0"/>
              <a:cs typeface="Times New Roman" pitchFamily="18" charset="0"/>
            </a:endParaRPr>
          </a:p>
        </p:txBody>
      </p:sp>
      <p:sp>
        <p:nvSpPr>
          <p:cNvPr id="5" name="Прямоугольник 4"/>
          <p:cNvSpPr/>
          <p:nvPr/>
        </p:nvSpPr>
        <p:spPr>
          <a:xfrm>
            <a:off x="827088" y="549275"/>
            <a:ext cx="5257800" cy="36830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indent="450850" algn="ctr">
              <a:defRPr/>
            </a:pPr>
            <a:r>
              <a:rPr lang="ru-RU" b="1" dirty="0">
                <a:solidFill>
                  <a:srgbClr val="000000"/>
                </a:solidFill>
                <a:latin typeface="Times New Roman" pitchFamily="18" charset="0"/>
                <a:cs typeface="Times New Roman" pitchFamily="18" charset="0"/>
              </a:rPr>
              <a:t>2. Выполнение иной оплачиваемой работы.</a:t>
            </a:r>
            <a:r>
              <a:rPr lang="ru-RU" b="1" dirty="0">
                <a:solidFill>
                  <a:schemeClr val="tx1"/>
                </a:solidFill>
                <a:latin typeface="Times New Roman" pitchFamily="18" charset="0"/>
                <a:cs typeface="Times New Roman" pitchFamily="18" charset="0"/>
              </a:rPr>
              <a:t> </a:t>
            </a:r>
          </a:p>
        </p:txBody>
      </p:sp>
      <p:sp>
        <p:nvSpPr>
          <p:cNvPr id="6" name="Прямоугольник 5"/>
          <p:cNvSpPr/>
          <p:nvPr/>
        </p:nvSpPr>
        <p:spPr>
          <a:xfrm>
            <a:off x="827088" y="1125538"/>
            <a:ext cx="6697662" cy="36830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indent="450850" algn="ctr">
              <a:defRPr/>
            </a:pPr>
            <a:r>
              <a:rPr lang="ru-RU" b="1" dirty="0">
                <a:solidFill>
                  <a:schemeClr val="tx1"/>
                </a:solidFill>
                <a:latin typeface="Times New Roman" pitchFamily="18" charset="0"/>
                <a:cs typeface="Times New Roman" pitchFamily="18" charset="0"/>
              </a:rPr>
              <a:t>3. Владение ценными бумагами, банковскими вкладами.</a:t>
            </a:r>
          </a:p>
        </p:txBody>
      </p:sp>
      <p:sp>
        <p:nvSpPr>
          <p:cNvPr id="8" name="Прямоугольник 7"/>
          <p:cNvSpPr/>
          <p:nvPr/>
        </p:nvSpPr>
        <p:spPr>
          <a:xfrm>
            <a:off x="827088" y="1773238"/>
            <a:ext cx="3932237" cy="368300"/>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pPr indent="450850" algn="ctr">
              <a:defRPr/>
            </a:pPr>
            <a:r>
              <a:rPr lang="ru-RU" b="1" dirty="0">
                <a:solidFill>
                  <a:schemeClr val="tx1"/>
                </a:solidFill>
                <a:latin typeface="Times New Roman" pitchFamily="18" charset="0"/>
                <a:cs typeface="Times New Roman" pitchFamily="18" charset="0"/>
              </a:rPr>
              <a:t>4. Получение подарков и услуг. </a:t>
            </a:r>
          </a:p>
        </p:txBody>
      </p:sp>
      <p:sp>
        <p:nvSpPr>
          <p:cNvPr id="9" name="Прямоугольник 8"/>
          <p:cNvSpPr/>
          <p:nvPr/>
        </p:nvSpPr>
        <p:spPr>
          <a:xfrm>
            <a:off x="827088" y="2492375"/>
            <a:ext cx="4267200" cy="369888"/>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pPr indent="450850" algn="ctr">
              <a:defRPr/>
            </a:pPr>
            <a:r>
              <a:rPr lang="ru-RU" b="1" dirty="0">
                <a:solidFill>
                  <a:schemeClr val="tx1"/>
                </a:solidFill>
                <a:latin typeface="Times New Roman" pitchFamily="18" charset="0"/>
                <a:cs typeface="Times New Roman" pitchFamily="18" charset="0"/>
              </a:rPr>
              <a:t>5. Имущественные обязательства. </a:t>
            </a:r>
          </a:p>
        </p:txBody>
      </p:sp>
      <p:sp>
        <p:nvSpPr>
          <p:cNvPr id="10" name="Прямоугольник 9"/>
          <p:cNvSpPr/>
          <p:nvPr/>
        </p:nvSpPr>
        <p:spPr>
          <a:xfrm>
            <a:off x="827088" y="3213100"/>
            <a:ext cx="7416800" cy="923925"/>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indent="450850">
              <a:defRPr/>
            </a:pPr>
            <a:r>
              <a:rPr lang="ru-RU" b="1" dirty="0">
                <a:solidFill>
                  <a:schemeClr val="tx1"/>
                </a:solidFill>
                <a:latin typeface="Times New Roman" pitchFamily="18" charset="0"/>
                <a:cs typeface="Times New Roman" pitchFamily="18" charset="0"/>
              </a:rPr>
              <a:t>6.</a:t>
            </a:r>
            <a:r>
              <a:rPr lang="ru-RU" b="1" dirty="0">
                <a:solidFill>
                  <a:srgbClr val="000000"/>
                </a:solidFill>
                <a:latin typeface="Times New Roman" pitchFamily="18" charset="0"/>
                <a:cs typeface="Times New Roman" pitchFamily="18" charset="0"/>
              </a:rPr>
              <a:t> </a:t>
            </a:r>
            <a:r>
              <a:rPr lang="ru-RU" b="1" dirty="0">
                <a:solidFill>
                  <a:schemeClr val="tx1"/>
                </a:solidFill>
                <a:latin typeface="Times New Roman" pitchFamily="18" charset="0"/>
                <a:cs typeface="Times New Roman" pitchFamily="18" charset="0"/>
              </a:rPr>
              <a:t>Взаимодействие с бывшим работодателем и        </a:t>
            </a:r>
          </a:p>
          <a:p>
            <a:pPr indent="450850">
              <a:defRPr/>
            </a:pPr>
            <a:r>
              <a:rPr lang="ru-RU" b="1" dirty="0">
                <a:solidFill>
                  <a:schemeClr val="tx1"/>
                </a:solidFill>
                <a:latin typeface="Times New Roman" pitchFamily="18" charset="0"/>
                <a:cs typeface="Times New Roman" pitchFamily="18" charset="0"/>
              </a:rPr>
              <a:t>трудоустройство после  </a:t>
            </a:r>
            <a:r>
              <a:rPr lang="ru-RU" b="1" dirty="0" smtClean="0">
                <a:solidFill>
                  <a:schemeClr val="tx1"/>
                </a:solidFill>
                <a:latin typeface="Times New Roman" pitchFamily="18" charset="0"/>
                <a:cs typeface="Times New Roman" pitchFamily="18" charset="0"/>
              </a:rPr>
              <a:t>увольнения </a:t>
            </a:r>
            <a:r>
              <a:rPr lang="ru-RU" b="1" dirty="0">
                <a:solidFill>
                  <a:schemeClr val="tx1"/>
                </a:solidFill>
                <a:latin typeface="Times New Roman" pitchFamily="18" charset="0"/>
                <a:cs typeface="Times New Roman" pitchFamily="18" charset="0"/>
              </a:rPr>
              <a:t>с муниципальной </a:t>
            </a:r>
          </a:p>
          <a:p>
            <a:pPr indent="450850">
              <a:defRPr/>
            </a:pPr>
            <a:r>
              <a:rPr lang="ru-RU" b="1" dirty="0">
                <a:solidFill>
                  <a:schemeClr val="tx1"/>
                </a:solidFill>
                <a:latin typeface="Times New Roman" pitchFamily="18" charset="0"/>
                <a:cs typeface="Times New Roman" pitchFamily="18" charset="0"/>
              </a:rPr>
              <a:t>службы. </a:t>
            </a:r>
          </a:p>
        </p:txBody>
      </p:sp>
      <p:sp>
        <p:nvSpPr>
          <p:cNvPr id="11" name="Прямоугольник 10"/>
          <p:cNvSpPr/>
          <p:nvPr/>
        </p:nvSpPr>
        <p:spPr>
          <a:xfrm>
            <a:off x="827088" y="4437063"/>
            <a:ext cx="7416800" cy="120015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indent="450850">
              <a:defRPr/>
            </a:pPr>
            <a:r>
              <a:rPr lang="ru-RU" b="1" dirty="0">
                <a:solidFill>
                  <a:schemeClr val="tx1"/>
                </a:solidFill>
                <a:latin typeface="Times New Roman" pitchFamily="18" charset="0"/>
                <a:cs typeface="Times New Roman" pitchFamily="18" charset="0"/>
              </a:rPr>
              <a:t>7. Явное нарушение установленных запретов  (использование </a:t>
            </a:r>
          </a:p>
          <a:p>
            <a:pPr indent="450850">
              <a:defRPr/>
            </a:pPr>
            <a:r>
              <a:rPr lang="ru-RU" b="1" dirty="0">
                <a:solidFill>
                  <a:schemeClr val="tx1"/>
                </a:solidFill>
                <a:latin typeface="Times New Roman" pitchFamily="18" charset="0"/>
                <a:cs typeface="Times New Roman" pitchFamily="18" charset="0"/>
              </a:rPr>
              <a:t>служебной информации, получение наград, почетных и </a:t>
            </a:r>
          </a:p>
          <a:p>
            <a:pPr indent="450850">
              <a:defRPr/>
            </a:pPr>
            <a:r>
              <a:rPr lang="ru-RU" b="1" dirty="0">
                <a:solidFill>
                  <a:schemeClr val="tx1"/>
                </a:solidFill>
                <a:latin typeface="Times New Roman" pitchFamily="18" charset="0"/>
                <a:cs typeface="Times New Roman" pitchFamily="18" charset="0"/>
              </a:rPr>
              <a:t>специальных </a:t>
            </a:r>
            <a:r>
              <a:rPr lang="ru-RU" b="1" dirty="0" smtClean="0">
                <a:solidFill>
                  <a:schemeClr val="tx1"/>
                </a:solidFill>
                <a:latin typeface="Times New Roman" pitchFamily="18" charset="0"/>
                <a:cs typeface="Times New Roman" pitchFamily="18" charset="0"/>
              </a:rPr>
              <a:t>званий (за </a:t>
            </a:r>
            <a:r>
              <a:rPr lang="ru-RU" b="1" dirty="0">
                <a:solidFill>
                  <a:schemeClr val="tx1"/>
                </a:solidFill>
                <a:latin typeface="Times New Roman" pitchFamily="18" charset="0"/>
                <a:cs typeface="Times New Roman" pitchFamily="18" charset="0"/>
              </a:rPr>
              <a:t>исключением </a:t>
            </a:r>
            <a:r>
              <a:rPr lang="ru-RU" b="1" dirty="0" smtClean="0">
                <a:solidFill>
                  <a:schemeClr val="tx1"/>
                </a:solidFill>
                <a:latin typeface="Times New Roman" pitchFamily="18" charset="0"/>
                <a:cs typeface="Times New Roman" pitchFamily="18" charset="0"/>
              </a:rPr>
              <a:t>научных) </a:t>
            </a:r>
            <a:r>
              <a:rPr lang="ru-RU" b="1" dirty="0">
                <a:solidFill>
                  <a:schemeClr val="tx1"/>
                </a:solidFill>
                <a:latin typeface="Times New Roman" pitchFamily="18" charset="0"/>
                <a:cs typeface="Times New Roman" pitchFamily="18" charset="0"/>
              </a:rPr>
              <a:t>от иностранных </a:t>
            </a:r>
          </a:p>
          <a:p>
            <a:pPr indent="450850">
              <a:defRPr/>
            </a:pPr>
            <a:r>
              <a:rPr lang="ru-RU" b="1" dirty="0">
                <a:solidFill>
                  <a:schemeClr val="tx1"/>
                </a:solidFill>
                <a:latin typeface="Times New Roman" pitchFamily="18" charset="0"/>
                <a:cs typeface="Times New Roman" pitchFamily="18" charset="0"/>
              </a:rPr>
              <a:t>государств и др.).</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6"/>
          <p:cNvSpPr>
            <a:spLocks noChangeArrowheads="1"/>
          </p:cNvSpPr>
          <p:nvPr/>
        </p:nvSpPr>
        <p:spPr bwMode="auto">
          <a:xfrm>
            <a:off x="611188" y="804654"/>
            <a:ext cx="7921625" cy="5262979"/>
          </a:xfrm>
          <a:prstGeom prst="rect">
            <a:avLst/>
          </a:prstGeom>
          <a:noFill/>
          <a:ln w="9525">
            <a:noFill/>
            <a:miter lim="800000"/>
            <a:headEnd/>
            <a:tailEnd/>
          </a:ln>
        </p:spPr>
        <p:txBody>
          <a:bodyPr anchor="ctr">
            <a:spAutoFit/>
          </a:bodyPr>
          <a:lstStyle/>
          <a:p>
            <a:pPr indent="450850" algn="just"/>
            <a:r>
              <a:rPr lang="ru-RU" sz="1600" b="1" u="sng" dirty="0" smtClean="0">
                <a:latin typeface="Times New Roman" pitchFamily="18" charset="0"/>
                <a:cs typeface="Times New Roman" pitchFamily="18" charset="0"/>
              </a:rPr>
              <a:t>В </a:t>
            </a:r>
            <a:r>
              <a:rPr lang="ru-RU" sz="1600" b="1" u="sng" dirty="0">
                <a:latin typeface="Times New Roman" pitchFamily="18" charset="0"/>
                <a:cs typeface="Times New Roman" pitchFamily="18" charset="0"/>
              </a:rPr>
              <a:t>целях предотвращения конфликта интересов и своевременного разрешения возникшего конфликта интересов муниципальный служащий</a:t>
            </a:r>
            <a:r>
              <a:rPr lang="ru-RU" sz="1600" b="1" u="sng" dirty="0" smtClean="0">
                <a:latin typeface="Times New Roman" pitchFamily="18" charset="0"/>
                <a:cs typeface="Times New Roman" pitchFamily="18" charset="0"/>
              </a:rPr>
              <a:t>:</a:t>
            </a:r>
          </a:p>
          <a:p>
            <a:pPr indent="450850" algn="just"/>
            <a:endParaRPr lang="ru-RU" sz="1600" b="1" u="sng" dirty="0">
              <a:latin typeface="Times New Roman" pitchFamily="18" charset="0"/>
              <a:cs typeface="Times New Roman" pitchFamily="18" charset="0"/>
            </a:endParaRPr>
          </a:p>
          <a:p>
            <a:pPr indent="450850" algn="just">
              <a:buFontTx/>
              <a:buChar char="-"/>
            </a:pPr>
            <a:r>
              <a:rPr lang="ru-RU" sz="1600" b="1" dirty="0">
                <a:latin typeface="Times New Roman" pitchFamily="18" charset="0"/>
                <a:cs typeface="Times New Roman" pitchFamily="18" charset="0"/>
              </a:rPr>
              <a:t>обязан внимательно относиться к любой возможности конфликта интересов;</a:t>
            </a:r>
          </a:p>
          <a:p>
            <a:pPr indent="450850" algn="just">
              <a:buFontTx/>
              <a:buChar char="-"/>
            </a:pPr>
            <a:r>
              <a:rPr lang="ru-RU" sz="1600" b="1" dirty="0">
                <a:latin typeface="Times New Roman" pitchFamily="18" charset="0"/>
                <a:cs typeface="Times New Roman" pitchFamily="18" charset="0"/>
              </a:rPr>
              <a:t>принимать меры по недопущению любой возможности возникновения конфликта интересов;</a:t>
            </a:r>
          </a:p>
          <a:p>
            <a:pPr indent="450850" algn="just">
              <a:buFontTx/>
              <a:buChar char="-"/>
            </a:pPr>
            <a:r>
              <a:rPr lang="ru-RU" sz="1600" b="1" dirty="0">
                <a:latin typeface="Times New Roman" pitchFamily="18" charset="0"/>
                <a:cs typeface="Times New Roman" pitchFamily="18" charset="0"/>
              </a:rPr>
              <a:t>в письменной форме уведомлять своего непосредственного руководителя и представителя нанимателя (работодателя) о возникшем конфликте интересов или о возможности его возникновения, как только ему станет об этом известно.</a:t>
            </a:r>
          </a:p>
          <a:p>
            <a:pPr indent="450850" algn="just">
              <a:buFontTx/>
              <a:buChar char="-"/>
            </a:pPr>
            <a:endParaRPr lang="ru-RU" sz="1600" dirty="0">
              <a:latin typeface="Times New Roman" pitchFamily="18" charset="0"/>
              <a:cs typeface="Times New Roman" pitchFamily="18" charset="0"/>
            </a:endParaRPr>
          </a:p>
          <a:p>
            <a:pPr indent="450850" algn="just"/>
            <a:r>
              <a:rPr lang="ru-RU" sz="1600" dirty="0">
                <a:latin typeface="Times New Roman" pitchFamily="18" charset="0"/>
                <a:cs typeface="Times New Roman" pitchFamily="18" charset="0"/>
              </a:rPr>
              <a:t>В случае возникновения у муниципального служащего личной заинтересованности, которая приводит или может привести к конфликту интересов, он </a:t>
            </a:r>
            <a:r>
              <a:rPr lang="ru-RU" sz="1600" b="1" dirty="0">
                <a:latin typeface="Times New Roman" pitchFamily="18" charset="0"/>
                <a:cs typeface="Times New Roman" pitchFamily="18" charset="0"/>
              </a:rPr>
              <a:t>обязан проинформировать об этом своего непосредственного руководителя и представителя нанимателя (работодателя) </a:t>
            </a:r>
            <a:r>
              <a:rPr lang="ru-RU" sz="1600" b="1" u="sng" dirty="0">
                <a:latin typeface="Times New Roman" pitchFamily="18" charset="0"/>
                <a:cs typeface="Times New Roman" pitchFamily="18" charset="0"/>
              </a:rPr>
              <a:t>в письменной </a:t>
            </a:r>
            <a:r>
              <a:rPr lang="ru-RU" sz="1600" b="1" u="sng" dirty="0" smtClean="0">
                <a:latin typeface="Times New Roman" pitchFamily="18" charset="0"/>
                <a:cs typeface="Times New Roman" pitchFamily="18" charset="0"/>
              </a:rPr>
              <a:t>форме.</a:t>
            </a:r>
            <a:endParaRPr lang="ru-RU" sz="1600" b="1" u="sng" dirty="0">
              <a:latin typeface="Times New Roman" pitchFamily="18" charset="0"/>
              <a:cs typeface="Times New Roman" pitchFamily="18" charset="0"/>
            </a:endParaRPr>
          </a:p>
          <a:p>
            <a:pPr indent="450850"/>
            <a:r>
              <a:rPr lang="ru-RU" sz="1600" dirty="0"/>
              <a:t>       </a:t>
            </a:r>
          </a:p>
          <a:p>
            <a:pPr indent="450850" algn="just"/>
            <a:r>
              <a:rPr lang="ru-RU" sz="1600" dirty="0">
                <a:latin typeface="Times New Roman" pitchFamily="18" charset="0"/>
                <a:cs typeface="Times New Roman" pitchFamily="18" charset="0"/>
              </a:rPr>
              <a:t>В случае, </a:t>
            </a:r>
            <a:r>
              <a:rPr lang="ru-RU" sz="1600" b="1" dirty="0">
                <a:latin typeface="Times New Roman" pitchFamily="18" charset="0"/>
                <a:cs typeface="Times New Roman" pitchFamily="18" charset="0"/>
              </a:rPr>
              <a:t>если владение лицом, замещающим должность муниципальной службы, ценными бумагами (долями участия, паями в уставных (складочных) капиталах организаций) приводит или может привести к конфликту интересов</a:t>
            </a:r>
            <a:r>
              <a:rPr lang="ru-RU" sz="1600" dirty="0">
                <a:latin typeface="Times New Roman" pitchFamily="18" charset="0"/>
                <a:cs typeface="Times New Roman" pitchFamily="18" charset="0"/>
              </a:rPr>
              <a:t>, указанное лицо обязано передать принадлежащие ему ценные бумаги (доли участия, паи в уставных (складочных) капиталах организаций) в доверительное управление в соответствии с гражданским законодательством РФ.</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02" name="Rectangle 14"/>
          <p:cNvSpPr>
            <a:spLocks noChangeArrowheads="1"/>
          </p:cNvSpPr>
          <p:nvPr/>
        </p:nvSpPr>
        <p:spPr bwMode="auto">
          <a:xfrm>
            <a:off x="611188" y="908050"/>
            <a:ext cx="7669212" cy="4524375"/>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nchor="ctr">
            <a:spAutoFit/>
          </a:bodyPr>
          <a:lstStyle/>
          <a:p>
            <a:pPr indent="450850" algn="just">
              <a:defRPr/>
            </a:pPr>
            <a:endParaRPr lang="ru-RU" sz="2400" b="1" dirty="0">
              <a:solidFill>
                <a:schemeClr val="tx1"/>
              </a:solidFill>
              <a:latin typeface="Times New Roman" pitchFamily="18" charset="0"/>
              <a:cs typeface="Times New Roman" pitchFamily="18" charset="0"/>
            </a:endParaRPr>
          </a:p>
          <a:p>
            <a:pPr indent="450850" algn="ctr">
              <a:defRPr/>
            </a:pPr>
            <a:r>
              <a:rPr lang="ru-RU" sz="2400" b="1" dirty="0">
                <a:solidFill>
                  <a:schemeClr val="tx1"/>
                </a:solidFill>
                <a:latin typeface="Times New Roman" pitchFamily="18" charset="0"/>
                <a:cs typeface="Times New Roman" pitchFamily="18" charset="0"/>
              </a:rPr>
              <a:t>НЕПРИНЯТИЕ</a:t>
            </a:r>
            <a:r>
              <a:rPr lang="ru-RU" sz="2400" dirty="0">
                <a:solidFill>
                  <a:schemeClr val="tx1"/>
                </a:solidFill>
                <a:latin typeface="Times New Roman" pitchFamily="18" charset="0"/>
                <a:cs typeface="Times New Roman" pitchFamily="18" charset="0"/>
              </a:rPr>
              <a:t> </a:t>
            </a:r>
          </a:p>
          <a:p>
            <a:pPr indent="450850" algn="ctr">
              <a:defRPr/>
            </a:pPr>
            <a:r>
              <a:rPr lang="ru-RU" sz="2400" dirty="0">
                <a:solidFill>
                  <a:schemeClr val="tx1"/>
                </a:solidFill>
                <a:latin typeface="Times New Roman" pitchFamily="18" charset="0"/>
                <a:cs typeface="Times New Roman" pitchFamily="18" charset="0"/>
              </a:rPr>
              <a:t>муниципальным служащим, </a:t>
            </a:r>
          </a:p>
          <a:p>
            <a:pPr indent="450850" algn="ctr">
              <a:defRPr/>
            </a:pPr>
            <a:r>
              <a:rPr lang="ru-RU" sz="2400" dirty="0">
                <a:solidFill>
                  <a:schemeClr val="tx1"/>
                </a:solidFill>
                <a:latin typeface="Times New Roman" pitchFamily="18" charset="0"/>
                <a:cs typeface="Times New Roman" pitchFamily="18" charset="0"/>
              </a:rPr>
              <a:t>являющимся стороной конфликта интересов, </a:t>
            </a:r>
          </a:p>
          <a:p>
            <a:pPr indent="450850" algn="ctr">
              <a:defRPr/>
            </a:pPr>
            <a:r>
              <a:rPr lang="ru-RU" sz="2400" b="1" dirty="0">
                <a:solidFill>
                  <a:schemeClr val="tx1"/>
                </a:solidFill>
                <a:latin typeface="Times New Roman" pitchFamily="18" charset="0"/>
                <a:cs typeface="Times New Roman" pitchFamily="18" charset="0"/>
              </a:rPr>
              <a:t>МЕР</a:t>
            </a:r>
            <a:r>
              <a:rPr lang="ru-RU" sz="2400" dirty="0">
                <a:solidFill>
                  <a:schemeClr val="tx1"/>
                </a:solidFill>
                <a:latin typeface="Times New Roman" pitchFamily="18" charset="0"/>
                <a:cs typeface="Times New Roman" pitchFamily="18" charset="0"/>
              </a:rPr>
              <a:t> </a:t>
            </a:r>
          </a:p>
          <a:p>
            <a:pPr indent="450850" algn="ctr">
              <a:defRPr/>
            </a:pPr>
            <a:r>
              <a:rPr lang="ru-RU" sz="2400" dirty="0">
                <a:solidFill>
                  <a:schemeClr val="tx1"/>
                </a:solidFill>
                <a:latin typeface="Times New Roman" pitchFamily="18" charset="0"/>
                <a:cs typeface="Times New Roman" pitchFamily="18" charset="0"/>
              </a:rPr>
              <a:t>ПО ПРЕДОТВРАЩЕНИЮ ИЛИ УРЕГУЛИРОВАНИЮ КОНФЛИКТА ИНТЕРЕСОВ</a:t>
            </a:r>
          </a:p>
          <a:p>
            <a:pPr indent="450850" algn="ctr">
              <a:defRPr/>
            </a:pPr>
            <a:r>
              <a:rPr lang="ru-RU" sz="2400" dirty="0">
                <a:solidFill>
                  <a:schemeClr val="tx1"/>
                </a:solidFill>
                <a:latin typeface="Times New Roman" pitchFamily="18" charset="0"/>
                <a:cs typeface="Times New Roman" pitchFamily="18" charset="0"/>
              </a:rPr>
              <a:t> является правонарушением, </a:t>
            </a:r>
          </a:p>
          <a:p>
            <a:pPr indent="450850" algn="ctr">
              <a:defRPr/>
            </a:pPr>
            <a:r>
              <a:rPr lang="ru-RU" sz="2400" dirty="0">
                <a:solidFill>
                  <a:schemeClr val="tx1"/>
                </a:solidFill>
                <a:latin typeface="Times New Roman" pitchFamily="18" charset="0"/>
                <a:cs typeface="Times New Roman" pitchFamily="18" charset="0"/>
              </a:rPr>
              <a:t>влекущим </a:t>
            </a:r>
          </a:p>
          <a:p>
            <a:pPr indent="450850" algn="ctr">
              <a:defRPr/>
            </a:pPr>
            <a:r>
              <a:rPr lang="ru-RU" sz="2400" b="1" dirty="0">
                <a:solidFill>
                  <a:schemeClr val="tx1"/>
                </a:solidFill>
                <a:latin typeface="Times New Roman" pitchFamily="18" charset="0"/>
                <a:cs typeface="Times New Roman" pitchFamily="18" charset="0"/>
              </a:rPr>
              <a:t>УВОЛЬНЕНИЕ</a:t>
            </a:r>
            <a:r>
              <a:rPr lang="ru-RU" sz="2400" dirty="0">
                <a:solidFill>
                  <a:schemeClr val="tx1"/>
                </a:solidFill>
                <a:latin typeface="Times New Roman" pitchFamily="18" charset="0"/>
                <a:cs typeface="Times New Roman" pitchFamily="18" charset="0"/>
              </a:rPr>
              <a:t> </a:t>
            </a:r>
          </a:p>
          <a:p>
            <a:pPr indent="450850" algn="ctr">
              <a:defRPr/>
            </a:pPr>
            <a:r>
              <a:rPr lang="ru-RU" sz="2400" dirty="0">
                <a:solidFill>
                  <a:schemeClr val="tx1"/>
                </a:solidFill>
                <a:latin typeface="Times New Roman" pitchFamily="18" charset="0"/>
                <a:cs typeface="Times New Roman" pitchFamily="18" charset="0"/>
              </a:rPr>
              <a:t>муниципального служащего </a:t>
            </a:r>
          </a:p>
          <a:p>
            <a:pPr indent="450850" algn="ctr">
              <a:defRPr/>
            </a:pPr>
            <a:r>
              <a:rPr lang="ru-RU" sz="2400" dirty="0">
                <a:solidFill>
                  <a:schemeClr val="tx1"/>
                </a:solidFill>
                <a:latin typeface="Times New Roman" pitchFamily="18" charset="0"/>
                <a:cs typeface="Times New Roman" pitchFamily="18" charset="0"/>
              </a:rPr>
              <a:t>с муниципальной службы. </a:t>
            </a: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15"/>
          <p:cNvSpPr>
            <a:spLocks noChangeArrowheads="1"/>
          </p:cNvSpPr>
          <p:nvPr/>
        </p:nvSpPr>
        <p:spPr bwMode="auto">
          <a:xfrm>
            <a:off x="250825" y="1376105"/>
            <a:ext cx="8640763" cy="5109091"/>
          </a:xfrm>
          <a:prstGeom prst="rect">
            <a:avLst/>
          </a:prstGeom>
          <a:noFill/>
          <a:ln w="9525">
            <a:noFill/>
            <a:miter lim="800000"/>
            <a:headEnd/>
            <a:tailEnd/>
          </a:ln>
        </p:spPr>
        <p:txBody>
          <a:bodyPr anchor="ctr">
            <a:spAutoFit/>
          </a:bodyPr>
          <a:lstStyle/>
          <a:p>
            <a:pPr indent="450850"/>
            <a:r>
              <a:rPr lang="ru-RU" sz="1600" dirty="0">
                <a:latin typeface="Times New Roman" pitchFamily="18" charset="0"/>
                <a:cs typeface="Times New Roman" pitchFamily="18" charset="0"/>
              </a:rPr>
              <a:t>Применение мер по предотвращению конфликта интересов может осуществляться по инициативе представителя нанимателя (работодателя), так и  муниципального служащего.</a:t>
            </a:r>
          </a:p>
          <a:p>
            <a:pPr indent="450850"/>
            <a:r>
              <a:rPr lang="ru-RU" sz="1600" b="1" dirty="0">
                <a:latin typeface="Times New Roman" pitchFamily="18" charset="0"/>
                <a:cs typeface="Times New Roman" pitchFamily="18" charset="0"/>
              </a:rPr>
              <a:t>Принимаются следующие меры по предотвращению или урегулированию конфликта интересов:</a:t>
            </a:r>
          </a:p>
          <a:p>
            <a:pPr indent="450850">
              <a:buFontTx/>
              <a:buChar char="-"/>
            </a:pPr>
            <a:r>
              <a:rPr lang="ru-RU" sz="1600" dirty="0">
                <a:latin typeface="Times New Roman" pitchFamily="18" charset="0"/>
                <a:cs typeface="Times New Roman" pitchFamily="18" charset="0"/>
              </a:rPr>
              <a:t>изменение должностного или служебного положения муниципального служащего, являющегося стороной конфликта интересов, </a:t>
            </a:r>
          </a:p>
          <a:p>
            <a:pPr indent="450850">
              <a:buFontTx/>
              <a:buChar char="-"/>
            </a:pPr>
            <a:endParaRPr lang="ru-RU" sz="1600" dirty="0">
              <a:latin typeface="Times New Roman" pitchFamily="18" charset="0"/>
              <a:cs typeface="Times New Roman" pitchFamily="18" charset="0"/>
            </a:endParaRPr>
          </a:p>
          <a:p>
            <a:pPr indent="450850">
              <a:buFontTx/>
              <a:buChar char="-"/>
            </a:pPr>
            <a:r>
              <a:rPr lang="ru-RU" sz="1600" dirty="0">
                <a:latin typeface="Times New Roman" pitchFamily="18" charset="0"/>
                <a:cs typeface="Times New Roman" pitchFamily="18" charset="0"/>
              </a:rPr>
              <a:t>отстранение муниципального служащего, являющегося стороной конфликта интересов, от исполнения должностных (служебных) обязанностей в установленном порядке, </a:t>
            </a:r>
          </a:p>
          <a:p>
            <a:pPr indent="450850">
              <a:buFontTx/>
              <a:buChar char="-"/>
            </a:pPr>
            <a:endParaRPr lang="ru-RU" sz="1600" dirty="0">
              <a:latin typeface="Times New Roman" pitchFamily="18" charset="0"/>
              <a:cs typeface="Times New Roman" pitchFamily="18" charset="0"/>
            </a:endParaRPr>
          </a:p>
          <a:p>
            <a:pPr indent="450850">
              <a:buFontTx/>
              <a:buChar char="-"/>
            </a:pPr>
            <a:r>
              <a:rPr lang="ru-RU" sz="1600" dirty="0">
                <a:latin typeface="Times New Roman" pitchFamily="18" charset="0"/>
                <a:cs typeface="Times New Roman" pitchFamily="18" charset="0"/>
              </a:rPr>
              <a:t>отказ муниципального служащего, являющегося стороной конфликта интересов, от выгоды, явившейся причиной возникновения конфликта интересов,</a:t>
            </a:r>
          </a:p>
          <a:p>
            <a:pPr indent="450850">
              <a:buFontTx/>
              <a:buChar char="-"/>
            </a:pPr>
            <a:endParaRPr lang="ru-RU" sz="1600" dirty="0">
              <a:latin typeface="Times New Roman" pitchFamily="18" charset="0"/>
              <a:cs typeface="Times New Roman" pitchFamily="18" charset="0"/>
            </a:endParaRPr>
          </a:p>
          <a:p>
            <a:pPr indent="450850">
              <a:buFontTx/>
              <a:buChar char="-"/>
            </a:pPr>
            <a:r>
              <a:rPr lang="ru-RU" sz="1600" dirty="0">
                <a:latin typeface="Times New Roman" pitchFamily="18" charset="0"/>
                <a:cs typeface="Times New Roman" pitchFamily="18" charset="0"/>
              </a:rPr>
              <a:t>отвод или самоотвод в случаях и порядке, предусмотренных законодательством Российской Федерации.</a:t>
            </a:r>
          </a:p>
          <a:p>
            <a:pPr indent="450850">
              <a:buFontTx/>
              <a:buChar char="-"/>
            </a:pPr>
            <a:endParaRPr lang="ru-RU" sz="1600" dirty="0">
              <a:latin typeface="Times New Roman" pitchFamily="18" charset="0"/>
              <a:cs typeface="Times New Roman" pitchFamily="18" charset="0"/>
            </a:endParaRPr>
          </a:p>
          <a:p>
            <a:pPr indent="450850" algn="just"/>
            <a:r>
              <a:rPr lang="ru-RU" sz="1400" dirty="0">
                <a:latin typeface="Times New Roman" pitchFamily="18" charset="0"/>
                <a:cs typeface="Times New Roman" pitchFamily="18" charset="0"/>
              </a:rPr>
              <a:t>В случае потенциальной возможности возникновения конфликта интересов применение мер по предотвращению конфликта интересов может осуществляться по инициативе муниципального служащего: муниципальный служащий вправе обратиться в комиссию по соблюдению требований к служебному поведению и урегулированию конфликта интересов на муниципальной службе в администрации городского округа Тольятти с </a:t>
            </a:r>
            <a:r>
              <a:rPr lang="ru-RU" sz="1400" dirty="0" smtClean="0">
                <a:latin typeface="Times New Roman" pitchFamily="18" charset="0"/>
                <a:cs typeface="Times New Roman" pitchFamily="18" charset="0"/>
              </a:rPr>
              <a:t>соответствующим заявлением. </a:t>
            </a:r>
            <a:endParaRPr lang="ru-RU" sz="1400" dirty="0">
              <a:latin typeface="Times New Roman" pitchFamily="18" charset="0"/>
              <a:cs typeface="Times New Roman" pitchFamily="18" charset="0"/>
            </a:endParaRPr>
          </a:p>
        </p:txBody>
      </p:sp>
      <p:sp>
        <p:nvSpPr>
          <p:cNvPr id="3" name="Заголовок 1"/>
          <p:cNvSpPr txBox="1">
            <a:spLocks/>
          </p:cNvSpPr>
          <p:nvPr/>
        </p:nvSpPr>
        <p:spPr>
          <a:xfrm>
            <a:off x="1115616" y="188640"/>
            <a:ext cx="6511925" cy="1143000"/>
          </a:xfrm>
          <a:prstGeom prst="rect">
            <a:avLst/>
          </a:prstGeom>
        </p:spPr>
        <p:txBody>
          <a:bodyPr/>
          <a:lstStyle/>
          <a:p>
            <a:pPr marL="319088" indent="-319088" algn="ctr">
              <a:buClr>
                <a:srgbClr val="C3260C"/>
              </a:buClr>
              <a:buSzPct val="128000"/>
              <a:buFont typeface="Georgia" pitchFamily="18" charset="0"/>
              <a:buNone/>
              <a:defRPr/>
            </a:pPr>
            <a:r>
              <a:rPr lang="ru-RU" sz="2400" b="1" dirty="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Times New Roman" pitchFamily="18" charset="0"/>
                <a:ea typeface="+mj-ea"/>
                <a:cs typeface="Times New Roman" pitchFamily="18" charset="0"/>
              </a:rPr>
              <a:t>Меры по предотвращению конфликта интересов</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59632" y="332656"/>
            <a:ext cx="6511925" cy="1152128"/>
          </a:xfrm>
        </p:spPr>
        <p:txBody>
          <a:bodyPr>
            <a:normAutofit/>
          </a:bodyPr>
          <a:lstStyle/>
          <a:p>
            <a:pPr>
              <a:buFont typeface="Georgia" pitchFamily="18" charset="0"/>
              <a:buNone/>
              <a:defRPr/>
            </a:pPr>
            <a:r>
              <a:rPr lang="ru-RU" dirty="0" smtClean="0">
                <a:latin typeface="Times New Roman" pitchFamily="18" charset="0"/>
                <a:cs typeface="Times New Roman" pitchFamily="18" charset="0"/>
              </a:rPr>
              <a:t>ОГРАНИЧЕНИЯ</a:t>
            </a:r>
            <a:r>
              <a:rPr lang="ru-RU" sz="2400" dirty="0" smtClean="0">
                <a:latin typeface="Times New Roman" pitchFamily="18" charset="0"/>
                <a:cs typeface="Times New Roman" pitchFamily="18" charset="0"/>
              </a:rPr>
              <a:t>, связанные с муниципальной службой</a:t>
            </a:r>
            <a:endParaRPr lang="ru-RU" dirty="0">
              <a:latin typeface="Times New Roman" pitchFamily="18" charset="0"/>
              <a:cs typeface="Times New Roman" pitchFamily="18" charset="0"/>
            </a:endParaRPr>
          </a:p>
        </p:txBody>
      </p:sp>
      <p:sp>
        <p:nvSpPr>
          <p:cNvPr id="7171" name="TextBox 2"/>
          <p:cNvSpPr txBox="1">
            <a:spLocks noChangeArrowheads="1"/>
          </p:cNvSpPr>
          <p:nvPr/>
        </p:nvSpPr>
        <p:spPr bwMode="auto">
          <a:xfrm>
            <a:off x="323850" y="1628775"/>
            <a:ext cx="8351838" cy="646113"/>
          </a:xfrm>
          <a:prstGeom prst="rect">
            <a:avLst/>
          </a:prstGeom>
          <a:noFill/>
          <a:ln w="9525">
            <a:noFill/>
            <a:miter lim="800000"/>
            <a:headEnd/>
            <a:tailEnd/>
          </a:ln>
        </p:spPr>
        <p:txBody>
          <a:bodyPr>
            <a:spAutoFit/>
          </a:bodyPr>
          <a:lstStyle/>
          <a:p>
            <a:r>
              <a:rPr lang="ru-RU">
                <a:latin typeface="Times New Roman" pitchFamily="18" charset="0"/>
                <a:cs typeface="Times New Roman" pitchFamily="18" charset="0"/>
              </a:rPr>
              <a:t>Гражданин не может быть принят на муниципальную службу, а муниципальный служащий не может находиться на муниципальной службе в случае:</a:t>
            </a:r>
          </a:p>
        </p:txBody>
      </p:sp>
      <p:sp>
        <p:nvSpPr>
          <p:cNvPr id="4" name="Прямоугольник 3"/>
          <p:cNvSpPr/>
          <p:nvPr/>
        </p:nvSpPr>
        <p:spPr>
          <a:xfrm>
            <a:off x="395288" y="2565400"/>
            <a:ext cx="4248150" cy="830263"/>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ru-RU" sz="1600" dirty="0">
                <a:latin typeface="Times New Roman" pitchFamily="18" charset="0"/>
                <a:cs typeface="Times New Roman" pitchFamily="18" charset="0"/>
              </a:rPr>
              <a:t>1) признания его недееспособным или ограниченно дееспособным решением суда, вступившим в законную силу;</a:t>
            </a:r>
          </a:p>
        </p:txBody>
      </p:sp>
      <p:sp>
        <p:nvSpPr>
          <p:cNvPr id="5" name="Прямоугольник 4"/>
          <p:cNvSpPr/>
          <p:nvPr/>
        </p:nvSpPr>
        <p:spPr>
          <a:xfrm>
            <a:off x="539750" y="3644900"/>
            <a:ext cx="3960813" cy="1323975"/>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ru-RU" sz="1600" dirty="0">
                <a:latin typeface="Times New Roman" pitchFamily="18" charset="0"/>
                <a:cs typeface="Times New Roman" pitchFamily="18" charset="0"/>
              </a:rPr>
              <a:t>2) осуждения его к наказанию, исключающему возможность исполнения должностных обязанностей по должности муниципальной службы, по приговору суда, вступившему в законную силу;</a:t>
            </a:r>
          </a:p>
        </p:txBody>
      </p:sp>
      <p:sp>
        <p:nvSpPr>
          <p:cNvPr id="6" name="Прямоугольник 5"/>
          <p:cNvSpPr/>
          <p:nvPr/>
        </p:nvSpPr>
        <p:spPr>
          <a:xfrm>
            <a:off x="4932363" y="2565400"/>
            <a:ext cx="3995737" cy="280035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ru-RU" sz="1600" dirty="0">
                <a:latin typeface="Times New Roman" pitchFamily="18" charset="0"/>
                <a:cs typeface="Times New Roman" pitchFamily="18" charset="0"/>
              </a:rPr>
              <a:t>3) отказа от прохождения процедуры оформления допуска к сведениям, составляющим государственную и иную охраняемую федеральными законами тайну, если исполнение должностных обязанностей по должности муниципальной службы, на замещение которой претендует гражданин, или по замещаемой муниципальным служащим должности муниципальной службы связано с использованием таких сведений;</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1"/>
          <p:cNvSpPr>
            <a:spLocks noChangeArrowheads="1"/>
          </p:cNvSpPr>
          <p:nvPr/>
        </p:nvSpPr>
        <p:spPr bwMode="auto">
          <a:xfrm>
            <a:off x="539750" y="425263"/>
            <a:ext cx="8243888" cy="5816977"/>
          </a:xfrm>
          <a:prstGeom prst="rect">
            <a:avLst/>
          </a:prstGeom>
          <a:noFill/>
          <a:ln w="9525">
            <a:noFill/>
            <a:miter lim="800000"/>
            <a:headEnd/>
            <a:tailEnd/>
          </a:ln>
        </p:spPr>
        <p:txBody>
          <a:bodyPr anchor="ctr">
            <a:spAutoFit/>
          </a:bodyPr>
          <a:lstStyle/>
          <a:p>
            <a:pPr indent="450850" algn="ctr"/>
            <a:r>
              <a:rPr lang="ru-RU" sz="2400" b="1" dirty="0">
                <a:latin typeface="Times New Roman" pitchFamily="18" charset="0"/>
                <a:cs typeface="Times New Roman" pitchFamily="18" charset="0"/>
              </a:rPr>
              <a:t>Обзор типовых ситуаций конфликта интересов на муниципальной службе и порядок их урегулирования</a:t>
            </a:r>
          </a:p>
          <a:p>
            <a:pPr indent="450850" algn="just"/>
            <a:endParaRPr lang="ru-RU" sz="1600" dirty="0">
              <a:latin typeface="Times New Roman" pitchFamily="18" charset="0"/>
              <a:cs typeface="Times New Roman" pitchFamily="18" charset="0"/>
            </a:endParaRPr>
          </a:p>
          <a:p>
            <a:pPr indent="450850" algn="ctr"/>
            <a:r>
              <a:rPr lang="ru-RU" b="1" i="1" dirty="0">
                <a:latin typeface="Times New Roman" pitchFamily="18" charset="0"/>
                <a:cs typeface="Times New Roman" pitchFamily="18" charset="0"/>
              </a:rPr>
              <a:t>1. Конфликт интересов, связанный с выполнением отдельных функций муниципального управления</a:t>
            </a:r>
            <a:endParaRPr lang="ru-RU" dirty="0">
              <a:latin typeface="Times New Roman" pitchFamily="18" charset="0"/>
              <a:cs typeface="Times New Roman" pitchFamily="18" charset="0"/>
            </a:endParaRPr>
          </a:p>
          <a:p>
            <a:pPr indent="450850" algn="just"/>
            <a:r>
              <a:rPr lang="ru-RU" sz="1600" b="1" i="1" u="sng" dirty="0">
                <a:latin typeface="Times New Roman" pitchFamily="18" charset="0"/>
                <a:cs typeface="Times New Roman" pitchFamily="18" charset="0"/>
              </a:rPr>
              <a:t>Описание ситуации:</a:t>
            </a:r>
            <a:endParaRPr lang="ru-RU" sz="1600" b="1" u="sng" dirty="0">
              <a:latin typeface="Times New Roman" pitchFamily="18" charset="0"/>
              <a:cs typeface="Times New Roman" pitchFamily="18" charset="0"/>
            </a:endParaRPr>
          </a:p>
          <a:p>
            <a:pPr indent="450850" algn="just"/>
            <a:r>
              <a:rPr lang="ru-RU" sz="1600" dirty="0">
                <a:latin typeface="Times New Roman" pitchFamily="18" charset="0"/>
                <a:cs typeface="Times New Roman" pitchFamily="18" charset="0"/>
              </a:rPr>
              <a:t>Конфликт интересов, связанный с выполнением отдельных функций муниципального управления в отношении родственников и/или иных лиц, с которыми связана личная заинтересованность муниципального служащего: муниципальный служащий участвует в осуществлении отдельных функций муниципального управления и/или в принятии кадровых решений в отношении родственников и/или иных лиц, с которыми связана личная заинтересованность муниципального служащего</a:t>
            </a:r>
            <a:r>
              <a:rPr lang="ru-RU" sz="1600" dirty="0" smtClean="0">
                <a:latin typeface="Times New Roman" pitchFamily="18" charset="0"/>
                <a:cs typeface="Times New Roman" pitchFamily="18" charset="0"/>
              </a:rPr>
              <a:t>.</a:t>
            </a:r>
          </a:p>
          <a:p>
            <a:pPr indent="450850" algn="just"/>
            <a:r>
              <a:rPr lang="ru-RU" sz="1600" i="1" dirty="0" smtClean="0">
                <a:latin typeface="Times New Roman" pitchFamily="18" charset="0"/>
                <a:cs typeface="Times New Roman" pitchFamily="18" charset="0"/>
              </a:rPr>
              <a:t>Пример:</a:t>
            </a:r>
          </a:p>
          <a:p>
            <a:pPr algn="just"/>
            <a:r>
              <a:rPr lang="ru-RU" sz="1600" dirty="0" smtClean="0">
                <a:latin typeface="Times New Roman" pitchFamily="18" charset="0"/>
                <a:cs typeface="Times New Roman" pitchFamily="18" charset="0"/>
              </a:rPr>
              <a:t>- муниципальный служащий является членом конкурсной комиссии на замещение вакантной должности в администрации города. При этом одним из кандидатов на вакантную должность является родственник муниципального служащего;</a:t>
            </a:r>
          </a:p>
          <a:p>
            <a:pPr algn="just"/>
            <a:r>
              <a:rPr lang="ru-RU" sz="1600" dirty="0" smtClean="0">
                <a:latin typeface="Times New Roman" pitchFamily="18" charset="0"/>
                <a:cs typeface="Times New Roman" pitchFamily="18" charset="0"/>
              </a:rPr>
              <a:t>- муниципальный служащий является членом аттестационной комиссии (</a:t>
            </a:r>
            <a:r>
              <a:rPr lang="ru-RU" sz="1600" dirty="0" err="1" smtClean="0">
                <a:latin typeface="Times New Roman" pitchFamily="18" charset="0"/>
                <a:cs typeface="Times New Roman" pitchFamily="18" charset="0"/>
              </a:rPr>
              <a:t>комиссии</a:t>
            </a:r>
            <a:r>
              <a:rPr lang="ru-RU" sz="1600" dirty="0" smtClean="0">
                <a:latin typeface="Times New Roman" pitchFamily="18" charset="0"/>
                <a:cs typeface="Times New Roman" pitchFamily="18" charset="0"/>
              </a:rPr>
              <a:t> по урегулированию конфликта интересов, комиссии по проведению проверки), которая принимает решение (проводит проверку) в отношении родственника муниципального служащего.</a:t>
            </a:r>
          </a:p>
          <a:p>
            <a:pPr indent="450850" algn="just"/>
            <a:endParaRPr lang="ru-RU" sz="1600" dirty="0" smtClean="0">
              <a:latin typeface="Times New Roman" pitchFamily="18" charset="0"/>
              <a:cs typeface="Times New Roman" pitchFamily="18" charset="0"/>
            </a:endParaRPr>
          </a:p>
          <a:p>
            <a:pPr indent="450850" algn="just"/>
            <a:endParaRPr lang="ru-RU" sz="1600" dirty="0">
              <a:latin typeface="Times New Roman" pitchFamily="18" charset="0"/>
              <a:cs typeface="Times New Roman" pitchFamily="18"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Прямоугольник 1"/>
          <p:cNvSpPr>
            <a:spLocks noChangeArrowheads="1"/>
          </p:cNvSpPr>
          <p:nvPr/>
        </p:nvSpPr>
        <p:spPr bwMode="auto">
          <a:xfrm>
            <a:off x="539750" y="620713"/>
            <a:ext cx="8280400" cy="3539430"/>
          </a:xfrm>
          <a:prstGeom prst="rect">
            <a:avLst/>
          </a:prstGeom>
          <a:noFill/>
          <a:ln w="9525">
            <a:noFill/>
            <a:miter lim="800000"/>
            <a:headEnd/>
            <a:tailEnd/>
          </a:ln>
        </p:spPr>
        <p:txBody>
          <a:bodyPr>
            <a:spAutoFit/>
          </a:bodyPr>
          <a:lstStyle/>
          <a:p>
            <a:pPr algn="just"/>
            <a:endParaRPr lang="ru-RU" sz="1600" dirty="0" smtClean="0">
              <a:latin typeface="Times New Roman" pitchFamily="18" charset="0"/>
              <a:cs typeface="Times New Roman" pitchFamily="18" charset="0"/>
            </a:endParaRPr>
          </a:p>
          <a:p>
            <a:pPr indent="450850" algn="just"/>
            <a:r>
              <a:rPr lang="ru-RU" sz="1600" b="1" i="1" u="sng" dirty="0" smtClean="0">
                <a:latin typeface="Times New Roman" pitchFamily="18" charset="0"/>
                <a:cs typeface="Times New Roman" pitchFamily="18" charset="0"/>
              </a:rPr>
              <a:t>Меры предотвращения и урегулирования</a:t>
            </a:r>
          </a:p>
          <a:p>
            <a:pPr indent="450850" algn="just"/>
            <a:endParaRPr lang="ru-RU" sz="1600" dirty="0" smtClean="0">
              <a:latin typeface="Times New Roman" pitchFamily="18" charset="0"/>
              <a:cs typeface="Times New Roman" pitchFamily="18" charset="0"/>
            </a:endParaRPr>
          </a:p>
          <a:p>
            <a:pPr indent="450850" algn="just"/>
            <a:r>
              <a:rPr lang="ru-RU" sz="1600" dirty="0" smtClean="0">
                <a:latin typeface="Times New Roman" pitchFamily="18" charset="0"/>
                <a:cs typeface="Times New Roman" pitchFamily="18" charset="0"/>
              </a:rPr>
              <a:t>Муниципальному служащему следует уведомить о наличии личной заинтересованности представителя нанимателя и непосредственного начальника в письменной форме.</a:t>
            </a:r>
          </a:p>
          <a:p>
            <a:pPr indent="450850" algn="just"/>
            <a:r>
              <a:rPr lang="ru-RU" sz="1600" dirty="0" smtClean="0">
                <a:latin typeface="Times New Roman" pitchFamily="18" charset="0"/>
                <a:cs typeface="Times New Roman" pitchFamily="18" charset="0"/>
              </a:rPr>
              <a:t>Представителю нанимателя рекомендуется отстранить муниципального служащего от исполнения должностных обязанностей, предполагающих непосредственное взаимодействие с родственниками и/или иными лицами, с которыми связана личная заинтересованность муниципального служащего. Например, рекомендуется временно вывести муниципального служащего из состава конкурсной комиссии, если одним из кандидатов на замещение вакантной должности муниципальной службы является его родственник.</a:t>
            </a:r>
          </a:p>
          <a:p>
            <a:pPr algn="just"/>
            <a:endParaRPr lang="ru-RU" sz="1600" dirty="0">
              <a:latin typeface="Times New Roman" pitchFamily="18" charset="0"/>
              <a:cs typeface="Times New Roman" pitchFamily="18"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1"/>
          <p:cNvSpPr>
            <a:spLocks noChangeArrowheads="1"/>
          </p:cNvSpPr>
          <p:nvPr/>
        </p:nvSpPr>
        <p:spPr bwMode="auto">
          <a:xfrm>
            <a:off x="250825" y="526862"/>
            <a:ext cx="8713788" cy="5816977"/>
          </a:xfrm>
          <a:prstGeom prst="rect">
            <a:avLst/>
          </a:prstGeom>
          <a:noFill/>
          <a:ln w="9525">
            <a:noFill/>
            <a:miter lim="800000"/>
            <a:headEnd/>
            <a:tailEnd/>
          </a:ln>
        </p:spPr>
        <p:txBody>
          <a:bodyPr anchor="ctr">
            <a:spAutoFit/>
          </a:bodyPr>
          <a:lstStyle/>
          <a:p>
            <a:pPr indent="450850" algn="ctr"/>
            <a:r>
              <a:rPr lang="ru-RU" b="1" i="1" dirty="0">
                <a:latin typeface="Times New Roman" pitchFamily="18" charset="0"/>
                <a:cs typeface="Times New Roman" pitchFamily="18" charset="0"/>
              </a:rPr>
              <a:t>2. Конфликт интересов, связанный </a:t>
            </a:r>
          </a:p>
          <a:p>
            <a:pPr indent="450850" algn="ctr"/>
            <a:r>
              <a:rPr lang="ru-RU" b="1" i="1" dirty="0">
                <a:latin typeface="Times New Roman" pitchFamily="18" charset="0"/>
                <a:cs typeface="Times New Roman" pitchFamily="18" charset="0"/>
              </a:rPr>
              <a:t>с выполнением иной оплачиваемой работы</a:t>
            </a:r>
            <a:endParaRPr lang="ru-RU" dirty="0">
              <a:latin typeface="Times New Roman" pitchFamily="18" charset="0"/>
              <a:cs typeface="Times New Roman" pitchFamily="18" charset="0"/>
            </a:endParaRPr>
          </a:p>
          <a:p>
            <a:pPr indent="450850" algn="just"/>
            <a:r>
              <a:rPr lang="ru-RU" sz="1600" b="1" i="1" u="sng" dirty="0">
                <a:latin typeface="Times New Roman" pitchFamily="18" charset="0"/>
                <a:cs typeface="Times New Roman" pitchFamily="18" charset="0"/>
              </a:rPr>
              <a:t> Описание ситуации</a:t>
            </a:r>
          </a:p>
          <a:p>
            <a:pPr indent="450850" algn="just"/>
            <a:r>
              <a:rPr lang="ru-RU" sz="1600" dirty="0">
                <a:latin typeface="Times New Roman" pitchFamily="18" charset="0"/>
                <a:cs typeface="Times New Roman" pitchFamily="18" charset="0"/>
              </a:rPr>
              <a:t>Муниципальный служащий, его родственники или иные лица, с которыми связана личная заинтересованность муниципального служащего, выполняют или собираются выполнять оплачиваемую работу на условиях трудового или гражданско-правового договора в организации, в отношении которой муниципальный служащий осуществляет отдельные функции муниципального управления</a:t>
            </a:r>
            <a:r>
              <a:rPr lang="ru-RU" sz="1600" dirty="0" smtClean="0">
                <a:latin typeface="Times New Roman" pitchFamily="18" charset="0"/>
                <a:cs typeface="Times New Roman" pitchFamily="18" charset="0"/>
              </a:rPr>
              <a:t>.</a:t>
            </a:r>
          </a:p>
          <a:p>
            <a:pPr indent="450850" algn="just"/>
            <a:endParaRPr lang="ru-RU" sz="1600" dirty="0">
              <a:latin typeface="Times New Roman" pitchFamily="18" charset="0"/>
              <a:cs typeface="Times New Roman" pitchFamily="18" charset="0"/>
            </a:endParaRPr>
          </a:p>
          <a:p>
            <a:pPr indent="450850" algn="just"/>
            <a:r>
              <a:rPr lang="ru-RU" sz="1600" b="1" i="1" u="sng" dirty="0">
                <a:latin typeface="Times New Roman" pitchFamily="18" charset="0"/>
                <a:cs typeface="Times New Roman" pitchFamily="18" charset="0"/>
              </a:rPr>
              <a:t>Меры предотвращения и урегулирования</a:t>
            </a:r>
            <a:endParaRPr lang="ru-RU" sz="1600" b="1" u="sng" dirty="0">
              <a:latin typeface="Times New Roman" pitchFamily="18" charset="0"/>
              <a:cs typeface="Times New Roman" pitchFamily="18" charset="0"/>
            </a:endParaRPr>
          </a:p>
          <a:p>
            <a:pPr indent="450850" algn="just"/>
            <a:r>
              <a:rPr lang="ru-RU" sz="1600" dirty="0">
                <a:latin typeface="Times New Roman" pitchFamily="18" charset="0"/>
                <a:cs typeface="Times New Roman" pitchFamily="18" charset="0"/>
              </a:rPr>
              <a:t>Муниципальный служащий вправе с предварительным уведомлением представителя нанимателя выполнять иную оплачиваемую работу, если это не повлечет за собой конфликт интересов.</a:t>
            </a:r>
          </a:p>
          <a:p>
            <a:pPr indent="450850" algn="just"/>
            <a:r>
              <a:rPr lang="ru-RU" sz="1600" dirty="0" smtClean="0">
                <a:latin typeface="Times New Roman" pitchFamily="18" charset="0"/>
                <a:cs typeface="Times New Roman" pitchFamily="18" charset="0"/>
              </a:rPr>
              <a:t>Представитель </a:t>
            </a:r>
            <a:r>
              <a:rPr lang="ru-RU" sz="1600" dirty="0">
                <a:latin typeface="Times New Roman" pitchFamily="18" charset="0"/>
                <a:cs typeface="Times New Roman" pitchFamily="18" charset="0"/>
              </a:rPr>
              <a:t>нанимателя не вправе запретить муниципальному служащему выполнять иную оплачиваемую работу.</a:t>
            </a:r>
          </a:p>
          <a:p>
            <a:pPr indent="450850" algn="just"/>
            <a:r>
              <a:rPr lang="ru-RU" sz="1600" dirty="0">
                <a:latin typeface="Times New Roman" pitchFamily="18" charset="0"/>
                <a:cs typeface="Times New Roman" pitchFamily="18" charset="0"/>
              </a:rPr>
              <a:t>Вместе с тем, </a:t>
            </a:r>
            <a:r>
              <a:rPr lang="ru-RU" sz="1600" dirty="0" smtClean="0">
                <a:latin typeface="Times New Roman" pitchFamily="18" charset="0"/>
                <a:cs typeface="Times New Roman" pitchFamily="18" charset="0"/>
              </a:rPr>
              <a:t>определение </a:t>
            </a:r>
            <a:r>
              <a:rPr lang="ru-RU" sz="1600" dirty="0">
                <a:latin typeface="Times New Roman" pitchFamily="18" charset="0"/>
                <a:cs typeface="Times New Roman" pitchFamily="18" charset="0"/>
              </a:rPr>
              <a:t>степени своей личной заинтересованности, являющейся квалифицирующим признаком возникновения конфликта интересов, </a:t>
            </a:r>
            <a:r>
              <a:rPr lang="ru-RU" sz="1600" u="sng" dirty="0">
                <a:latin typeface="Times New Roman" pitchFamily="18" charset="0"/>
                <a:cs typeface="Times New Roman" pitchFamily="18" charset="0"/>
              </a:rPr>
              <a:t>остается ответственностью самого муниципального </a:t>
            </a:r>
            <a:r>
              <a:rPr lang="ru-RU" sz="1600" u="sng" dirty="0" smtClean="0">
                <a:latin typeface="Times New Roman" pitchFamily="18" charset="0"/>
                <a:cs typeface="Times New Roman" pitchFamily="18" charset="0"/>
              </a:rPr>
              <a:t>служащего.</a:t>
            </a:r>
            <a:r>
              <a:rPr lang="ru-RU" sz="1600" dirty="0" smtClean="0">
                <a:latin typeface="Times New Roman" pitchFamily="18" charset="0"/>
                <a:cs typeface="Times New Roman" pitchFamily="18" charset="0"/>
              </a:rPr>
              <a:t> </a:t>
            </a:r>
          </a:p>
          <a:p>
            <a:pPr indent="450850" algn="just"/>
            <a:r>
              <a:rPr lang="ru-RU" sz="1600" dirty="0" smtClean="0">
                <a:latin typeface="Times New Roman" pitchFamily="18" charset="0"/>
                <a:cs typeface="Times New Roman" pitchFamily="18" charset="0"/>
              </a:rPr>
              <a:t>При наличии конфликта интересов или возможности его возникновения муниципальному служащему рекомендуется отказаться от предложений о выполнении иной оплачиваемой работы в указанной организации.</a:t>
            </a:r>
          </a:p>
          <a:p>
            <a:pPr indent="450850" algn="just"/>
            <a:endParaRPr lang="ru-RU" sz="1600" dirty="0" smtClean="0">
              <a:latin typeface="Times New Roman" pitchFamily="18" charset="0"/>
              <a:cs typeface="Times New Roman" pitchFamily="18" charset="0"/>
            </a:endParaRPr>
          </a:p>
          <a:p>
            <a:pPr indent="450850" algn="just"/>
            <a:endParaRPr lang="ru-RU" sz="1600" dirty="0">
              <a:latin typeface="Times New Roman" pitchFamily="18" charset="0"/>
              <a:cs typeface="Times New Roman" pitchFamily="18"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1"/>
          <p:cNvSpPr>
            <a:spLocks noChangeArrowheads="1"/>
          </p:cNvSpPr>
          <p:nvPr/>
        </p:nvSpPr>
        <p:spPr bwMode="auto">
          <a:xfrm>
            <a:off x="179388" y="791760"/>
            <a:ext cx="8748712" cy="4801314"/>
          </a:xfrm>
          <a:prstGeom prst="rect">
            <a:avLst/>
          </a:prstGeom>
          <a:noFill/>
          <a:ln w="9525">
            <a:noFill/>
            <a:miter lim="800000"/>
            <a:headEnd/>
            <a:tailEnd/>
          </a:ln>
        </p:spPr>
        <p:txBody>
          <a:bodyPr wrap="square" anchor="ctr">
            <a:spAutoFit/>
          </a:bodyPr>
          <a:lstStyle/>
          <a:p>
            <a:pPr indent="450850" algn="just"/>
            <a:r>
              <a:rPr lang="ru-RU" sz="1600" b="1" i="1" u="sng" dirty="0">
                <a:latin typeface="Times New Roman" pitchFamily="18" charset="0"/>
                <a:cs typeface="Times New Roman" pitchFamily="18" charset="0"/>
              </a:rPr>
              <a:t>Описание ситуации</a:t>
            </a:r>
            <a:endParaRPr lang="ru-RU" sz="1600" b="1" u="sng" dirty="0"/>
          </a:p>
          <a:p>
            <a:pPr indent="450850" algn="just"/>
            <a:r>
              <a:rPr lang="ru-RU" sz="1600" dirty="0">
                <a:latin typeface="Times New Roman" pitchFamily="18" charset="0"/>
                <a:cs typeface="Times New Roman" pitchFamily="18" charset="0"/>
              </a:rPr>
              <a:t>Муниципальный служащий, его родственники или иные лица, с которыми связана личная заинтересованность муниципального служащего, выполняют оплачиваемую работу в организации, предоставляющей платные услуги другой организации. При этом муниципальный служащий осуществляет в отношении последней отдельные функции муниципального управления</a:t>
            </a:r>
            <a:r>
              <a:rPr lang="ru-RU" sz="1600" dirty="0" smtClean="0">
                <a:latin typeface="Times New Roman" pitchFamily="18" charset="0"/>
                <a:cs typeface="Times New Roman" pitchFamily="18" charset="0"/>
              </a:rPr>
              <a:t>.</a:t>
            </a:r>
          </a:p>
          <a:p>
            <a:pPr indent="450850" algn="just"/>
            <a:endParaRPr lang="ru-RU" sz="1600" dirty="0"/>
          </a:p>
          <a:p>
            <a:pPr indent="450850" algn="just"/>
            <a:r>
              <a:rPr lang="ru-RU" sz="1600" b="1" i="1" u="sng" dirty="0">
                <a:latin typeface="Times New Roman" pitchFamily="18" charset="0"/>
                <a:cs typeface="Times New Roman" pitchFamily="18" charset="0"/>
              </a:rPr>
              <a:t>Меры предотвращения и урегулирования</a:t>
            </a:r>
            <a:endParaRPr lang="ru-RU" sz="1600" b="1" u="sng" dirty="0"/>
          </a:p>
          <a:p>
            <a:pPr indent="450850" algn="just"/>
            <a:r>
              <a:rPr lang="ru-RU" sz="1600" dirty="0">
                <a:latin typeface="Times New Roman" pitchFamily="18" charset="0"/>
                <a:cs typeface="Times New Roman" pitchFamily="18" charset="0"/>
              </a:rPr>
              <a:t>При направлении представителю нанимателя предварительного уведомления о выполнении иной оплачиваемой работы муниципальному служащему следует полно и подробно изложить, в какой степени выполнение им этой работы связано с его должностными обязанностями. При этом рекомендуется отказаться от выполнения иной оплачиваемой работы в организации.</a:t>
            </a:r>
            <a:endParaRPr lang="ru-RU" sz="1600" dirty="0"/>
          </a:p>
          <a:p>
            <a:pPr indent="450850" algn="just"/>
            <a:r>
              <a:rPr lang="ru-RU" sz="1600" dirty="0">
                <a:latin typeface="Times New Roman" pitchFamily="18" charset="0"/>
                <a:cs typeface="Times New Roman" pitchFamily="18" charset="0"/>
              </a:rPr>
              <a:t>В случае, если на момент начала выполнения отдельных функций муниципального управления в отношении организации, получающей платные услуги, родственники муниципального служащего уже выполняли оплачиваемую работу в организации, оказывающей платные услуги, следует уведомить о наличии личной заинтересованности представителя нанимателя и непосредственного начальника в письменной форме</a:t>
            </a:r>
            <a:r>
              <a:rPr lang="ru-RU" sz="1600" dirty="0" smtClean="0">
                <a:latin typeface="Times New Roman" pitchFamily="18" charset="0"/>
                <a:cs typeface="Times New Roman" pitchFamily="18" charset="0"/>
              </a:rPr>
              <a:t>.</a:t>
            </a:r>
          </a:p>
          <a:p>
            <a:pPr indent="450850" algn="just"/>
            <a:endParaRPr lang="ru-RU" sz="1600" dirty="0" smtClean="0">
              <a:latin typeface="Times New Roman" pitchFamily="18" charset="0"/>
              <a:cs typeface="Times New Roman" pitchFamily="18" charset="0"/>
            </a:endParaRPr>
          </a:p>
          <a:p>
            <a:pPr indent="450850" algn="just"/>
            <a:endParaRPr lang="ru-RU" dirty="0"/>
          </a:p>
        </p:txBody>
      </p:sp>
      <p:sp>
        <p:nvSpPr>
          <p:cNvPr id="3" name="Прямоугольник 2"/>
          <p:cNvSpPr/>
          <p:nvPr/>
        </p:nvSpPr>
        <p:spPr>
          <a:xfrm>
            <a:off x="323528" y="5373216"/>
            <a:ext cx="8568952" cy="1077218"/>
          </a:xfrm>
          <a:prstGeom prst="rect">
            <a:avLst/>
          </a:prstGeom>
        </p:spPr>
        <p:txBody>
          <a:bodyPr wrap="square">
            <a:spAutoFit/>
          </a:bodyPr>
          <a:lstStyle/>
          <a:p>
            <a:pPr algn="just"/>
            <a:r>
              <a:rPr lang="ru-RU" sz="1600" dirty="0" smtClean="0">
                <a:latin typeface="Times New Roman" pitchFamily="18" charset="0"/>
                <a:cs typeface="Times New Roman" pitchFamily="18" charset="0"/>
              </a:rPr>
              <a:t>      При обнаружении подобных фактов представителю нанимателя рекомендуется принять решение о том, что выполнение иной оплачиваемой работы влечет конфликт интересов, и отстранить муниципального служащего от исполнения должностных (служебных) обязанностей в отношении организации, получающей платные услуги.</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1"/>
          <p:cNvSpPr>
            <a:spLocks noChangeArrowheads="1"/>
          </p:cNvSpPr>
          <p:nvPr/>
        </p:nvSpPr>
        <p:spPr bwMode="auto">
          <a:xfrm>
            <a:off x="179388" y="630188"/>
            <a:ext cx="8820150" cy="4770537"/>
          </a:xfrm>
          <a:prstGeom prst="rect">
            <a:avLst/>
          </a:prstGeom>
          <a:noFill/>
          <a:ln w="9525">
            <a:noFill/>
            <a:miter lim="800000"/>
            <a:headEnd/>
            <a:tailEnd/>
          </a:ln>
        </p:spPr>
        <p:txBody>
          <a:bodyPr anchor="ctr">
            <a:spAutoFit/>
          </a:bodyPr>
          <a:lstStyle/>
          <a:p>
            <a:pPr indent="450850" algn="just"/>
            <a:r>
              <a:rPr lang="ru-RU" sz="1600" b="1" i="1" u="sng" dirty="0">
                <a:latin typeface="Times New Roman" pitchFamily="18" charset="0"/>
                <a:cs typeface="Times New Roman" pitchFamily="18" charset="0"/>
              </a:rPr>
              <a:t>Описание ситуации</a:t>
            </a:r>
            <a:endParaRPr lang="ru-RU" sz="1600" b="1" u="sng" dirty="0">
              <a:latin typeface="Times New Roman" pitchFamily="18" charset="0"/>
              <a:cs typeface="Times New Roman" pitchFamily="18" charset="0"/>
            </a:endParaRPr>
          </a:p>
          <a:p>
            <a:pPr indent="450850" algn="just"/>
            <a:r>
              <a:rPr lang="ru-RU" sz="1600" dirty="0">
                <a:latin typeface="Times New Roman" pitchFamily="18" charset="0"/>
                <a:cs typeface="Times New Roman" pitchFamily="18" charset="0"/>
              </a:rPr>
              <a:t>Муниципальный служащий, его родственники или иные лица, с которыми связана личная заинтересованность муниципального служащего, выполняет оплачиваемую работу в организации, которая является материнской, дочерней или иным образом </a:t>
            </a:r>
            <a:r>
              <a:rPr lang="ru-RU" sz="1600" dirty="0" err="1">
                <a:latin typeface="Times New Roman" pitchFamily="18" charset="0"/>
                <a:cs typeface="Times New Roman" pitchFamily="18" charset="0"/>
              </a:rPr>
              <a:t>аффилированной</a:t>
            </a:r>
            <a:r>
              <a:rPr lang="ru-RU" sz="1600" dirty="0">
                <a:latin typeface="Times New Roman" pitchFamily="18" charset="0"/>
                <a:cs typeface="Times New Roman" pitchFamily="18" charset="0"/>
              </a:rPr>
              <a:t> с иной организацией, в отношении которой муниципальный служащий осуществляет отдельные функции муниципального управления</a:t>
            </a:r>
            <a:r>
              <a:rPr lang="ru-RU" sz="1600" dirty="0" smtClean="0">
                <a:latin typeface="Times New Roman" pitchFamily="18" charset="0"/>
                <a:cs typeface="Times New Roman" pitchFamily="18" charset="0"/>
              </a:rPr>
              <a:t>.</a:t>
            </a:r>
          </a:p>
          <a:p>
            <a:pPr indent="450850" algn="just"/>
            <a:endParaRPr lang="ru-RU" sz="1600" dirty="0">
              <a:latin typeface="Times New Roman" pitchFamily="18" charset="0"/>
              <a:cs typeface="Times New Roman" pitchFamily="18" charset="0"/>
            </a:endParaRPr>
          </a:p>
          <a:p>
            <a:pPr indent="450850" algn="just"/>
            <a:r>
              <a:rPr lang="ru-RU" sz="1600" b="1" i="1" u="sng" dirty="0">
                <a:latin typeface="Times New Roman" pitchFamily="18" charset="0"/>
                <a:cs typeface="Times New Roman" pitchFamily="18" charset="0"/>
              </a:rPr>
              <a:t>Меры предотвращения и урегулирования</a:t>
            </a:r>
            <a:endParaRPr lang="ru-RU" sz="1600" b="1" u="sng" dirty="0">
              <a:latin typeface="Times New Roman" pitchFamily="18" charset="0"/>
              <a:cs typeface="Times New Roman" pitchFamily="18" charset="0"/>
            </a:endParaRPr>
          </a:p>
          <a:p>
            <a:pPr indent="450850" algn="just"/>
            <a:r>
              <a:rPr lang="ru-RU" sz="1600" dirty="0" smtClean="0">
                <a:latin typeface="Times New Roman" pitchFamily="18" charset="0"/>
                <a:cs typeface="Times New Roman" pitchFamily="18" charset="0"/>
              </a:rPr>
              <a:t>В этом случае муниципальному служащему рекомендуется </a:t>
            </a:r>
            <a:r>
              <a:rPr lang="ru-RU" sz="1600" dirty="0">
                <a:latin typeface="Times New Roman" pitchFamily="18" charset="0"/>
                <a:cs typeface="Times New Roman" pitchFamily="18" charset="0"/>
              </a:rPr>
              <a:t>отказаться от выполнения иной оплачиваемой работы в материнских, дочерних и иным образом </a:t>
            </a:r>
            <a:r>
              <a:rPr lang="ru-RU" sz="1600" dirty="0" err="1">
                <a:latin typeface="Times New Roman" pitchFamily="18" charset="0"/>
                <a:cs typeface="Times New Roman" pitchFamily="18" charset="0"/>
              </a:rPr>
              <a:t>аффилированных</a:t>
            </a:r>
            <a:r>
              <a:rPr lang="ru-RU" sz="1600" dirty="0">
                <a:latin typeface="Times New Roman" pitchFamily="18" charset="0"/>
                <a:cs typeface="Times New Roman" pitchFamily="18" charset="0"/>
              </a:rPr>
              <a:t> организациях.</a:t>
            </a:r>
          </a:p>
          <a:p>
            <a:pPr indent="450850" algn="just"/>
            <a:r>
              <a:rPr lang="ru-RU" sz="1600" dirty="0">
                <a:latin typeface="Times New Roman" pitchFamily="18" charset="0"/>
                <a:cs typeface="Times New Roman" pitchFamily="18" charset="0"/>
              </a:rPr>
              <a:t>В случае если на момент начала выполнения отдельных функций муниципального управления в отношении организации родственники муниципального служащего уже выполняли оплачиваемую работу в </a:t>
            </a:r>
            <a:r>
              <a:rPr lang="ru-RU" sz="1600" dirty="0" err="1">
                <a:latin typeface="Times New Roman" pitchFamily="18" charset="0"/>
                <a:cs typeface="Times New Roman" pitchFamily="18" charset="0"/>
              </a:rPr>
              <a:t>аффилированной</a:t>
            </a:r>
            <a:r>
              <a:rPr lang="ru-RU" sz="1600" dirty="0">
                <a:latin typeface="Times New Roman" pitchFamily="18" charset="0"/>
                <a:cs typeface="Times New Roman" pitchFamily="18" charset="0"/>
              </a:rPr>
              <a:t> организации, следует уведомить о наличии личной заинтересованности представителя нанимателя и непосредственного начальника в письменной форме.</a:t>
            </a:r>
          </a:p>
          <a:p>
            <a:pPr indent="450850" algn="just"/>
            <a:r>
              <a:rPr lang="ru-RU" sz="1600" dirty="0">
                <a:latin typeface="Times New Roman" pitchFamily="18" charset="0"/>
                <a:cs typeface="Times New Roman" pitchFamily="18" charset="0"/>
              </a:rPr>
              <a:t>Представителю нанимателя рекомендуется отстранить муниципального служащего от исполнения должностных (служебных) обязанностей в отношении организации, являющейся материнской, дочерней или иным образом </a:t>
            </a:r>
            <a:r>
              <a:rPr lang="ru-RU" sz="1600" dirty="0" err="1">
                <a:latin typeface="Times New Roman" pitchFamily="18" charset="0"/>
                <a:cs typeface="Times New Roman" pitchFamily="18" charset="0"/>
              </a:rPr>
              <a:t>аффилированной</a:t>
            </a:r>
            <a:r>
              <a:rPr lang="ru-RU" sz="1600" dirty="0">
                <a:latin typeface="Times New Roman" pitchFamily="18" charset="0"/>
                <a:cs typeface="Times New Roman" pitchFamily="18" charset="0"/>
              </a:rPr>
              <a:t> с той организацией, в которой муниципальный служащий выполняет иную оплачиваемую работу.</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1"/>
          <p:cNvSpPr>
            <a:spLocks noChangeArrowheads="1"/>
          </p:cNvSpPr>
          <p:nvPr/>
        </p:nvSpPr>
        <p:spPr bwMode="auto">
          <a:xfrm>
            <a:off x="179388" y="1997740"/>
            <a:ext cx="8748712" cy="2554545"/>
          </a:xfrm>
          <a:prstGeom prst="rect">
            <a:avLst/>
          </a:prstGeom>
          <a:noFill/>
          <a:ln w="9525">
            <a:noFill/>
            <a:miter lim="800000"/>
            <a:headEnd/>
            <a:tailEnd/>
          </a:ln>
        </p:spPr>
        <p:txBody>
          <a:bodyPr anchor="ctr">
            <a:spAutoFit/>
          </a:bodyPr>
          <a:lstStyle/>
          <a:p>
            <a:pPr indent="450850" algn="just"/>
            <a:r>
              <a:rPr lang="ru-RU" sz="1600" b="1" i="1" u="sng" dirty="0">
                <a:latin typeface="Times New Roman" pitchFamily="18" charset="0"/>
                <a:cs typeface="Times New Roman" pitchFamily="18" charset="0"/>
              </a:rPr>
              <a:t>Описание ситуации</a:t>
            </a:r>
            <a:endParaRPr lang="ru-RU" sz="1600" b="1" u="sng" dirty="0">
              <a:latin typeface="Times New Roman" pitchFamily="18" charset="0"/>
              <a:cs typeface="Times New Roman" pitchFamily="18" charset="0"/>
            </a:endParaRPr>
          </a:p>
          <a:p>
            <a:pPr indent="450850" algn="just"/>
            <a:r>
              <a:rPr lang="ru-RU" sz="1600" dirty="0">
                <a:latin typeface="Times New Roman" pitchFamily="18" charset="0"/>
                <a:cs typeface="Times New Roman" pitchFamily="18" charset="0"/>
              </a:rPr>
              <a:t>Муниципальный служащий на платной основе участвует в выполнении работы, заказчиком которой является администрация </a:t>
            </a:r>
            <a:r>
              <a:rPr lang="ru-RU" sz="1600" dirty="0" smtClean="0">
                <a:latin typeface="Times New Roman" pitchFamily="18" charset="0"/>
                <a:cs typeface="Times New Roman" pitchFamily="18" charset="0"/>
              </a:rPr>
              <a:t>города.</a:t>
            </a:r>
          </a:p>
          <a:p>
            <a:pPr indent="450850" algn="just"/>
            <a:endParaRPr lang="ru-RU" sz="1600" dirty="0">
              <a:latin typeface="Times New Roman" pitchFamily="18" charset="0"/>
              <a:cs typeface="Times New Roman" pitchFamily="18" charset="0"/>
            </a:endParaRPr>
          </a:p>
          <a:p>
            <a:pPr indent="450850" algn="just"/>
            <a:r>
              <a:rPr lang="ru-RU" sz="1600" b="1" i="1" u="sng" dirty="0">
                <a:latin typeface="Times New Roman" pitchFamily="18" charset="0"/>
                <a:cs typeface="Times New Roman" pitchFamily="18" charset="0"/>
              </a:rPr>
              <a:t>Меры предотвращения и урегулирования</a:t>
            </a:r>
            <a:endParaRPr lang="ru-RU" sz="1600" b="1" u="sng" dirty="0">
              <a:latin typeface="Times New Roman" pitchFamily="18" charset="0"/>
              <a:cs typeface="Times New Roman" pitchFamily="18" charset="0"/>
            </a:endParaRPr>
          </a:p>
          <a:p>
            <a:pPr indent="450850" algn="just"/>
            <a:r>
              <a:rPr lang="ru-RU" sz="1600" dirty="0">
                <a:latin typeface="Times New Roman" pitchFamily="18" charset="0"/>
                <a:cs typeface="Times New Roman" pitchFamily="18" charset="0"/>
              </a:rPr>
              <a:t>Представителю нанимателя рекомендуется указать муниципальному служащему, что выполнение подобной иной оплачиваемой работы влечет конфликт интересов. В случае если муниципальный служащий не предпринимает мер по урегулированию конфликта интересов и не отказывается от личной заинтересованности, рекомендуется рассмотреть вопрос об отстранении муниципального служащего от замещаемой должности</a:t>
            </a:r>
            <a:r>
              <a:rPr lang="ru-RU" sz="1600" dirty="0" smtClean="0">
                <a:latin typeface="Times New Roman" pitchFamily="18" charset="0"/>
                <a:cs typeface="Times New Roman" pitchFamily="18" charset="0"/>
              </a:rPr>
              <a:t>.</a:t>
            </a:r>
            <a:endParaRPr lang="ru-RU" sz="1600" dirty="0">
              <a:latin typeface="Times New Roman" pitchFamily="18" charset="0"/>
              <a:cs typeface="Times New Roman" pitchFamily="18"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1"/>
          <p:cNvSpPr>
            <a:spLocks noChangeArrowheads="1"/>
          </p:cNvSpPr>
          <p:nvPr/>
        </p:nvSpPr>
        <p:spPr bwMode="auto">
          <a:xfrm>
            <a:off x="323850" y="849740"/>
            <a:ext cx="8496300" cy="3293209"/>
          </a:xfrm>
          <a:prstGeom prst="rect">
            <a:avLst/>
          </a:prstGeom>
          <a:noFill/>
          <a:ln w="9525">
            <a:noFill/>
            <a:miter lim="800000"/>
            <a:headEnd/>
            <a:tailEnd/>
          </a:ln>
        </p:spPr>
        <p:txBody>
          <a:bodyPr anchor="ctr">
            <a:spAutoFit/>
          </a:bodyPr>
          <a:lstStyle/>
          <a:p>
            <a:pPr indent="450850" algn="just"/>
            <a:r>
              <a:rPr lang="ru-RU" sz="1600" b="1" i="1" u="sng" dirty="0">
                <a:latin typeface="Times New Roman" pitchFamily="18" charset="0"/>
                <a:cs typeface="Times New Roman" pitchFamily="18" charset="0"/>
              </a:rPr>
              <a:t>Описание ситуации</a:t>
            </a:r>
            <a:endParaRPr lang="ru-RU" sz="1600" b="1" u="sng" dirty="0">
              <a:latin typeface="Times New Roman" pitchFamily="18" charset="0"/>
              <a:cs typeface="Times New Roman" pitchFamily="18" charset="0"/>
            </a:endParaRPr>
          </a:p>
          <a:p>
            <a:pPr indent="450850" algn="just"/>
            <a:r>
              <a:rPr lang="ru-RU" sz="1600" dirty="0">
                <a:latin typeface="Times New Roman" pitchFamily="18" charset="0"/>
                <a:cs typeface="Times New Roman" pitchFamily="18" charset="0"/>
              </a:rPr>
              <a:t>Муниципальный служащий участвует в осуществлении закупок администрацией города </a:t>
            </a:r>
            <a:r>
              <a:rPr lang="ru-RU" sz="1600" dirty="0" smtClean="0">
                <a:latin typeface="Times New Roman" pitchFamily="18" charset="0"/>
                <a:cs typeface="Times New Roman" pitchFamily="18" charset="0"/>
              </a:rPr>
              <a:t>товаров</a:t>
            </a:r>
            <a:r>
              <a:rPr lang="ru-RU" sz="1600" dirty="0">
                <a:latin typeface="Times New Roman" pitchFamily="18" charset="0"/>
                <a:cs typeface="Times New Roman" pitchFamily="18" charset="0"/>
              </a:rPr>
              <a:t>, являющихся результатами интеллектуальной деятельности, исключительными правами на которые обладает он сам, его родственники или иные лица, с которыми связана личная заинтересованность муниципального служащего</a:t>
            </a:r>
            <a:r>
              <a:rPr lang="ru-RU" sz="1600" dirty="0" smtClean="0">
                <a:latin typeface="Times New Roman" pitchFamily="18" charset="0"/>
                <a:cs typeface="Times New Roman" pitchFamily="18" charset="0"/>
              </a:rPr>
              <a:t>.</a:t>
            </a:r>
          </a:p>
          <a:p>
            <a:pPr indent="450850" algn="just"/>
            <a:endParaRPr lang="ru-RU" sz="1600" dirty="0">
              <a:latin typeface="Times New Roman" pitchFamily="18" charset="0"/>
              <a:cs typeface="Times New Roman" pitchFamily="18" charset="0"/>
            </a:endParaRPr>
          </a:p>
          <a:p>
            <a:pPr indent="450850" algn="just"/>
            <a:r>
              <a:rPr lang="ru-RU" sz="1600" b="1" i="1" u="sng" dirty="0">
                <a:latin typeface="Times New Roman" pitchFamily="18" charset="0"/>
                <a:cs typeface="Times New Roman" pitchFamily="18" charset="0"/>
              </a:rPr>
              <a:t>Меры предотвращения и урегулирования</a:t>
            </a:r>
            <a:endParaRPr lang="ru-RU" sz="1600" b="1" u="sng" dirty="0">
              <a:latin typeface="Times New Roman" pitchFamily="18" charset="0"/>
              <a:cs typeface="Times New Roman" pitchFamily="18" charset="0"/>
            </a:endParaRPr>
          </a:p>
          <a:p>
            <a:pPr indent="450850" algn="just"/>
            <a:r>
              <a:rPr lang="ru-RU" sz="1600" dirty="0">
                <a:latin typeface="Times New Roman" pitchFamily="18" charset="0"/>
                <a:cs typeface="Times New Roman" pitchFamily="18" charset="0"/>
              </a:rPr>
              <a:t>Муниципальному служащему следует уведомить о наличии личной заинтересованности представителя нанимателя и непосредственного начальника в письменной форме. При этом рекомендуется, по возможности, отказаться от участия в соответствующем конкурсе.</a:t>
            </a:r>
          </a:p>
          <a:p>
            <a:pPr indent="450850" algn="just"/>
            <a:r>
              <a:rPr lang="ru-RU" sz="1600" dirty="0">
                <a:latin typeface="Times New Roman" pitchFamily="18" charset="0"/>
                <a:cs typeface="Times New Roman" pitchFamily="18" charset="0"/>
              </a:rPr>
              <a:t>Представителю нанимателя рекомендуется вывести муниципального служащего из состава комиссии по осуществлению закупок на время проведения конкурсных процедур, в результате которых у муниципального служащего есть личная заинтересованность.</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1"/>
          <p:cNvSpPr>
            <a:spLocks noChangeArrowheads="1"/>
          </p:cNvSpPr>
          <p:nvPr/>
        </p:nvSpPr>
        <p:spPr bwMode="auto">
          <a:xfrm>
            <a:off x="250825" y="0"/>
            <a:ext cx="8497888" cy="6802438"/>
          </a:xfrm>
          <a:prstGeom prst="rect">
            <a:avLst/>
          </a:prstGeom>
          <a:noFill/>
          <a:ln w="9525">
            <a:noFill/>
            <a:miter lim="800000"/>
            <a:headEnd/>
            <a:tailEnd/>
          </a:ln>
        </p:spPr>
        <p:txBody>
          <a:bodyPr anchor="ctr">
            <a:spAutoFit/>
          </a:bodyPr>
          <a:lstStyle/>
          <a:p>
            <a:pPr indent="450850" algn="ctr"/>
            <a:r>
              <a:rPr lang="ru-RU" b="1" i="1" dirty="0">
                <a:latin typeface="Times New Roman" pitchFamily="18" charset="0"/>
                <a:cs typeface="Times New Roman" pitchFamily="18" charset="0"/>
              </a:rPr>
              <a:t>3. Конфликт интересов, связанный с владением ценными бумагами, банковскими вкладами</a:t>
            </a:r>
            <a:endParaRPr lang="ru-RU" dirty="0">
              <a:latin typeface="Times New Roman" pitchFamily="18" charset="0"/>
              <a:cs typeface="Times New Roman" pitchFamily="18" charset="0"/>
            </a:endParaRPr>
          </a:p>
          <a:p>
            <a:pPr indent="450850" algn="just"/>
            <a:r>
              <a:rPr lang="ru-RU" sz="1600" b="1" i="1" u="sng" dirty="0">
                <a:latin typeface="Times New Roman" pitchFamily="18" charset="0"/>
                <a:cs typeface="Times New Roman" pitchFamily="18" charset="0"/>
              </a:rPr>
              <a:t>Описание ситуации</a:t>
            </a:r>
            <a:endParaRPr lang="ru-RU" sz="1600" b="1" u="sng" dirty="0">
              <a:latin typeface="Times New Roman" pitchFamily="18" charset="0"/>
              <a:cs typeface="Times New Roman" pitchFamily="18" charset="0"/>
            </a:endParaRPr>
          </a:p>
          <a:p>
            <a:pPr indent="450850" algn="just"/>
            <a:r>
              <a:rPr lang="ru-RU" sz="1600" dirty="0">
                <a:latin typeface="Times New Roman" pitchFamily="18" charset="0"/>
                <a:cs typeface="Times New Roman" pitchFamily="18" charset="0"/>
              </a:rPr>
              <a:t>Муниципальный служащий владеет ценными бумагами, акциями.</a:t>
            </a:r>
          </a:p>
          <a:p>
            <a:pPr indent="450850" algn="just"/>
            <a:r>
              <a:rPr lang="ru-RU" sz="1600" b="1" i="1" u="sng" dirty="0">
                <a:latin typeface="Times New Roman" pitchFamily="18" charset="0"/>
                <a:cs typeface="Times New Roman" pitchFamily="18" charset="0"/>
              </a:rPr>
              <a:t>Меры предотвращения и урегулирования</a:t>
            </a:r>
            <a:endParaRPr lang="ru-RU" sz="1600" b="1" u="sng" dirty="0">
              <a:latin typeface="Times New Roman" pitchFamily="18" charset="0"/>
              <a:cs typeface="Times New Roman" pitchFamily="18" charset="0"/>
            </a:endParaRPr>
          </a:p>
          <a:p>
            <a:pPr indent="450850" algn="just"/>
            <a:r>
              <a:rPr lang="ru-RU" sz="1600" dirty="0">
                <a:latin typeface="Times New Roman" pitchFamily="18" charset="0"/>
                <a:cs typeface="Times New Roman" pitchFamily="18" charset="0"/>
              </a:rPr>
              <a:t>В соответствии с ч.6 ст.11 Федерального закона от 25.12.2008 № 273-ФЗ «О противодействии коррупции» в случае, если муниципальный служащий владеет ценными бумагами, акциями (долями участия, паями в уставных (складочных) капиталах организаций), он обязан в целях предотвращения конфликта интересов передать принадлежащие ему ценные бумаги, акции (доли участия, паи в уставных (складочных) капиталах организаций) в доверительное управление в соответствии с законодательством Российской Федерации.</a:t>
            </a:r>
          </a:p>
          <a:p>
            <a:pPr indent="450850" algn="just"/>
            <a:r>
              <a:rPr lang="ru-RU" sz="1600" dirty="0">
                <a:latin typeface="Times New Roman" pitchFamily="18" charset="0"/>
                <a:cs typeface="Times New Roman" pitchFamily="18" charset="0"/>
              </a:rPr>
              <a:t>Необходимо отметить, что существует проблема выбора управляющей организации или доверительного управляющего, которым муниципальный служащий может доверить управление принадлежащими ему ценными бумагами. Кроме того, передача ценных бумаг в доверительное управление не обязательно повлечет исключение возникновения конфликта интересов, то есть, не всегда может быть признана исчерпывающей мерой, в этой связи муниципальным служащим может быть принято добровольное решение об отчуждении ценных бумаг.</a:t>
            </a:r>
          </a:p>
          <a:p>
            <a:pPr indent="450850" algn="just"/>
            <a:r>
              <a:rPr lang="ru-RU" sz="1600" dirty="0">
                <a:latin typeface="Times New Roman" pitchFamily="18" charset="0"/>
                <a:cs typeface="Times New Roman" pitchFamily="18" charset="0"/>
              </a:rPr>
              <a:t>В случае если до поступления на муниципальную службу муниципальный служащий владел акциями и в последующем произвел отчуждение акций, однако в Едином государственном реестре юридических лиц не внесены соответствующие изменения, муниципальному служащему следует получить выписку из реестра акционеров у держателя реестра акционеров и представить ее в соответствующую кадровую службу.</a:t>
            </a:r>
          </a:p>
          <a:p>
            <a:pPr indent="450850" algn="just"/>
            <a:r>
              <a:rPr lang="ru-RU" sz="1600" dirty="0">
                <a:latin typeface="Times New Roman" pitchFamily="18" charset="0"/>
                <a:cs typeface="Times New Roman" pitchFamily="18" charset="0"/>
              </a:rPr>
              <a:t>До принятия муниципальным служащим мер по урегулированию конфликта интересов представителю нанимателя рекомендуется отстранить муниципального служащего от исполнения должностных (служебных) обязанностей в отношении организации, ценными бумагами которой он владеет.</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1"/>
          <p:cNvSpPr>
            <a:spLocks noChangeArrowheads="1"/>
          </p:cNvSpPr>
          <p:nvPr/>
        </p:nvSpPr>
        <p:spPr bwMode="auto">
          <a:xfrm>
            <a:off x="395288" y="2083385"/>
            <a:ext cx="8208962" cy="2800767"/>
          </a:xfrm>
          <a:prstGeom prst="rect">
            <a:avLst/>
          </a:prstGeom>
          <a:noFill/>
          <a:ln w="9525">
            <a:noFill/>
            <a:miter lim="800000"/>
            <a:headEnd/>
            <a:tailEnd/>
          </a:ln>
        </p:spPr>
        <p:txBody>
          <a:bodyPr anchor="ctr">
            <a:spAutoFit/>
          </a:bodyPr>
          <a:lstStyle/>
          <a:p>
            <a:pPr indent="450850"/>
            <a:r>
              <a:rPr lang="ru-RU" sz="1600" b="1" i="1" u="sng" dirty="0">
                <a:latin typeface="Times New Roman" pitchFamily="18" charset="0"/>
                <a:cs typeface="Times New Roman" pitchFamily="18" charset="0"/>
              </a:rPr>
              <a:t>Описание ситуации</a:t>
            </a:r>
            <a:endParaRPr lang="ru-RU" sz="1600" b="1" u="sng" dirty="0">
              <a:latin typeface="Times New Roman" pitchFamily="18" charset="0"/>
              <a:cs typeface="Times New Roman" pitchFamily="18" charset="0"/>
            </a:endParaRPr>
          </a:p>
          <a:p>
            <a:pPr indent="450850"/>
            <a:r>
              <a:rPr lang="ru-RU" sz="1600" dirty="0">
                <a:latin typeface="Times New Roman" pitchFamily="18" charset="0"/>
                <a:cs typeface="Times New Roman" pitchFamily="18" charset="0"/>
              </a:rPr>
              <a:t>Родственники муниципального служащего владеют ценными бумагами организации, в отношении которой он осуществляет отдельные функции муниципального управления</a:t>
            </a:r>
            <a:r>
              <a:rPr lang="ru-RU" sz="1600" dirty="0" smtClean="0">
                <a:latin typeface="Times New Roman" pitchFamily="18" charset="0"/>
                <a:cs typeface="Times New Roman" pitchFamily="18" charset="0"/>
              </a:rPr>
              <a:t>.</a:t>
            </a:r>
          </a:p>
          <a:p>
            <a:pPr indent="450850"/>
            <a:endParaRPr lang="ru-RU" sz="1600" dirty="0">
              <a:latin typeface="Times New Roman" pitchFamily="18" charset="0"/>
              <a:cs typeface="Times New Roman" pitchFamily="18" charset="0"/>
            </a:endParaRPr>
          </a:p>
          <a:p>
            <a:pPr indent="450850" algn="just"/>
            <a:r>
              <a:rPr lang="ru-RU" sz="1600" dirty="0">
                <a:latin typeface="Times New Roman" pitchFamily="18" charset="0"/>
                <a:cs typeface="Times New Roman" pitchFamily="18" charset="0"/>
              </a:rPr>
              <a:t>В случае если родственники муниципального служащего владеют ценными бумагами организации, в отношении которой он осуществляет отдельные функции муниципального управления, муниципальный служащий обязан уведомить представителя нанимателя и непосредственного начальника о наличии личной заинтересованности в письменной форме. При этом в целях урегулирования конфликта интересов муниципальному служащему необходимо рекомендовать родственникам передать ценные бумаги в доверительное управление либо рассмотреть вопрос об их отчуждении</a:t>
            </a:r>
            <a:r>
              <a:rPr lang="ru-RU" sz="1600" dirty="0" smtClean="0">
                <a:latin typeface="Times New Roman" pitchFamily="18" charset="0"/>
                <a:cs typeface="Times New Roman" pitchFamily="18" charset="0"/>
              </a:rPr>
              <a:t>.</a:t>
            </a:r>
            <a:endParaRPr lang="ru-RU" sz="1600"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1"/>
          <p:cNvSpPr>
            <a:spLocks noChangeArrowheads="1"/>
          </p:cNvSpPr>
          <p:nvPr/>
        </p:nvSpPr>
        <p:spPr bwMode="auto">
          <a:xfrm>
            <a:off x="179388" y="600075"/>
            <a:ext cx="8785225" cy="5848350"/>
          </a:xfrm>
          <a:prstGeom prst="rect">
            <a:avLst/>
          </a:prstGeom>
          <a:noFill/>
          <a:ln w="9525">
            <a:noFill/>
            <a:miter lim="800000"/>
            <a:headEnd/>
            <a:tailEnd/>
          </a:ln>
        </p:spPr>
        <p:txBody>
          <a:bodyPr anchor="ctr">
            <a:spAutoFit/>
          </a:bodyPr>
          <a:lstStyle/>
          <a:p>
            <a:pPr indent="450850" algn="ctr"/>
            <a:r>
              <a:rPr lang="ru-RU" b="1" i="1" dirty="0">
                <a:latin typeface="Times New Roman" pitchFamily="18" charset="0"/>
                <a:cs typeface="Times New Roman" pitchFamily="18" charset="0"/>
              </a:rPr>
              <a:t>4. Конфликт интересов, </a:t>
            </a:r>
          </a:p>
          <a:p>
            <a:pPr indent="450850" algn="ctr"/>
            <a:r>
              <a:rPr lang="ru-RU" b="1" i="1" dirty="0">
                <a:latin typeface="Times New Roman" pitchFamily="18" charset="0"/>
                <a:cs typeface="Times New Roman" pitchFamily="18" charset="0"/>
              </a:rPr>
              <a:t>связанный с получением подарков и услуг</a:t>
            </a:r>
          </a:p>
          <a:p>
            <a:pPr indent="450850" algn="ctr"/>
            <a:endParaRPr lang="ru-RU" dirty="0">
              <a:latin typeface="Times New Roman" pitchFamily="18" charset="0"/>
              <a:cs typeface="Times New Roman" pitchFamily="18" charset="0"/>
            </a:endParaRPr>
          </a:p>
          <a:p>
            <a:pPr indent="450850" algn="just"/>
            <a:r>
              <a:rPr lang="ru-RU" sz="1600" b="1" i="1" u="sng" dirty="0">
                <a:latin typeface="Times New Roman" pitchFamily="18" charset="0"/>
                <a:cs typeface="Times New Roman" pitchFamily="18" charset="0"/>
              </a:rPr>
              <a:t>Описание ситуации</a:t>
            </a:r>
            <a:endParaRPr lang="ru-RU" sz="1600" b="1" u="sng" dirty="0">
              <a:latin typeface="Times New Roman" pitchFamily="18" charset="0"/>
              <a:cs typeface="Times New Roman" pitchFamily="18" charset="0"/>
            </a:endParaRPr>
          </a:p>
          <a:p>
            <a:pPr indent="450850" algn="just"/>
            <a:r>
              <a:rPr lang="ru-RU" sz="1600" dirty="0">
                <a:latin typeface="Times New Roman" pitchFamily="18" charset="0"/>
                <a:cs typeface="Times New Roman" pitchFamily="18" charset="0"/>
              </a:rPr>
              <a:t>Муниципальный служащий, его родственники или иные лица, с которыми связана личная заинтересованность муниципального служащего, получают подарки или иные блага (бесплатные услуги, скидки, ссуды, оплату развлечений, отдыха, транспортных расходов и т.д.) от физических лиц и/или организаций, в отношении которых муниципальный служащий осуществляет или ранее осуществлял отдельные функции муниципального управления.</a:t>
            </a:r>
          </a:p>
          <a:p>
            <a:pPr indent="450850" algn="just"/>
            <a:r>
              <a:rPr lang="ru-RU" sz="1600" b="1" i="1" u="sng" dirty="0">
                <a:latin typeface="Times New Roman" pitchFamily="18" charset="0"/>
                <a:cs typeface="Times New Roman" pitchFamily="18" charset="0"/>
              </a:rPr>
              <a:t>Меры предотвращения и урегулирования</a:t>
            </a:r>
            <a:endParaRPr lang="ru-RU" sz="1600" b="1" u="sng" dirty="0">
              <a:latin typeface="Times New Roman" pitchFamily="18" charset="0"/>
              <a:cs typeface="Times New Roman" pitchFamily="18" charset="0"/>
            </a:endParaRPr>
          </a:p>
          <a:p>
            <a:pPr indent="450850" algn="just"/>
            <a:r>
              <a:rPr lang="ru-RU" sz="1600" dirty="0">
                <a:latin typeface="Times New Roman" pitchFamily="18" charset="0"/>
                <a:cs typeface="Times New Roman" pitchFamily="18" charset="0"/>
              </a:rPr>
              <a:t>Муниципальному служащему и его родственникам рекомендуется не принимать подарки от организаций, в отношении которых муниципальный служащий осуществляет или ранее осуществлял отдельные функции муниципального управления, вне зависимости от стоимости этих подарков и поводов дарения.</a:t>
            </a:r>
          </a:p>
          <a:p>
            <a:pPr indent="450850" algn="just"/>
            <a:r>
              <a:rPr lang="ru-RU" sz="1600" dirty="0">
                <a:latin typeface="Times New Roman" pitchFamily="18" charset="0"/>
                <a:cs typeface="Times New Roman" pitchFamily="18" charset="0"/>
              </a:rPr>
              <a:t>Представителю нанимателя, в случае если ему стало известно о получении муниципальным служащим подарка от физических лиц или организаций, в отношении которых муниципальный служащий осуществляет или ранее осуществлял отдельные функции муниципального управления, необходимо оценить, насколько полученный подарок связан с исполнением должностных обязанностей.</a:t>
            </a:r>
          </a:p>
          <a:p>
            <a:pPr indent="450850" algn="just"/>
            <a:r>
              <a:rPr lang="ru-RU" sz="1600" dirty="0">
                <a:latin typeface="Times New Roman" pitchFamily="18" charset="0"/>
                <a:cs typeface="Times New Roman" pitchFamily="18" charset="0"/>
              </a:rPr>
              <a:t>Если подарок связан с исполнением должностных (служебных) обязанностей, то муниципальный служащий должен передать его администрации города </a:t>
            </a:r>
            <a:r>
              <a:rPr lang="ru-RU" sz="1600" dirty="0" smtClean="0">
                <a:latin typeface="Times New Roman" pitchFamily="18" charset="0"/>
                <a:cs typeface="Times New Roman" pitchFamily="18" charset="0"/>
              </a:rPr>
              <a:t>в </a:t>
            </a:r>
            <a:r>
              <a:rPr lang="ru-RU" sz="1600" dirty="0">
                <a:latin typeface="Times New Roman" pitchFamily="18" charset="0"/>
                <a:cs typeface="Times New Roman" pitchFamily="18" charset="0"/>
              </a:rPr>
              <a:t>порядке, установленном правовыми актами.</a:t>
            </a:r>
          </a:p>
          <a:p>
            <a:pPr indent="450850" algn="just"/>
            <a:endParaRPr lang="ru-RU" sz="1600"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835150" y="1196975"/>
            <a:ext cx="5040313" cy="738188"/>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lgn="ctr">
              <a:defRPr/>
            </a:pPr>
            <a:r>
              <a:rPr lang="ru-RU" sz="1400" dirty="0">
                <a:latin typeface="Times New Roman" pitchFamily="18" charset="0"/>
                <a:cs typeface="Times New Roman" pitchFamily="18" charset="0"/>
              </a:rPr>
              <a:t>4) наличия заболевания, препятствующего поступлению на муниципальную службу или ее прохождению и подтвержденного заключением медицинской организации;</a:t>
            </a:r>
          </a:p>
        </p:txBody>
      </p:sp>
      <p:sp>
        <p:nvSpPr>
          <p:cNvPr id="4" name="Прямоугольник 3"/>
          <p:cNvSpPr/>
          <p:nvPr/>
        </p:nvSpPr>
        <p:spPr>
          <a:xfrm>
            <a:off x="900113" y="2060575"/>
            <a:ext cx="7200900" cy="160020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lgn="ctr">
              <a:defRPr/>
            </a:pPr>
            <a:r>
              <a:rPr lang="ru-RU" sz="1400" dirty="0">
                <a:latin typeface="Times New Roman" pitchFamily="18" charset="0"/>
                <a:cs typeface="Times New Roman" pitchFamily="18" charset="0"/>
              </a:rPr>
              <a:t>5) близкого родства или свойства (родители, супруги, дети, братья, сестры, а также братья, сестры, родители, дети супругов и супруги детей) с главой муниципального образования, который возглавляет местную администрацию, если замещение должности муниципальной службы связано с непосредственной подчиненностью или подконтрольностью этому должностному лицу, или с муниципальным служащим, если замещение должности муниципальной службы связано с непосредственной подчиненностью или подконтрольностью одного из них другому;</a:t>
            </a:r>
          </a:p>
        </p:txBody>
      </p:sp>
      <p:sp>
        <p:nvSpPr>
          <p:cNvPr id="5" name="Прямоугольник 4"/>
          <p:cNvSpPr/>
          <p:nvPr/>
        </p:nvSpPr>
        <p:spPr>
          <a:xfrm>
            <a:off x="539750" y="3789363"/>
            <a:ext cx="7993063" cy="181610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lgn="ctr">
              <a:defRPr/>
            </a:pPr>
            <a:r>
              <a:rPr lang="ru-RU" sz="1400" dirty="0">
                <a:latin typeface="Times New Roman" pitchFamily="18" charset="0"/>
                <a:cs typeface="Times New Roman" pitchFamily="18" charset="0"/>
              </a:rPr>
              <a:t>6) прекращения гражданства Российской Федерации, прекращения гражданства иностранного государства - участника международного договора Российской Федерации, в соответствии с которым иностранный гражданин имеет право находиться на муниципальной службе, приобретения им гражданства иностранного государства либо получения им вида на жительство или иного документа, подтверждающего право на постоянное проживание гражданина Российской Федерации на территории иностранного государства, не являющегося участником международного договора Российской Федерации, в соответствии с которым гражданин Российской Федерации, имеющий гражданство иностранного государства, имеет право находиться на муниципальной службе;</a:t>
            </a:r>
          </a:p>
        </p:txBody>
      </p:sp>
      <p:sp>
        <p:nvSpPr>
          <p:cNvPr id="6" name="Заголовок 1"/>
          <p:cNvSpPr>
            <a:spLocks noGrp="1"/>
          </p:cNvSpPr>
          <p:nvPr>
            <p:ph type="title"/>
          </p:nvPr>
        </p:nvSpPr>
        <p:spPr>
          <a:xfrm>
            <a:off x="2051719" y="332656"/>
            <a:ext cx="4248473" cy="648072"/>
          </a:xfrm>
        </p:spPr>
        <p:txBody>
          <a:bodyPr>
            <a:normAutofit fontScale="90000"/>
          </a:bodyPr>
          <a:lstStyle/>
          <a:p>
            <a:pPr>
              <a:buFont typeface="Georgia" pitchFamily="18" charset="0"/>
              <a:buNone/>
              <a:defRPr/>
            </a:pPr>
            <a:r>
              <a:rPr lang="ru-RU" sz="2000" dirty="0" smtClean="0">
                <a:latin typeface="Times New Roman" pitchFamily="18" charset="0"/>
                <a:cs typeface="Times New Roman" pitchFamily="18" charset="0"/>
              </a:rPr>
              <a:t>ОГРАНИЧЕНИЯ, связанные с муниципальной службой</a:t>
            </a:r>
            <a:endParaRPr lang="ru-RU" sz="2000" dirty="0">
              <a:latin typeface="Times New Roman" pitchFamily="18" charset="0"/>
              <a:cs typeface="Times New Roman" pitchFamily="18" charset="0"/>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Прямоугольник 1"/>
          <p:cNvSpPr>
            <a:spLocks noChangeArrowheads="1"/>
          </p:cNvSpPr>
          <p:nvPr/>
        </p:nvSpPr>
        <p:spPr bwMode="auto">
          <a:xfrm>
            <a:off x="323850" y="765175"/>
            <a:ext cx="8496300" cy="3539430"/>
          </a:xfrm>
          <a:prstGeom prst="rect">
            <a:avLst/>
          </a:prstGeom>
          <a:noFill/>
          <a:ln w="9525">
            <a:noFill/>
            <a:miter lim="800000"/>
            <a:headEnd/>
            <a:tailEnd/>
          </a:ln>
        </p:spPr>
        <p:txBody>
          <a:bodyPr>
            <a:spAutoFit/>
          </a:bodyPr>
          <a:lstStyle/>
          <a:p>
            <a:pPr algn="just"/>
            <a:r>
              <a:rPr lang="ru-RU" sz="1600" b="1" i="1" u="sng" dirty="0">
                <a:latin typeface="Times New Roman" pitchFamily="18" charset="0"/>
                <a:cs typeface="Times New Roman" pitchFamily="18" charset="0"/>
              </a:rPr>
              <a:t>Комментарий</a:t>
            </a:r>
            <a:endParaRPr lang="ru-RU" sz="1600" b="1" u="sng" dirty="0">
              <a:latin typeface="Times New Roman" pitchFamily="18" charset="0"/>
              <a:cs typeface="Times New Roman" pitchFamily="18" charset="0"/>
            </a:endParaRPr>
          </a:p>
          <a:p>
            <a:pPr algn="just"/>
            <a:r>
              <a:rPr lang="ru-RU" sz="1600" dirty="0" smtClean="0">
                <a:latin typeface="Times New Roman" pitchFamily="18" charset="0"/>
                <a:cs typeface="Times New Roman" pitchFamily="18" charset="0"/>
              </a:rPr>
              <a:t>	Установлен </a:t>
            </a:r>
            <a:r>
              <a:rPr lang="ru-RU" sz="1600" dirty="0">
                <a:latin typeface="Times New Roman" pitchFamily="18" charset="0"/>
                <a:cs typeface="Times New Roman" pitchFamily="18" charset="0"/>
              </a:rPr>
              <a:t>запрет муниципальным служащим получать в связи с исполнением должностных обязанностей вознаграждения от физических и юридических лиц.</a:t>
            </a:r>
          </a:p>
          <a:p>
            <a:pPr algn="just"/>
            <a:r>
              <a:rPr lang="ru-RU" sz="1600" dirty="0" smtClean="0">
                <a:latin typeface="Times New Roman" pitchFamily="18" charset="0"/>
                <a:cs typeface="Times New Roman" pitchFamily="18" charset="0"/>
              </a:rPr>
              <a:t>	Вместе </a:t>
            </a:r>
            <a:r>
              <a:rPr lang="ru-RU" sz="1600" dirty="0">
                <a:latin typeface="Times New Roman" pitchFamily="18" charset="0"/>
                <a:cs typeface="Times New Roman" pitchFamily="18" charset="0"/>
              </a:rPr>
              <a:t>с тем, проверяемая организация или ее представители могут попытаться подарить муниципальному служащему подарок в связи с общепринятым поводом, например, в связи с празднованием дня рождения или иного праздника. В данной ситуации подарок не может однозначно считаться полученным в связи с исполнением должностных обязанностей и, следовательно, возникает возможность обойти запрет, установленный в законодательстве. Тем не менее, необходимо учитывать, что получение подарка от заинтересованной организации ставит муниципального служащего в ситуацию конфликта интересов. Полученная выгода может негативно повлиять на исполнение им должностных обязанностей и объективность принимаемых решений. Кроме того, такие действия могут вызвать у граждан обоснованные сомнения в беспристрастности муниципального служащего и, тем самым, могут нанести ущерб репутации администрации города </a:t>
            </a:r>
            <a:r>
              <a:rPr lang="ru-RU" sz="1600" dirty="0" smtClean="0">
                <a:latin typeface="Times New Roman" pitchFamily="18" charset="0"/>
                <a:cs typeface="Times New Roman" pitchFamily="18" charset="0"/>
              </a:rPr>
              <a:t>и </a:t>
            </a:r>
            <a:r>
              <a:rPr lang="ru-RU" sz="1600" dirty="0">
                <a:latin typeface="Times New Roman" pitchFamily="18" charset="0"/>
                <a:cs typeface="Times New Roman" pitchFamily="18" charset="0"/>
              </a:rPr>
              <a:t>муниципальной службе в целом</a:t>
            </a:r>
            <a:r>
              <a:rPr lang="ru-RU" sz="1600" dirty="0" smtClean="0">
                <a:latin typeface="Times New Roman" pitchFamily="18" charset="0"/>
                <a:cs typeface="Times New Roman" pitchFamily="18" charset="0"/>
              </a:rPr>
              <a:t>.</a:t>
            </a:r>
            <a:endParaRPr lang="ru-RU" sz="1600" dirty="0">
              <a:latin typeface="Times New Roman" pitchFamily="18" charset="0"/>
              <a:cs typeface="Times New Roman" pitchFamily="18"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1"/>
          <p:cNvSpPr>
            <a:spLocks noChangeArrowheads="1"/>
          </p:cNvSpPr>
          <p:nvPr/>
        </p:nvSpPr>
        <p:spPr bwMode="auto">
          <a:xfrm>
            <a:off x="179388" y="579259"/>
            <a:ext cx="8640762" cy="4862870"/>
          </a:xfrm>
          <a:prstGeom prst="rect">
            <a:avLst/>
          </a:prstGeom>
          <a:noFill/>
          <a:ln w="9525">
            <a:noFill/>
            <a:miter lim="800000"/>
            <a:headEnd/>
            <a:tailEnd/>
          </a:ln>
        </p:spPr>
        <p:txBody>
          <a:bodyPr anchor="ctr">
            <a:spAutoFit/>
          </a:bodyPr>
          <a:lstStyle/>
          <a:p>
            <a:pPr indent="450850" algn="ctr"/>
            <a:r>
              <a:rPr lang="ru-RU" b="1" i="1" dirty="0">
                <a:latin typeface="Times New Roman" pitchFamily="18" charset="0"/>
                <a:cs typeface="Times New Roman" pitchFamily="18" charset="0"/>
              </a:rPr>
              <a:t>5. Конфликт интересов, </a:t>
            </a:r>
          </a:p>
          <a:p>
            <a:pPr indent="450850" algn="ctr"/>
            <a:r>
              <a:rPr lang="ru-RU" b="1" i="1" dirty="0">
                <a:latin typeface="Times New Roman" pitchFamily="18" charset="0"/>
                <a:cs typeface="Times New Roman" pitchFamily="18" charset="0"/>
              </a:rPr>
              <a:t>связанный с имущественными обязательствами и </a:t>
            </a:r>
          </a:p>
          <a:p>
            <a:pPr indent="450850" algn="ctr"/>
            <a:r>
              <a:rPr lang="ru-RU" b="1" i="1" dirty="0">
                <a:latin typeface="Times New Roman" pitchFamily="18" charset="0"/>
                <a:cs typeface="Times New Roman" pitchFamily="18" charset="0"/>
              </a:rPr>
              <a:t>судебными разбирательствами</a:t>
            </a:r>
            <a:endParaRPr lang="ru-RU" dirty="0">
              <a:latin typeface="Times New Roman" pitchFamily="18" charset="0"/>
              <a:cs typeface="Times New Roman" pitchFamily="18" charset="0"/>
            </a:endParaRPr>
          </a:p>
          <a:p>
            <a:pPr indent="450850" algn="just"/>
            <a:r>
              <a:rPr lang="ru-RU" sz="1600" b="1" i="1" u="sng" dirty="0">
                <a:latin typeface="Times New Roman" pitchFamily="18" charset="0"/>
                <a:cs typeface="Times New Roman" pitchFamily="18" charset="0"/>
              </a:rPr>
              <a:t>Описание ситуации</a:t>
            </a:r>
            <a:endParaRPr lang="ru-RU" sz="1600" b="1" u="sng" dirty="0">
              <a:latin typeface="Times New Roman" pitchFamily="18" charset="0"/>
              <a:cs typeface="Times New Roman" pitchFamily="18" charset="0"/>
            </a:endParaRPr>
          </a:p>
          <a:p>
            <a:pPr indent="450850" algn="just"/>
            <a:r>
              <a:rPr lang="ru-RU" sz="1600" dirty="0">
                <a:latin typeface="Times New Roman" pitchFamily="18" charset="0"/>
                <a:cs typeface="Times New Roman" pitchFamily="18" charset="0"/>
              </a:rPr>
              <a:t>Муниципальный служащий участвует в осуществлении отдельных функций муниципального управления в отношении организации, перед которой сам муниципальный служащий и/или его родственники имеют имущественные обязательства</a:t>
            </a:r>
            <a:r>
              <a:rPr lang="ru-RU" sz="1600" dirty="0" smtClean="0">
                <a:latin typeface="Times New Roman" pitchFamily="18" charset="0"/>
                <a:cs typeface="Times New Roman" pitchFamily="18" charset="0"/>
              </a:rPr>
              <a:t>.</a:t>
            </a:r>
          </a:p>
          <a:p>
            <a:pPr indent="450850" algn="just"/>
            <a:endParaRPr lang="ru-RU" sz="1600" dirty="0">
              <a:latin typeface="Times New Roman" pitchFamily="18" charset="0"/>
              <a:cs typeface="Times New Roman" pitchFamily="18" charset="0"/>
            </a:endParaRPr>
          </a:p>
          <a:p>
            <a:pPr indent="450850" algn="just"/>
            <a:r>
              <a:rPr lang="ru-RU" sz="1600" b="1" i="1" u="sng" dirty="0">
                <a:latin typeface="Times New Roman" pitchFamily="18" charset="0"/>
                <a:cs typeface="Times New Roman" pitchFamily="18" charset="0"/>
              </a:rPr>
              <a:t>Меры предотвращения и урегулирования</a:t>
            </a:r>
            <a:endParaRPr lang="ru-RU" sz="1600" b="1" u="sng" dirty="0">
              <a:latin typeface="Times New Roman" pitchFamily="18" charset="0"/>
              <a:cs typeface="Times New Roman" pitchFamily="18" charset="0"/>
            </a:endParaRPr>
          </a:p>
          <a:p>
            <a:pPr indent="450850" algn="just"/>
            <a:r>
              <a:rPr lang="ru-RU" sz="1600" dirty="0">
                <a:latin typeface="Times New Roman" pitchFamily="18" charset="0"/>
                <a:cs typeface="Times New Roman" pitchFamily="18" charset="0"/>
              </a:rPr>
              <a:t>В этом случае муниципальному служащему и его родственникам рекомендуется урегулировать имеющиеся имущественные обязательства (выплатить долг, расторгнуть договор аренды и т.д.). При невозможности сделать это, муниципальному служащему следует уведомить представителя нанимателя и непосредственного начальника о наличии личной заинтересованности в письменной форме.</a:t>
            </a:r>
          </a:p>
          <a:p>
            <a:pPr indent="450850" algn="just"/>
            <a:r>
              <a:rPr lang="ru-RU" sz="1600" dirty="0">
                <a:latin typeface="Times New Roman" pitchFamily="18" charset="0"/>
                <a:cs typeface="Times New Roman" pitchFamily="18" charset="0"/>
              </a:rPr>
              <a:t>Представителю нанимателя рекомендуется по крайней мере до урегулирования имущественного обязательства отстранить муниципального служащего от исполнения должностных (служебных) обязанностей в отношении организации, перед которой сам муниципальный служащий, его родственники или иные лица, с которыми связана личная заинтересованность муниципального служащего, имеют имущественные обязательства.</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1"/>
          <p:cNvSpPr>
            <a:spLocks noChangeArrowheads="1"/>
          </p:cNvSpPr>
          <p:nvPr/>
        </p:nvSpPr>
        <p:spPr bwMode="auto">
          <a:xfrm>
            <a:off x="250825" y="1589753"/>
            <a:ext cx="8642350" cy="2554545"/>
          </a:xfrm>
          <a:prstGeom prst="rect">
            <a:avLst/>
          </a:prstGeom>
          <a:noFill/>
          <a:ln w="9525">
            <a:noFill/>
            <a:miter lim="800000"/>
            <a:headEnd/>
            <a:tailEnd/>
          </a:ln>
        </p:spPr>
        <p:txBody>
          <a:bodyPr anchor="ctr">
            <a:spAutoFit/>
          </a:bodyPr>
          <a:lstStyle/>
          <a:p>
            <a:pPr indent="450850" algn="just"/>
            <a:r>
              <a:rPr lang="ru-RU" sz="1600" b="1" i="1" u="sng" dirty="0">
                <a:latin typeface="Times New Roman" pitchFamily="18" charset="0"/>
                <a:cs typeface="Times New Roman" pitchFamily="18" charset="0"/>
              </a:rPr>
              <a:t>Описание ситуации</a:t>
            </a:r>
            <a:endParaRPr lang="ru-RU" sz="1600" b="1" u="sng" dirty="0">
              <a:latin typeface="Times New Roman" pitchFamily="18" charset="0"/>
              <a:cs typeface="Times New Roman" pitchFamily="18" charset="0"/>
            </a:endParaRPr>
          </a:p>
          <a:p>
            <a:pPr indent="450850" algn="just"/>
            <a:r>
              <a:rPr lang="ru-RU" sz="1600" dirty="0">
                <a:latin typeface="Times New Roman" pitchFamily="18" charset="0"/>
                <a:cs typeface="Times New Roman" pitchFamily="18" charset="0"/>
              </a:rPr>
              <a:t>Муниципальный служащий участвует в осуществлении отдельных функций муниципального управления в отношении кредиторов организации, владельцами или работниками которых являются родственники муниципального служащего</a:t>
            </a:r>
            <a:r>
              <a:rPr lang="ru-RU" sz="1600" dirty="0" smtClean="0">
                <a:latin typeface="Times New Roman" pitchFamily="18" charset="0"/>
                <a:cs typeface="Times New Roman" pitchFamily="18" charset="0"/>
              </a:rPr>
              <a:t>.</a:t>
            </a:r>
          </a:p>
          <a:p>
            <a:pPr indent="450850" algn="just"/>
            <a:endParaRPr lang="ru-RU" sz="1600" dirty="0">
              <a:latin typeface="Times New Roman" pitchFamily="18" charset="0"/>
              <a:cs typeface="Times New Roman" pitchFamily="18" charset="0"/>
            </a:endParaRPr>
          </a:p>
          <a:p>
            <a:pPr indent="450850" algn="just"/>
            <a:r>
              <a:rPr lang="ru-RU" sz="1600" b="1" i="1" u="sng" dirty="0">
                <a:latin typeface="Times New Roman" pitchFamily="18" charset="0"/>
                <a:cs typeface="Times New Roman" pitchFamily="18" charset="0"/>
              </a:rPr>
              <a:t>Меры предотвращения и урегулирования</a:t>
            </a:r>
            <a:endParaRPr lang="ru-RU" sz="1600" b="1" u="sng" dirty="0">
              <a:latin typeface="Times New Roman" pitchFamily="18" charset="0"/>
              <a:cs typeface="Times New Roman" pitchFamily="18" charset="0"/>
            </a:endParaRPr>
          </a:p>
          <a:p>
            <a:pPr indent="450850" algn="just"/>
            <a:r>
              <a:rPr lang="ru-RU" sz="1600" dirty="0">
                <a:latin typeface="Times New Roman" pitchFamily="18" charset="0"/>
                <a:cs typeface="Times New Roman" pitchFamily="18" charset="0"/>
              </a:rPr>
              <a:t>Муниципальному служащему следует уведомить представителя нанимателя и непосредственного начальника о наличии личной заинтересованности в письменной форме.</a:t>
            </a:r>
          </a:p>
          <a:p>
            <a:pPr indent="450850" algn="just"/>
            <a:r>
              <a:rPr lang="ru-RU" sz="1600" dirty="0">
                <a:latin typeface="Times New Roman" pitchFamily="18" charset="0"/>
                <a:cs typeface="Times New Roman" pitchFamily="18" charset="0"/>
              </a:rPr>
              <a:t>Представителю нанимателя рекомендуется отстранить муниципального служащего от исполнения должностных (служебных) обязанностей в отношении кредиторов </a:t>
            </a:r>
            <a:r>
              <a:rPr lang="ru-RU" sz="1600" dirty="0" smtClean="0">
                <a:latin typeface="Times New Roman" pitchFamily="18" charset="0"/>
                <a:cs typeface="Times New Roman" pitchFamily="18" charset="0"/>
              </a:rPr>
              <a:t>организации.</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
          <p:cNvSpPr>
            <a:spLocks noChangeArrowheads="1"/>
          </p:cNvSpPr>
          <p:nvPr/>
        </p:nvSpPr>
        <p:spPr bwMode="auto">
          <a:xfrm>
            <a:off x="250825" y="1434267"/>
            <a:ext cx="8569325" cy="3816429"/>
          </a:xfrm>
          <a:prstGeom prst="rect">
            <a:avLst/>
          </a:prstGeom>
          <a:noFill/>
          <a:ln w="9525">
            <a:noFill/>
            <a:miter lim="800000"/>
            <a:headEnd/>
            <a:tailEnd/>
          </a:ln>
        </p:spPr>
        <p:txBody>
          <a:bodyPr anchor="ctr">
            <a:spAutoFit/>
          </a:bodyPr>
          <a:lstStyle/>
          <a:p>
            <a:pPr indent="450850" algn="just"/>
            <a:r>
              <a:rPr lang="ru-RU" sz="1600" b="1" i="1" u="sng" dirty="0">
                <a:latin typeface="Times New Roman" pitchFamily="18" charset="0"/>
                <a:cs typeface="Times New Roman" pitchFamily="18" charset="0"/>
              </a:rPr>
              <a:t>Описание ситуации</a:t>
            </a:r>
            <a:endParaRPr lang="ru-RU" sz="1600" b="1" u="sng" dirty="0">
              <a:latin typeface="Times New Roman" pitchFamily="18" charset="0"/>
              <a:cs typeface="Times New Roman" pitchFamily="18" charset="0"/>
            </a:endParaRPr>
          </a:p>
          <a:p>
            <a:pPr indent="450850" algn="just"/>
            <a:r>
              <a:rPr lang="ru-RU" sz="1600" dirty="0">
                <a:latin typeface="Times New Roman" pitchFamily="18" charset="0"/>
                <a:cs typeface="Times New Roman" pitchFamily="18" charset="0"/>
              </a:rPr>
              <a:t>Муниципальный служащий участвует в осуществлении отдельных функций муниципального управления в отношении организации, которая имеет имущественные обязательства перед муниципальным служащим, его родственниками, или иными лицами, с которыми связана личная заинтересованность муниципального служащего</a:t>
            </a:r>
            <a:r>
              <a:rPr lang="ru-RU" sz="1600" dirty="0" smtClean="0">
                <a:latin typeface="Times New Roman" pitchFamily="18" charset="0"/>
                <a:cs typeface="Times New Roman" pitchFamily="18" charset="0"/>
              </a:rPr>
              <a:t>.</a:t>
            </a:r>
          </a:p>
          <a:p>
            <a:pPr indent="450850" algn="just"/>
            <a:endParaRPr lang="ru-RU" sz="1600" dirty="0">
              <a:latin typeface="Times New Roman" pitchFamily="18" charset="0"/>
              <a:cs typeface="Times New Roman" pitchFamily="18" charset="0"/>
            </a:endParaRPr>
          </a:p>
          <a:p>
            <a:pPr indent="450850" algn="just"/>
            <a:r>
              <a:rPr lang="ru-RU" sz="1600" b="1" i="1" u="sng" dirty="0">
                <a:latin typeface="Times New Roman" pitchFamily="18" charset="0"/>
                <a:cs typeface="Times New Roman" pitchFamily="18" charset="0"/>
              </a:rPr>
              <a:t>Меры предотвращения и урегулирования</a:t>
            </a:r>
            <a:endParaRPr lang="ru-RU" sz="1600" b="1" u="sng" dirty="0">
              <a:latin typeface="Times New Roman" pitchFamily="18" charset="0"/>
              <a:cs typeface="Times New Roman" pitchFamily="18" charset="0"/>
            </a:endParaRPr>
          </a:p>
          <a:p>
            <a:pPr indent="450850" algn="just"/>
            <a:r>
              <a:rPr lang="ru-RU" sz="1600" dirty="0">
                <a:latin typeface="Times New Roman" pitchFamily="18" charset="0"/>
                <a:cs typeface="Times New Roman" pitchFamily="18" charset="0"/>
              </a:rPr>
              <a:t>Муниципальному служащему следует уведомить представителя нанимателя и непосредственного начальника в письменной форме о наличии личной заинтересованности.</a:t>
            </a:r>
          </a:p>
          <a:p>
            <a:pPr indent="450850" algn="just"/>
            <a:r>
              <a:rPr lang="ru-RU" sz="1600" dirty="0">
                <a:latin typeface="Times New Roman" pitchFamily="18" charset="0"/>
                <a:cs typeface="Times New Roman" pitchFamily="18" charset="0"/>
              </a:rPr>
              <a:t>Представителю нанимателя рекомендуется по крайней мере до урегулирования имущественного обязательства отстранить муниципального служащего от исполнения должностных (служебных) обязанностей в отношении организации, которая имеет имущественные обязательства перед муниципальным служащим, его родственниками или иными лицами, с которыми связана личная заинтересованность муниципального служащего.</a:t>
            </a:r>
          </a:p>
          <a:p>
            <a:pPr indent="450850"/>
            <a:endParaRPr lang="ru-RU" dirty="0"/>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1"/>
          <p:cNvSpPr>
            <a:spLocks noChangeArrowheads="1"/>
          </p:cNvSpPr>
          <p:nvPr/>
        </p:nvSpPr>
        <p:spPr bwMode="auto">
          <a:xfrm>
            <a:off x="395288" y="1412875"/>
            <a:ext cx="8208962" cy="4032250"/>
          </a:xfrm>
          <a:prstGeom prst="rect">
            <a:avLst/>
          </a:prstGeom>
          <a:noFill/>
          <a:ln w="9525">
            <a:noFill/>
            <a:miter lim="800000"/>
            <a:headEnd/>
            <a:tailEnd/>
          </a:ln>
        </p:spPr>
        <p:txBody>
          <a:bodyPr anchor="ctr">
            <a:spAutoFit/>
          </a:bodyPr>
          <a:lstStyle/>
          <a:p>
            <a:pPr indent="450850"/>
            <a:r>
              <a:rPr lang="ru-RU" sz="1600" b="1" i="1" u="sng" dirty="0">
                <a:latin typeface="Times New Roman" pitchFamily="18" charset="0"/>
                <a:cs typeface="Times New Roman" pitchFamily="18" charset="0"/>
              </a:rPr>
              <a:t>Описание ситуации</a:t>
            </a:r>
            <a:endParaRPr lang="ru-RU" sz="1600" b="1" u="sng" dirty="0">
              <a:latin typeface="Times New Roman" pitchFamily="18" charset="0"/>
              <a:cs typeface="Times New Roman" pitchFamily="18" charset="0"/>
            </a:endParaRPr>
          </a:p>
          <a:p>
            <a:pPr indent="450850" algn="just"/>
            <a:r>
              <a:rPr lang="ru-RU" sz="1600" dirty="0">
                <a:latin typeface="Times New Roman" pitchFamily="18" charset="0"/>
                <a:cs typeface="Times New Roman" pitchFamily="18" charset="0"/>
              </a:rPr>
              <a:t>Муниципальный служащий, его родственники или иные лица, с которыми связана личная заинтересованность муниципального служащего, участвуют в деле, рассматриваемом в судебном разбирательстве с физическими лицами и организациями, в отношении которых муниципальный служащий осуществляет отдельные функции муниципального управления.</a:t>
            </a:r>
          </a:p>
          <a:p>
            <a:pPr indent="450850" algn="just"/>
            <a:r>
              <a:rPr lang="ru-RU" sz="1600" b="1" i="1" u="sng" dirty="0">
                <a:latin typeface="Times New Roman" pitchFamily="18" charset="0"/>
                <a:cs typeface="Times New Roman" pitchFamily="18" charset="0"/>
              </a:rPr>
              <a:t>Меры предотвращения и урегулирования</a:t>
            </a:r>
            <a:endParaRPr lang="ru-RU" sz="1600" b="1" u="sng" dirty="0">
              <a:latin typeface="Times New Roman" pitchFamily="18" charset="0"/>
              <a:cs typeface="Times New Roman" pitchFamily="18" charset="0"/>
            </a:endParaRPr>
          </a:p>
          <a:p>
            <a:pPr indent="450850" algn="just"/>
            <a:r>
              <a:rPr lang="ru-RU" sz="1600" dirty="0">
                <a:latin typeface="Times New Roman" pitchFamily="18" charset="0"/>
                <a:cs typeface="Times New Roman" pitchFamily="18" charset="0"/>
              </a:rPr>
              <a:t>Муниципальному служащему следует уведомить представителя нанимателя и непосредственного начальника в письменной форме о наличии личной заинтересованности.</a:t>
            </a:r>
          </a:p>
          <a:p>
            <a:pPr indent="450850" algn="just"/>
            <a:r>
              <a:rPr lang="ru-RU" sz="1600" dirty="0">
                <a:latin typeface="Times New Roman" pitchFamily="18" charset="0"/>
                <a:cs typeface="Times New Roman" pitchFamily="18" charset="0"/>
              </a:rPr>
              <a:t>Представителю нанимателя рекомендуется отстранить муниципального служащего от исполнения должностных (служебных) обязанностей в отношении физических лиц и организаций, которые находятся в стадии судебного разбирательства с муниципальным служащим, его родственниками или иными лицами, с которыми связана личная заинтересованность муниципального служащего.</a:t>
            </a:r>
          </a:p>
          <a:p>
            <a:pPr indent="450850"/>
            <a:endParaRPr lang="ru-RU" sz="1600" dirty="0">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1"/>
          <p:cNvSpPr>
            <a:spLocks noChangeArrowheads="1"/>
          </p:cNvSpPr>
          <p:nvPr/>
        </p:nvSpPr>
        <p:spPr bwMode="auto">
          <a:xfrm>
            <a:off x="395288" y="87313"/>
            <a:ext cx="8353425" cy="5630862"/>
          </a:xfrm>
          <a:prstGeom prst="rect">
            <a:avLst/>
          </a:prstGeom>
          <a:noFill/>
          <a:ln w="9525">
            <a:noFill/>
            <a:miter lim="800000"/>
            <a:headEnd/>
            <a:tailEnd/>
          </a:ln>
        </p:spPr>
        <p:txBody>
          <a:bodyPr anchor="ctr">
            <a:spAutoFit/>
          </a:bodyPr>
          <a:lstStyle/>
          <a:p>
            <a:pPr indent="450850" algn="ctr"/>
            <a:r>
              <a:rPr lang="ru-RU" b="1" i="1" dirty="0">
                <a:latin typeface="Times New Roman" pitchFamily="18" charset="0"/>
                <a:cs typeface="Times New Roman" pitchFamily="18" charset="0"/>
              </a:rPr>
              <a:t>6. Конфликт интересов, </a:t>
            </a:r>
          </a:p>
          <a:p>
            <a:pPr indent="450850" algn="ctr"/>
            <a:r>
              <a:rPr lang="ru-RU" b="1" i="1" dirty="0">
                <a:latin typeface="Times New Roman" pitchFamily="18" charset="0"/>
                <a:cs typeface="Times New Roman" pitchFamily="18" charset="0"/>
              </a:rPr>
              <a:t>связанный с взаимодействием с бывшим работодателем и трудоустройством после увольнения с муниципальной службы</a:t>
            </a:r>
          </a:p>
          <a:p>
            <a:pPr indent="450850" algn="ctr"/>
            <a:endParaRPr lang="ru-RU" dirty="0">
              <a:latin typeface="Times New Roman" pitchFamily="18" charset="0"/>
              <a:cs typeface="Times New Roman" pitchFamily="18" charset="0"/>
            </a:endParaRPr>
          </a:p>
          <a:p>
            <a:pPr indent="450850" algn="just"/>
            <a:r>
              <a:rPr lang="ru-RU" sz="1600" b="1" i="1" u="sng" dirty="0">
                <a:latin typeface="Times New Roman" pitchFamily="18" charset="0"/>
                <a:cs typeface="Times New Roman" pitchFamily="18" charset="0"/>
              </a:rPr>
              <a:t>Описание ситуации</a:t>
            </a:r>
            <a:endParaRPr lang="ru-RU" sz="1600" b="1" u="sng" dirty="0">
              <a:latin typeface="Times New Roman" pitchFamily="18" charset="0"/>
              <a:cs typeface="Times New Roman" pitchFamily="18" charset="0"/>
            </a:endParaRPr>
          </a:p>
          <a:p>
            <a:pPr indent="450850" algn="just"/>
            <a:r>
              <a:rPr lang="ru-RU" sz="1600" dirty="0">
                <a:latin typeface="Times New Roman" pitchFamily="18" charset="0"/>
                <a:cs typeface="Times New Roman" pitchFamily="18" charset="0"/>
              </a:rPr>
              <a:t>Муниципальный служащий участвует в осуществлении отдельных функций муниципального управления в отношении организации, владельцем, руководителем или работником которой он являлся до поступления на муниципальную службу.</a:t>
            </a:r>
          </a:p>
          <a:p>
            <a:pPr indent="450850" algn="just"/>
            <a:r>
              <a:rPr lang="ru-RU" sz="1600" b="1" i="1" u="sng" dirty="0">
                <a:latin typeface="Times New Roman" pitchFamily="18" charset="0"/>
                <a:cs typeface="Times New Roman" pitchFamily="18" charset="0"/>
              </a:rPr>
              <a:t>Меры предотвращения и урегулирования</a:t>
            </a:r>
            <a:endParaRPr lang="ru-RU" sz="1600" b="1" u="sng" dirty="0">
              <a:latin typeface="Times New Roman" pitchFamily="18" charset="0"/>
              <a:cs typeface="Times New Roman" pitchFamily="18" charset="0"/>
            </a:endParaRPr>
          </a:p>
          <a:p>
            <a:pPr indent="450850" algn="just"/>
            <a:r>
              <a:rPr lang="ru-RU" sz="1600" dirty="0">
                <a:latin typeface="Times New Roman" pitchFamily="18" charset="0"/>
                <a:cs typeface="Times New Roman" pitchFamily="18" charset="0"/>
              </a:rPr>
              <a:t>Муниципальному служащему в случае поручения ему отдельных функций муниципального управления в отношении организации, владельцем, руководителем или работником которой он являлся до поступления на муниципальную службу, рекомендуется уведомить представителя нанимателя и непосредственного начальника в письменной форме о факте предыдущей работы в данной организации и о возможности возникновения конфликтной ситуации.</a:t>
            </a:r>
          </a:p>
          <a:p>
            <a:pPr indent="450850" algn="just"/>
            <a:r>
              <a:rPr lang="ru-RU" sz="1600" dirty="0">
                <a:latin typeface="Times New Roman" pitchFamily="18" charset="0"/>
                <a:cs typeface="Times New Roman" pitchFamily="18" charset="0"/>
              </a:rPr>
              <a:t>Представителю нанимателя рекомендуется оценить, могут ли взаимоотношения муниципального служащего с бывшим работодателем повлиять на объективное исполнение должностных обязанностей и повлечь конфликт интересов. В случае если существует большая вероятность возникновения конфликта интересов, представителю нанимателя рекомендуется отстранить муниципального служащего от исполнения должностных (служебных) обязанностей в отношении бывшего работодателя.</a:t>
            </a:r>
          </a:p>
          <a:p>
            <a:pPr indent="450850"/>
            <a:endParaRPr lang="ru-RU" sz="1600" dirty="0">
              <a:latin typeface="Times New Roman" pitchFamily="18" charset="0"/>
              <a:cs typeface="Times New Roman" pitchFamily="18"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1"/>
          <p:cNvSpPr>
            <a:spLocks noChangeArrowheads="1"/>
          </p:cNvSpPr>
          <p:nvPr/>
        </p:nvSpPr>
        <p:spPr bwMode="auto">
          <a:xfrm>
            <a:off x="179388" y="0"/>
            <a:ext cx="8964612" cy="7262813"/>
          </a:xfrm>
          <a:prstGeom prst="rect">
            <a:avLst/>
          </a:prstGeom>
          <a:noFill/>
          <a:ln w="9525">
            <a:noFill/>
            <a:miter lim="800000"/>
            <a:headEnd/>
            <a:tailEnd/>
          </a:ln>
        </p:spPr>
        <p:txBody>
          <a:bodyPr anchor="ctr">
            <a:spAutoFit/>
          </a:bodyPr>
          <a:lstStyle/>
          <a:p>
            <a:pPr indent="450850" algn="just"/>
            <a:r>
              <a:rPr lang="ru-RU" sz="1600" b="1" i="1" u="sng" dirty="0">
                <a:latin typeface="Times New Roman" pitchFamily="18" charset="0"/>
                <a:cs typeface="Times New Roman" pitchFamily="18" charset="0"/>
              </a:rPr>
              <a:t>Описание ситуации</a:t>
            </a:r>
            <a:endParaRPr lang="ru-RU" sz="1600" b="1" u="sng" dirty="0"/>
          </a:p>
          <a:p>
            <a:pPr indent="450850" algn="just"/>
            <a:r>
              <a:rPr lang="ru-RU" sz="1600" dirty="0">
                <a:latin typeface="Times New Roman" pitchFamily="18" charset="0"/>
                <a:cs typeface="Times New Roman" pitchFamily="18" charset="0"/>
              </a:rPr>
              <a:t>Муниципальный служащий ведет переговоры о трудоустройстве после увольнения с муниципальной службы на работу в организацию, в отношении которой он осуществляет отдельные функции муниципального управления.</a:t>
            </a:r>
            <a:endParaRPr lang="ru-RU" sz="1600" dirty="0"/>
          </a:p>
          <a:p>
            <a:pPr indent="450850" algn="just"/>
            <a:r>
              <a:rPr lang="ru-RU" sz="1600" b="1" i="1" u="sng" dirty="0">
                <a:latin typeface="Times New Roman" pitchFamily="18" charset="0"/>
                <a:cs typeface="Times New Roman" pitchFamily="18" charset="0"/>
              </a:rPr>
              <a:t>Меры предотвращения и урегулирования</a:t>
            </a:r>
            <a:endParaRPr lang="ru-RU" sz="1600" b="1" u="sng" dirty="0"/>
          </a:p>
          <a:p>
            <a:pPr indent="450850" algn="just"/>
            <a:r>
              <a:rPr lang="ru-RU" sz="1600" dirty="0">
                <a:latin typeface="Times New Roman" pitchFamily="18" charset="0"/>
                <a:cs typeface="Times New Roman" pitchFamily="18" charset="0"/>
              </a:rPr>
              <a:t>Муниципальному служащему рекомендуется воздерживаться от ведения переговоров о последующем трудоустройстве с организациями, в отношении которых он осуществляет отдельные функции муниципального управления. При поступлении соответствующих предложений от проверяемой организации муниципальному служащему рекомендуется отказаться от их обсуждения до момента увольнения с муниципальной службы.</a:t>
            </a:r>
            <a:endParaRPr lang="ru-RU" sz="1600" dirty="0"/>
          </a:p>
          <a:p>
            <a:pPr indent="450850" algn="just"/>
            <a:r>
              <a:rPr lang="ru-RU" sz="1600" dirty="0">
                <a:latin typeface="Times New Roman" pitchFamily="18" charset="0"/>
                <a:cs typeface="Times New Roman" pitchFamily="18" charset="0"/>
              </a:rPr>
              <a:t>В случае если указанные переговоры о последующем трудоустройстве начались, муниципальному служащему следует уведомить представителя нанимателя и непосредственного начальника в письменной форме о наличии личной заинтересованности.</a:t>
            </a:r>
            <a:endParaRPr lang="ru-RU" sz="1600" dirty="0"/>
          </a:p>
          <a:p>
            <a:pPr indent="450850" algn="just"/>
            <a:r>
              <a:rPr lang="ru-RU" sz="1600" dirty="0">
                <a:latin typeface="Times New Roman" pitchFamily="18" charset="0"/>
                <a:cs typeface="Times New Roman" pitchFamily="18" charset="0"/>
              </a:rPr>
              <a:t>Представителю нанимателя рекомендуется отстранить муниципального служащего от исполнения должностных (служебных) обязанностей в отношении организации, с которой он ведет переговоры о трудоустройстве после увольнения с муниципальной службы.</a:t>
            </a:r>
            <a:endParaRPr lang="ru-RU" sz="1600" dirty="0"/>
          </a:p>
          <a:p>
            <a:pPr indent="450850" algn="just"/>
            <a:r>
              <a:rPr lang="ru-RU" sz="1600" dirty="0">
                <a:latin typeface="Times New Roman" pitchFamily="18" charset="0"/>
                <a:cs typeface="Times New Roman" pitchFamily="18" charset="0"/>
              </a:rPr>
              <a:t>С трудоустройством бывших муниципальных служащих также связан целый ряд ситуаций, которые могут повлечь конфликт интересов и нанести ущерб репутации администрации </a:t>
            </a:r>
            <a:r>
              <a:rPr lang="ru-RU" sz="1600" dirty="0" smtClean="0">
                <a:latin typeface="Times New Roman" pitchFamily="18" charset="0"/>
                <a:cs typeface="Times New Roman" pitchFamily="18" charset="0"/>
              </a:rPr>
              <a:t>города, </a:t>
            </a:r>
            <a:r>
              <a:rPr lang="ru-RU" sz="1600" dirty="0">
                <a:latin typeface="Times New Roman" pitchFamily="18" charset="0"/>
                <a:cs typeface="Times New Roman" pitchFamily="18" charset="0"/>
              </a:rPr>
              <a:t>но при этом не могут быть в необходимой степени урегулированы в рамках действующего законодательства, например:</a:t>
            </a:r>
            <a:endParaRPr lang="ru-RU" sz="1600" dirty="0"/>
          </a:p>
          <a:p>
            <a:pPr indent="450850" algn="just"/>
            <a:r>
              <a:rPr lang="ru-RU" sz="1600" dirty="0">
                <a:latin typeface="Times New Roman" pitchFamily="18" charset="0"/>
                <a:cs typeface="Times New Roman" pitchFamily="18" charset="0"/>
              </a:rPr>
              <a:t>- бывший муниципальный служащий поступает на работу в частную организацию, регулярно взаимодействующую с администрацией </a:t>
            </a:r>
            <a:r>
              <a:rPr lang="ru-RU" sz="1600" dirty="0" smtClean="0">
                <a:latin typeface="Times New Roman" pitchFamily="18" charset="0"/>
                <a:cs typeface="Times New Roman" pitchFamily="18" charset="0"/>
              </a:rPr>
              <a:t>города, </a:t>
            </a:r>
            <a:r>
              <a:rPr lang="ru-RU" sz="1600" dirty="0">
                <a:latin typeface="Times New Roman" pitchFamily="18" charset="0"/>
                <a:cs typeface="Times New Roman" pitchFamily="18" charset="0"/>
              </a:rPr>
              <a:t>в котором муниципальный служащий ранее замещал должность;</a:t>
            </a:r>
            <a:endParaRPr lang="ru-RU" sz="1600" dirty="0"/>
          </a:p>
          <a:p>
            <a:pPr indent="450850" algn="just"/>
            <a:r>
              <a:rPr lang="ru-RU" sz="1600" dirty="0">
                <a:latin typeface="Times New Roman" pitchFamily="18" charset="0"/>
                <a:cs typeface="Times New Roman" pitchFamily="18" charset="0"/>
              </a:rPr>
              <a:t>- бывший муниципальный служащий создает собственную организацию, существенной частью деятельности которой является взаимодействие с администрацией </a:t>
            </a:r>
            <a:r>
              <a:rPr lang="ru-RU" sz="1600" dirty="0" smtClean="0">
                <a:latin typeface="Times New Roman" pitchFamily="18" charset="0"/>
                <a:cs typeface="Times New Roman" pitchFamily="18" charset="0"/>
              </a:rPr>
              <a:t>города;</a:t>
            </a:r>
            <a:endParaRPr lang="ru-RU" sz="1600" dirty="0"/>
          </a:p>
          <a:p>
            <a:pPr indent="450850" algn="just"/>
            <a:r>
              <a:rPr lang="ru-RU" sz="1600" dirty="0">
                <a:latin typeface="Times New Roman" pitchFamily="18" charset="0"/>
                <a:cs typeface="Times New Roman" pitchFamily="18" charset="0"/>
              </a:rPr>
              <a:t>- муниципальный служащий продвигает определенные проекты с тем, чтобы после увольнения с муниципальной службы заниматься их реализацией.</a:t>
            </a:r>
            <a:endParaRPr lang="ru-RU" sz="1600" dirty="0"/>
          </a:p>
          <a:p>
            <a:pPr indent="450850"/>
            <a:endParaRPr lang="ru-RU" dirty="0"/>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1"/>
          <p:cNvSpPr>
            <a:spLocks noChangeArrowheads="1"/>
          </p:cNvSpPr>
          <p:nvPr/>
        </p:nvSpPr>
        <p:spPr bwMode="auto">
          <a:xfrm>
            <a:off x="250825" y="1501775"/>
            <a:ext cx="8569325" cy="2801938"/>
          </a:xfrm>
          <a:prstGeom prst="rect">
            <a:avLst/>
          </a:prstGeom>
          <a:noFill/>
          <a:ln w="9525">
            <a:noFill/>
            <a:miter lim="800000"/>
            <a:headEnd/>
            <a:tailEnd/>
          </a:ln>
        </p:spPr>
        <p:txBody>
          <a:bodyPr anchor="ctr">
            <a:spAutoFit/>
          </a:bodyPr>
          <a:lstStyle/>
          <a:p>
            <a:pPr indent="450850" algn="just"/>
            <a:r>
              <a:rPr lang="ru-RU" sz="1600" b="1" i="1" u="sng">
                <a:latin typeface="Times New Roman" pitchFamily="18" charset="0"/>
                <a:cs typeface="Times New Roman" pitchFamily="18" charset="0"/>
              </a:rPr>
              <a:t>Описание ситуации</a:t>
            </a:r>
            <a:endParaRPr lang="ru-RU" sz="1600" b="1" u="sng">
              <a:latin typeface="Times New Roman" pitchFamily="18" charset="0"/>
              <a:cs typeface="Times New Roman" pitchFamily="18" charset="0"/>
            </a:endParaRPr>
          </a:p>
          <a:p>
            <a:pPr indent="450850" algn="just"/>
            <a:r>
              <a:rPr lang="ru-RU" sz="1600">
                <a:latin typeface="Times New Roman" pitchFamily="18" charset="0"/>
                <a:cs typeface="Times New Roman" pitchFamily="18" charset="0"/>
              </a:rPr>
              <a:t>Муниципальный служащий в ходе проведения контрольно-надзорных мероприятий обнаруживает нарушения законодательства. Муниципальный служащий рекомендует организации для устранения нарушений воспользоваться услугами конкретной компании, владельцами, руководителями или сотрудниками которой являются родственники муниципального служащего или иные лица, с которыми связана личная заинтересованность муниципального служащего.</a:t>
            </a:r>
          </a:p>
          <a:p>
            <a:pPr indent="450850" algn="just"/>
            <a:r>
              <a:rPr lang="ru-RU" sz="1600" b="1" i="1" u="sng">
                <a:latin typeface="Times New Roman" pitchFamily="18" charset="0"/>
                <a:cs typeface="Times New Roman" pitchFamily="18" charset="0"/>
              </a:rPr>
              <a:t>Меры предотвращения и урегулирования</a:t>
            </a:r>
            <a:endParaRPr lang="ru-RU" sz="1600" b="1" u="sng">
              <a:latin typeface="Times New Roman" pitchFamily="18" charset="0"/>
              <a:cs typeface="Times New Roman" pitchFamily="18" charset="0"/>
            </a:endParaRPr>
          </a:p>
          <a:p>
            <a:pPr indent="450850" algn="just"/>
            <a:r>
              <a:rPr lang="ru-RU" sz="1600">
                <a:latin typeface="Times New Roman" pitchFamily="18" charset="0"/>
                <a:cs typeface="Times New Roman" pitchFamily="18" charset="0"/>
              </a:rPr>
              <a:t>Муниципальному служащему при выявлении в ходе контрольно-надзорных мероприятий нарушений законодательства рекомендуется воздержаться от дачи советов относительно того, какие организации могут быть привлечены для устранения этих нарушений.</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1"/>
          <p:cNvSpPr>
            <a:spLocks noChangeArrowheads="1"/>
          </p:cNvSpPr>
          <p:nvPr/>
        </p:nvSpPr>
        <p:spPr bwMode="auto">
          <a:xfrm>
            <a:off x="323850" y="1015316"/>
            <a:ext cx="8496300" cy="4278094"/>
          </a:xfrm>
          <a:prstGeom prst="rect">
            <a:avLst/>
          </a:prstGeom>
          <a:noFill/>
          <a:ln w="9525">
            <a:noFill/>
            <a:miter lim="800000"/>
            <a:headEnd/>
            <a:tailEnd/>
          </a:ln>
        </p:spPr>
        <p:txBody>
          <a:bodyPr anchor="ctr">
            <a:spAutoFit/>
          </a:bodyPr>
          <a:lstStyle/>
          <a:p>
            <a:pPr indent="450850" algn="just"/>
            <a:r>
              <a:rPr lang="ru-RU" sz="1600" b="1" i="1" u="sng" dirty="0">
                <a:latin typeface="Times New Roman" pitchFamily="18" charset="0"/>
                <a:cs typeface="Times New Roman" pitchFamily="18" charset="0"/>
              </a:rPr>
              <a:t>Описание ситуации</a:t>
            </a:r>
            <a:endParaRPr lang="ru-RU" sz="1600" b="1" u="sng" dirty="0">
              <a:latin typeface="Times New Roman" pitchFamily="18" charset="0"/>
              <a:cs typeface="Times New Roman" pitchFamily="18" charset="0"/>
            </a:endParaRPr>
          </a:p>
          <a:p>
            <a:pPr indent="450850" algn="just"/>
            <a:r>
              <a:rPr lang="ru-RU" sz="1600" dirty="0">
                <a:latin typeface="Times New Roman" pitchFamily="18" charset="0"/>
                <a:cs typeface="Times New Roman" pitchFamily="18" charset="0"/>
              </a:rPr>
              <a:t>Муниципальный служащий выполняет иную оплачиваемую работу в организациях, финансируемых иностранными государствами</a:t>
            </a:r>
            <a:r>
              <a:rPr lang="ru-RU" sz="1600" dirty="0" smtClean="0">
                <a:latin typeface="Times New Roman" pitchFamily="18" charset="0"/>
                <a:cs typeface="Times New Roman" pitchFamily="18" charset="0"/>
              </a:rPr>
              <a:t>.</a:t>
            </a:r>
          </a:p>
          <a:p>
            <a:pPr indent="450850" algn="just"/>
            <a:endParaRPr lang="ru-RU" sz="1600" dirty="0">
              <a:latin typeface="Times New Roman" pitchFamily="18" charset="0"/>
              <a:cs typeface="Times New Roman" pitchFamily="18" charset="0"/>
            </a:endParaRPr>
          </a:p>
          <a:p>
            <a:pPr indent="450850" algn="just"/>
            <a:r>
              <a:rPr lang="ru-RU" sz="1600" b="1" i="1" u="sng" dirty="0">
                <a:latin typeface="Times New Roman" pitchFamily="18" charset="0"/>
                <a:cs typeface="Times New Roman" pitchFamily="18" charset="0"/>
              </a:rPr>
              <a:t>Меры предотвращения и урегулирования</a:t>
            </a:r>
            <a:endParaRPr lang="ru-RU" sz="1600" b="1" u="sng" dirty="0">
              <a:latin typeface="Times New Roman" pitchFamily="18" charset="0"/>
              <a:cs typeface="Times New Roman" pitchFamily="18" charset="0"/>
            </a:endParaRPr>
          </a:p>
          <a:p>
            <a:pPr indent="450850" algn="just"/>
            <a:r>
              <a:rPr lang="ru-RU" sz="1600" dirty="0">
                <a:latin typeface="Times New Roman" pitchFamily="18" charset="0"/>
                <a:cs typeface="Times New Roman" pitchFamily="18" charset="0"/>
              </a:rPr>
              <a:t>В соответствии с пунктом 16 части 1 статьи 14 Федерального закона «О муниципальной службе в РФ» муниципальному служащему запрещается заниматься без письменного разрешения представителя нанимателя (работодателя) оплачиваемой деятельностью, финансируемой исключительно за счет средств иностранных государств, международных и иностранных организаций, иностранных граждан и лиц без гражданства, если иное не предусмотрено международным договором Российской Федерации или законодательством Российской Федерации.</a:t>
            </a:r>
          </a:p>
          <a:p>
            <a:pPr indent="450850" algn="just"/>
            <a:r>
              <a:rPr lang="ru-RU" sz="1600" dirty="0">
                <a:latin typeface="Times New Roman" pitchFamily="18" charset="0"/>
                <a:cs typeface="Times New Roman" pitchFamily="18" charset="0"/>
              </a:rPr>
              <a:t>Представителю нанимателя при принятии решения о предоставлении или не предоставлении указанного разрешения рекомендуется уделить особое внимание тому, насколько выполнение муниципальным служащим иной оплачиваемой работы может породить сомнение в его беспристрастности и объективности, а также "выяснить", какую именно работу он там выполняет.</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1"/>
          <p:cNvSpPr>
            <a:spLocks noChangeArrowheads="1"/>
          </p:cNvSpPr>
          <p:nvPr/>
        </p:nvSpPr>
        <p:spPr bwMode="auto">
          <a:xfrm>
            <a:off x="0" y="1636832"/>
            <a:ext cx="9144000" cy="3323987"/>
          </a:xfrm>
          <a:prstGeom prst="rect">
            <a:avLst/>
          </a:prstGeom>
          <a:noFill/>
          <a:ln w="9525">
            <a:noFill/>
            <a:miter lim="800000"/>
            <a:headEnd/>
            <a:tailEnd/>
          </a:ln>
        </p:spPr>
        <p:txBody>
          <a:bodyPr anchor="ctr">
            <a:spAutoFit/>
          </a:bodyPr>
          <a:lstStyle/>
          <a:p>
            <a:pPr indent="450850" algn="just"/>
            <a:r>
              <a:rPr lang="ru-RU" sz="1500" b="1" i="1" u="sng" dirty="0">
                <a:latin typeface="Times New Roman" pitchFamily="18" charset="0"/>
                <a:cs typeface="Times New Roman" pitchFamily="18" charset="0"/>
              </a:rPr>
              <a:t>Описание ситуации</a:t>
            </a:r>
            <a:endParaRPr lang="ru-RU" sz="1500" b="1" u="sng" dirty="0"/>
          </a:p>
          <a:p>
            <a:pPr indent="450850" algn="just"/>
            <a:r>
              <a:rPr lang="ru-RU" sz="1500" dirty="0">
                <a:latin typeface="Times New Roman" pitchFamily="18" charset="0"/>
                <a:cs typeface="Times New Roman" pitchFamily="18" charset="0"/>
              </a:rPr>
              <a:t>Муниципальный служащий использует информацию, полученную в ходе исполнения служебных обязанностей и временно недоступную широкой общественности, для получения конкурентных преимуществ при совершении коммерческих операций</a:t>
            </a:r>
            <a:r>
              <a:rPr lang="ru-RU" sz="1500" dirty="0" smtClean="0">
                <a:latin typeface="Times New Roman" pitchFamily="18" charset="0"/>
                <a:cs typeface="Times New Roman" pitchFamily="18" charset="0"/>
              </a:rPr>
              <a:t>.</a:t>
            </a:r>
          </a:p>
          <a:p>
            <a:pPr indent="450850" algn="just"/>
            <a:endParaRPr lang="ru-RU" sz="1500" dirty="0"/>
          </a:p>
          <a:p>
            <a:pPr indent="450850" algn="just"/>
            <a:r>
              <a:rPr lang="ru-RU" sz="1500" b="1" i="1" u="sng" dirty="0">
                <a:latin typeface="Times New Roman" pitchFamily="18" charset="0"/>
                <a:cs typeface="Times New Roman" pitchFamily="18" charset="0"/>
              </a:rPr>
              <a:t>Меры предотвращения и урегулирования</a:t>
            </a:r>
            <a:endParaRPr lang="ru-RU" sz="1500" b="1" u="sng" dirty="0"/>
          </a:p>
          <a:p>
            <a:pPr indent="450850" algn="just"/>
            <a:r>
              <a:rPr lang="ru-RU" sz="1500" dirty="0">
                <a:latin typeface="Times New Roman" pitchFamily="18" charset="0"/>
                <a:cs typeface="Times New Roman" pitchFamily="18" charset="0"/>
              </a:rPr>
              <a:t>Муниципальному служащему запрещается разглашать или использовать в целях, не связанных с муниципальной службой, сведения, отнесенные в соответствии с федеральным законом к сведениям конфиденциального характера, или служебную информацию, ставшие ему известными в связи с исполнением должностных обязанностей. Указанный запрет распространяется в том числе и на использование </a:t>
            </a:r>
            <a:r>
              <a:rPr lang="ru-RU" sz="1500" dirty="0" err="1">
                <a:latin typeface="Times New Roman" pitchFamily="18" charset="0"/>
                <a:cs typeface="Times New Roman" pitchFamily="18" charset="0"/>
              </a:rPr>
              <a:t>неконфиденциальной</a:t>
            </a:r>
            <a:r>
              <a:rPr lang="ru-RU" sz="1500" dirty="0">
                <a:latin typeface="Times New Roman" pitchFamily="18" charset="0"/>
                <a:cs typeface="Times New Roman" pitchFamily="18" charset="0"/>
              </a:rPr>
              <a:t> информации, которая лишь временно недоступна широкой общественности.</a:t>
            </a:r>
            <a:endParaRPr lang="ru-RU" sz="1500" dirty="0"/>
          </a:p>
          <a:p>
            <a:pPr indent="450850" algn="just"/>
            <a:r>
              <a:rPr lang="ru-RU" sz="1500" dirty="0">
                <a:latin typeface="Times New Roman" pitchFamily="18" charset="0"/>
                <a:cs typeface="Times New Roman" pitchFamily="18" charset="0"/>
              </a:rPr>
              <a:t>В связи с этим муниципальному служащему следует воздерживаться от использования в личных целях сведений, ставших ему известными в ходе исполнения служебных обязанностей, до тех пор, пока эти сведения не станут достоянием широкой общественности</a:t>
            </a:r>
            <a:r>
              <a:rPr lang="ru-RU" sz="1500" dirty="0" smtClean="0">
                <a:latin typeface="Times New Roman" pitchFamily="18" charset="0"/>
                <a:cs typeface="Times New Roman" pitchFamily="18" charset="0"/>
              </a:rPr>
              <a:t>.</a:t>
            </a:r>
            <a:endParaRPr lang="ru-RU" sz="15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539750" y="333375"/>
            <a:ext cx="5111750" cy="1814513"/>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ru-RU" sz="1600" dirty="0">
                <a:latin typeface="Times New Roman" pitchFamily="18" charset="0"/>
                <a:cs typeface="Times New Roman" pitchFamily="18" charset="0"/>
              </a:rPr>
              <a:t>7) наличия гражданства иностранного государства (иностранных государств), за исключением случаев, когда муниципальный служащий является гражданином иностранного государства - участника международного договора Российской Федерации, в соответствии с которым иностранный гражданин имеет право находиться на муниципальной службе;</a:t>
            </a:r>
          </a:p>
        </p:txBody>
      </p:sp>
      <p:sp>
        <p:nvSpPr>
          <p:cNvPr id="4" name="Прямоугольник 3"/>
          <p:cNvSpPr/>
          <p:nvPr/>
        </p:nvSpPr>
        <p:spPr>
          <a:xfrm>
            <a:off x="539750" y="2205038"/>
            <a:ext cx="8135938" cy="58420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ru-RU" sz="1600" dirty="0">
                <a:latin typeface="Times New Roman" pitchFamily="18" charset="0"/>
                <a:cs typeface="Times New Roman" pitchFamily="18" charset="0"/>
              </a:rPr>
              <a:t>8) представления подложных документов или заведомо ложных сведений при поступлении на муниципальную службу;</a:t>
            </a:r>
          </a:p>
        </p:txBody>
      </p:sp>
      <p:sp>
        <p:nvSpPr>
          <p:cNvPr id="5" name="Прямоугольник 4"/>
          <p:cNvSpPr/>
          <p:nvPr/>
        </p:nvSpPr>
        <p:spPr>
          <a:xfrm>
            <a:off x="539750" y="2924175"/>
            <a:ext cx="4679950" cy="181610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ru-RU" sz="1600" dirty="0">
                <a:latin typeface="Times New Roman" pitchFamily="18" charset="0"/>
                <a:cs typeface="Times New Roman" pitchFamily="18" charset="0"/>
              </a:rPr>
              <a:t>9) непредставления, предусмотренных Федеральным законом «О муниципальной службе в РФ», Федеральным законом «О противодействии коррупции и другими ФЗ сведений или представления заведомо недостоверных или неполных сведений при поступлении на муниципальную службу;</a:t>
            </a:r>
            <a:endParaRPr lang="ru-RU" sz="1600" dirty="0">
              <a:solidFill>
                <a:schemeClr val="accent1">
                  <a:lumMod val="75000"/>
                </a:schemeClr>
              </a:solidFill>
              <a:latin typeface="Times New Roman" pitchFamily="18" charset="0"/>
              <a:cs typeface="Times New Roman" pitchFamily="18" charset="0"/>
            </a:endParaRPr>
          </a:p>
        </p:txBody>
      </p:sp>
      <p:sp>
        <p:nvSpPr>
          <p:cNvPr id="6" name="Прямоугольник 5"/>
          <p:cNvSpPr/>
          <p:nvPr/>
        </p:nvSpPr>
        <p:spPr>
          <a:xfrm>
            <a:off x="6156325" y="3500438"/>
            <a:ext cx="2663825" cy="1570037"/>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ru-RU" sz="1600" dirty="0">
                <a:latin typeface="Times New Roman" pitchFamily="18" charset="0"/>
                <a:cs typeface="Times New Roman" pitchFamily="18" charset="0"/>
              </a:rPr>
              <a:t>9.1) непредставления сведений, предусмотренных статьей 15.1 Федерального закона № 25-ФЗ «О муниципальной службе в РФ»</a:t>
            </a:r>
            <a:endParaRPr lang="ru-RU" sz="1600" dirty="0">
              <a:solidFill>
                <a:schemeClr val="tx1">
                  <a:lumMod val="65000"/>
                  <a:lumOff val="35000"/>
                </a:schemeClr>
              </a:solidFill>
              <a:latin typeface="Times New Roman" pitchFamily="18" charset="0"/>
              <a:cs typeface="Times New Roman" pitchFamily="18" charset="0"/>
            </a:endParaRPr>
          </a:p>
        </p:txBody>
      </p:sp>
      <p:cxnSp>
        <p:nvCxnSpPr>
          <p:cNvPr id="8" name="Прямая со стрелкой 7"/>
          <p:cNvCxnSpPr/>
          <p:nvPr/>
        </p:nvCxnSpPr>
        <p:spPr>
          <a:xfrm>
            <a:off x="5219700" y="4365625"/>
            <a:ext cx="936625" cy="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9" name="Прямоугольник 8"/>
          <p:cNvSpPr/>
          <p:nvPr/>
        </p:nvSpPr>
        <p:spPr>
          <a:xfrm>
            <a:off x="539750" y="5373688"/>
            <a:ext cx="7272338" cy="830262"/>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ru-RU" sz="1600" dirty="0">
                <a:latin typeface="Times New Roman" pitchFamily="18" charset="0"/>
                <a:cs typeface="Times New Roman" pitchFamily="18" charset="0"/>
              </a:rPr>
              <a:t>10) признания его не прошедшим военную службу по призыву, не имея на то законных оснований, в соответствии с заключением призывной комиссии (за исключением граждан, прошедших военную службу по контракту)</a:t>
            </a:r>
          </a:p>
        </p:txBody>
      </p:sp>
      <p:sp>
        <p:nvSpPr>
          <p:cNvPr id="10" name="Заголовок 1"/>
          <p:cNvSpPr>
            <a:spLocks noGrp="1"/>
          </p:cNvSpPr>
          <p:nvPr>
            <p:ph type="title"/>
          </p:nvPr>
        </p:nvSpPr>
        <p:spPr>
          <a:xfrm>
            <a:off x="5796136" y="116632"/>
            <a:ext cx="2664296" cy="1656184"/>
          </a:xfrm>
        </p:spPr>
        <p:txBody>
          <a:bodyPr/>
          <a:lstStyle/>
          <a:p>
            <a:pPr>
              <a:buFont typeface="Georgia" pitchFamily="18" charset="0"/>
              <a:buNone/>
              <a:defRPr/>
            </a:pPr>
            <a:r>
              <a:rPr lang="ru-RU" sz="2000" dirty="0" smtClean="0">
                <a:latin typeface="Times New Roman" pitchFamily="18" charset="0"/>
                <a:cs typeface="Times New Roman" pitchFamily="18" charset="0"/>
              </a:rPr>
              <a:t>ОГРАНИЧЕНИЯ, связанные с муниципальной службой</a:t>
            </a:r>
            <a:endParaRPr lang="ru-RU" sz="2000" dirty="0">
              <a:latin typeface="Times New Roman" pitchFamily="18" charset="0"/>
              <a:cs typeface="Times New Roman" pitchFamily="18"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1"/>
          <p:cNvSpPr>
            <a:spLocks noChangeArrowheads="1"/>
          </p:cNvSpPr>
          <p:nvPr/>
        </p:nvSpPr>
        <p:spPr bwMode="auto">
          <a:xfrm>
            <a:off x="684213" y="446951"/>
            <a:ext cx="8064500" cy="5632311"/>
          </a:xfrm>
          <a:prstGeom prst="rect">
            <a:avLst/>
          </a:prstGeom>
          <a:noFill/>
          <a:ln w="9525">
            <a:noFill/>
            <a:miter lim="800000"/>
            <a:headEnd/>
            <a:tailEnd/>
          </a:ln>
        </p:spPr>
        <p:txBody>
          <a:bodyPr anchor="ctr">
            <a:spAutoFit/>
          </a:bodyPr>
          <a:lstStyle/>
          <a:p>
            <a:pPr indent="450850" algn="ctr"/>
            <a:r>
              <a:rPr lang="ru-RU" b="1" i="1" dirty="0">
                <a:latin typeface="Times New Roman" pitchFamily="18" charset="0"/>
                <a:cs typeface="Times New Roman" pitchFamily="18" charset="0"/>
              </a:rPr>
              <a:t>7. Ситуации, связанные с </a:t>
            </a:r>
          </a:p>
          <a:p>
            <a:pPr indent="450850" algn="ctr"/>
            <a:r>
              <a:rPr lang="ru-RU" b="1" i="1" dirty="0">
                <a:latin typeface="Times New Roman" pitchFamily="18" charset="0"/>
                <a:cs typeface="Times New Roman" pitchFamily="18" charset="0"/>
              </a:rPr>
              <a:t>явным нарушением муниципальным служащим установленных запретов</a:t>
            </a:r>
          </a:p>
          <a:p>
            <a:pPr indent="450850" algn="ctr"/>
            <a:endParaRPr lang="ru-RU" dirty="0">
              <a:latin typeface="Times New Roman" pitchFamily="18" charset="0"/>
              <a:cs typeface="Times New Roman" pitchFamily="18" charset="0"/>
            </a:endParaRPr>
          </a:p>
          <a:p>
            <a:pPr indent="450850" algn="just"/>
            <a:r>
              <a:rPr lang="ru-RU" sz="1600" b="1" i="1" u="sng" dirty="0">
                <a:latin typeface="Times New Roman" pitchFamily="18" charset="0"/>
                <a:cs typeface="Times New Roman" pitchFamily="18" charset="0"/>
              </a:rPr>
              <a:t>Описание ситуации</a:t>
            </a:r>
            <a:endParaRPr lang="ru-RU" sz="1600" b="1" u="sng" dirty="0">
              <a:latin typeface="Times New Roman" pitchFamily="18" charset="0"/>
              <a:cs typeface="Times New Roman" pitchFamily="18" charset="0"/>
            </a:endParaRPr>
          </a:p>
          <a:p>
            <a:pPr indent="450850" algn="just"/>
            <a:r>
              <a:rPr lang="ru-RU" sz="1600" dirty="0">
                <a:latin typeface="Times New Roman" pitchFamily="18" charset="0"/>
                <a:cs typeface="Times New Roman" pitchFamily="18" charset="0"/>
              </a:rPr>
              <a:t>Муниципальный служащий получает награды, почетные и специальные звания (за исключением научных) от иностранных государств, международных организаций, а также политических партий, других общественных объединений и религиозных объединений</a:t>
            </a:r>
            <a:r>
              <a:rPr lang="ru-RU" sz="1600" dirty="0" smtClean="0">
                <a:latin typeface="Times New Roman" pitchFamily="18" charset="0"/>
                <a:cs typeface="Times New Roman" pitchFamily="18" charset="0"/>
              </a:rPr>
              <a:t>.</a:t>
            </a:r>
          </a:p>
          <a:p>
            <a:pPr indent="450850" algn="just"/>
            <a:endParaRPr lang="ru-RU" sz="1600" dirty="0">
              <a:latin typeface="Times New Roman" pitchFamily="18" charset="0"/>
              <a:cs typeface="Times New Roman" pitchFamily="18" charset="0"/>
            </a:endParaRPr>
          </a:p>
          <a:p>
            <a:pPr indent="450850" algn="just"/>
            <a:r>
              <a:rPr lang="ru-RU" sz="1600" b="1" i="1" u="sng" dirty="0">
                <a:latin typeface="Times New Roman" pitchFamily="18" charset="0"/>
                <a:cs typeface="Times New Roman" pitchFamily="18" charset="0"/>
              </a:rPr>
              <a:t>Меры предотвращения и урегулирования</a:t>
            </a:r>
            <a:endParaRPr lang="ru-RU" sz="1600" b="1" u="sng" dirty="0">
              <a:latin typeface="Times New Roman" pitchFamily="18" charset="0"/>
              <a:cs typeface="Times New Roman" pitchFamily="18" charset="0"/>
            </a:endParaRPr>
          </a:p>
          <a:p>
            <a:pPr indent="450850" algn="just"/>
            <a:r>
              <a:rPr lang="ru-RU" sz="1600" dirty="0">
                <a:latin typeface="Times New Roman" pitchFamily="18" charset="0"/>
                <a:cs typeface="Times New Roman" pitchFamily="18" charset="0"/>
              </a:rPr>
              <a:t>В соответствии с пунктом 10 части 1 статьи 14 Федерального закона № 25-ФЗ муниципальному служащему запрещается принимать без письменного разрешения главы муниципального образования награды, почетные и специальные звания (за исключением научных) иностранных государств, международных организаций, а также политических партий, других общественных объединений и религиозных объединений, если в его должностные обязанности входит взаимодействие с указанными организациями и объединениями.</a:t>
            </a:r>
          </a:p>
          <a:p>
            <a:pPr indent="450850" algn="just"/>
            <a:r>
              <a:rPr lang="ru-RU" sz="1600" dirty="0">
                <a:latin typeface="Times New Roman" pitchFamily="18" charset="0"/>
                <a:cs typeface="Times New Roman" pitchFamily="18" charset="0"/>
              </a:rPr>
              <a:t>Представителю нанимателя при принятии решения о предоставлении или не предоставлении разрешения рекомендуется уделить особое внимание основанию и цели награждения, а также тому, насколько получение гражданским служащим награды, почетного и специального звания может породить сомнение в его беспристрастности и объективности.</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extBox 1"/>
          <p:cNvSpPr txBox="1">
            <a:spLocks noChangeArrowheads="1"/>
          </p:cNvSpPr>
          <p:nvPr/>
        </p:nvSpPr>
        <p:spPr bwMode="auto">
          <a:xfrm>
            <a:off x="488950" y="404813"/>
            <a:ext cx="7851775" cy="369887"/>
          </a:xfrm>
          <a:prstGeom prst="rect">
            <a:avLst/>
          </a:prstGeom>
          <a:noFill/>
          <a:ln w="9525">
            <a:noFill/>
            <a:miter lim="800000"/>
            <a:headEnd/>
            <a:tailEnd/>
          </a:ln>
        </p:spPr>
        <p:txBody>
          <a:bodyPr wrap="none">
            <a:spAutoFit/>
          </a:bodyPr>
          <a:lstStyle/>
          <a:p>
            <a:pPr algn="ctr"/>
            <a:r>
              <a:rPr lang="ru-RU" b="1" u="sng"/>
              <a:t>Дисциплинарная ответственность муниципальных служащих</a:t>
            </a:r>
          </a:p>
        </p:txBody>
      </p:sp>
      <p:sp>
        <p:nvSpPr>
          <p:cNvPr id="3" name="Скругленный прямоугольник 2"/>
          <p:cNvSpPr/>
          <p:nvPr/>
        </p:nvSpPr>
        <p:spPr>
          <a:xfrm>
            <a:off x="539750" y="1125538"/>
            <a:ext cx="3240088" cy="30956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a:buFontTx/>
              <a:buAutoNum type="arabicPeriod"/>
              <a:defRPr/>
            </a:pPr>
            <a:r>
              <a:rPr lang="ru-RU" sz="1600" dirty="0"/>
              <a:t>Несоблюдение ограничений и запретов, требований о предотвращении или об урегулировании конфликта интересов</a:t>
            </a:r>
          </a:p>
          <a:p>
            <a:pPr marL="342900" indent="-342900" algn="ctr">
              <a:buFontTx/>
              <a:buAutoNum type="arabicPeriod"/>
              <a:defRPr/>
            </a:pPr>
            <a:r>
              <a:rPr lang="ru-RU" sz="1600" dirty="0"/>
              <a:t>Неисполнение обязанностей, установленных в целях противодействия коррупции </a:t>
            </a:r>
          </a:p>
        </p:txBody>
      </p:sp>
      <p:sp>
        <p:nvSpPr>
          <p:cNvPr id="4" name="Скругленный прямоугольник 3"/>
          <p:cNvSpPr/>
          <p:nvPr/>
        </p:nvSpPr>
        <p:spPr>
          <a:xfrm>
            <a:off x="539750" y="4941888"/>
            <a:ext cx="3095625" cy="134620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a:buFontTx/>
              <a:buAutoNum type="arabicPeriod"/>
              <a:defRPr/>
            </a:pPr>
            <a:r>
              <a:rPr lang="ru-RU" sz="1600" dirty="0"/>
              <a:t>Замечание</a:t>
            </a:r>
          </a:p>
          <a:p>
            <a:pPr marL="342900" indent="-342900" algn="ctr">
              <a:buFontTx/>
              <a:buAutoNum type="arabicPeriod"/>
              <a:defRPr/>
            </a:pPr>
            <a:r>
              <a:rPr lang="ru-RU" sz="1600" dirty="0"/>
              <a:t>Выговор</a:t>
            </a:r>
          </a:p>
          <a:p>
            <a:pPr marL="342900" indent="-342900" algn="ctr">
              <a:buFontTx/>
              <a:buAutoNum type="arabicPeriod"/>
              <a:defRPr/>
            </a:pPr>
            <a:r>
              <a:rPr lang="ru-RU" sz="1600" dirty="0"/>
              <a:t>Увольнение по соответствующим основаниям</a:t>
            </a:r>
          </a:p>
        </p:txBody>
      </p:sp>
      <p:sp>
        <p:nvSpPr>
          <p:cNvPr id="5" name="Скругленный прямоугольник 4"/>
          <p:cNvSpPr/>
          <p:nvPr/>
        </p:nvSpPr>
        <p:spPr>
          <a:xfrm>
            <a:off x="4284663" y="1125538"/>
            <a:ext cx="4319587" cy="302418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lgn="ctr">
              <a:buFontTx/>
              <a:buAutoNum type="arabicPeriod"/>
              <a:defRPr/>
            </a:pPr>
            <a:r>
              <a:rPr lang="ru-RU" sz="1600" dirty="0"/>
              <a:t>Непринятие муниципальным  служащим, являющимся стороной конфликта интересов, мер по предотвращению и (или) урегулированию конфликта интересов</a:t>
            </a:r>
          </a:p>
          <a:p>
            <a:pPr marL="342900" indent="-342900" algn="ctr">
              <a:buFontTx/>
              <a:buAutoNum type="arabicPeriod"/>
              <a:defRPr/>
            </a:pPr>
            <a:r>
              <a:rPr lang="ru-RU" sz="1600" dirty="0"/>
              <a:t>Непредставление либо представление заведомо недостоверных или неполных сведений о доходах, расходах об имуществе и обязательствах имущественного характера</a:t>
            </a:r>
          </a:p>
        </p:txBody>
      </p:sp>
      <p:sp>
        <p:nvSpPr>
          <p:cNvPr id="6" name="Стрелка вниз 5"/>
          <p:cNvSpPr/>
          <p:nvPr/>
        </p:nvSpPr>
        <p:spPr>
          <a:xfrm>
            <a:off x="2051050" y="4292600"/>
            <a:ext cx="360363" cy="57626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
        <p:nvSpPr>
          <p:cNvPr id="7" name="Скругленный прямоугольник 6"/>
          <p:cNvSpPr/>
          <p:nvPr/>
        </p:nvSpPr>
        <p:spPr>
          <a:xfrm>
            <a:off x="5219700" y="5013325"/>
            <a:ext cx="2665413" cy="115252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ru-RU" dirty="0"/>
              <a:t>Увольнение в связи с утратой доверия</a:t>
            </a:r>
          </a:p>
        </p:txBody>
      </p:sp>
      <p:sp>
        <p:nvSpPr>
          <p:cNvPr id="8" name="Стрелка вниз 7"/>
          <p:cNvSpPr/>
          <p:nvPr/>
        </p:nvSpPr>
        <p:spPr>
          <a:xfrm>
            <a:off x="6516688" y="4221163"/>
            <a:ext cx="358775" cy="72072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ru-RU"/>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3"/>
          <p:cNvSpPr>
            <a:spLocks noChangeArrowheads="1"/>
          </p:cNvSpPr>
          <p:nvPr/>
        </p:nvSpPr>
        <p:spPr bwMode="auto">
          <a:xfrm>
            <a:off x="287338" y="2133600"/>
            <a:ext cx="8350250" cy="923925"/>
          </a:xfrm>
          <a:prstGeom prst="rect">
            <a:avLst/>
          </a:prstGeom>
          <a:noFill/>
          <a:ln w="9525">
            <a:noFill/>
            <a:miter lim="800000"/>
            <a:headEnd/>
            <a:tailEnd/>
          </a:ln>
        </p:spPr>
        <p:txBody>
          <a:bodyPr wrap="none" anchor="ctr">
            <a:spAutoFit/>
          </a:bodyPr>
          <a:lstStyle/>
          <a:p>
            <a:pPr indent="449263" algn="just"/>
            <a:r>
              <a:rPr lang="ru-RU" sz="5400" b="1">
                <a:latin typeface="Times New Roman" pitchFamily="18" charset="0"/>
                <a:cs typeface="Times New Roman" pitchFamily="18" charset="0"/>
              </a:rPr>
              <a:t>Благодарю за внимание!</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Прямоугольник 2"/>
          <p:cNvSpPr/>
          <p:nvPr/>
        </p:nvSpPr>
        <p:spPr>
          <a:xfrm>
            <a:off x="179388" y="1052513"/>
            <a:ext cx="8785225" cy="1323975"/>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ru-RU" sz="1600" dirty="0">
                <a:latin typeface="Times New Roman" pitchFamily="18" charset="0"/>
                <a:cs typeface="Times New Roman" pitchFamily="18" charset="0"/>
              </a:rPr>
              <a:t> Гражданин не может быть назначен на должность главы местной администрации по контракту, а муниципальный служащий не может замещать должность главы местной администрации по контракту в случае близкого родства или свойства (родители, супруги, дети, братья, сестры, а также братья, сестры, родители, дети супругов и супруги детей) с главой муниципального образования.</a:t>
            </a:r>
          </a:p>
        </p:txBody>
      </p:sp>
      <p:sp>
        <p:nvSpPr>
          <p:cNvPr id="4" name="Прямоугольник 3"/>
          <p:cNvSpPr/>
          <p:nvPr/>
        </p:nvSpPr>
        <p:spPr>
          <a:xfrm>
            <a:off x="179388" y="2492375"/>
            <a:ext cx="8785225" cy="2062163"/>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ru-RU" sz="1600" dirty="0">
                <a:latin typeface="Times New Roman" pitchFamily="18" charset="0"/>
                <a:cs typeface="Times New Roman" pitchFamily="18" charset="0"/>
              </a:rPr>
              <a:t>Гражданин не может быть назначен на должности председателя, заместителя председателя и аудитора контрольно-счетного органа муниципального образования, а муниципальный служащий не может замещать должности председателя, заместителя председателя и аудитора контрольно-счетного органа муниципального образования в случае близкого родства или свойства (родители, супруги, дети, братья, сестры, а также братья, сестры, родители, дети супругов и супруги детей) с председателем представительного органа муниципального образования, главой муниципального образования, главой местной администрации, руководителями судебных и правоохранительных органов, расположенных на территории соответствующего муниципального образования.</a:t>
            </a:r>
          </a:p>
        </p:txBody>
      </p:sp>
      <p:sp>
        <p:nvSpPr>
          <p:cNvPr id="5" name="Прямоугольник 4"/>
          <p:cNvSpPr/>
          <p:nvPr/>
        </p:nvSpPr>
        <p:spPr>
          <a:xfrm>
            <a:off x="179388" y="4652963"/>
            <a:ext cx="8785225" cy="584200"/>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ru-RU" sz="1600" dirty="0">
                <a:latin typeface="Times New Roman" pitchFamily="18" charset="0"/>
                <a:cs typeface="Times New Roman" pitchFamily="18" charset="0"/>
              </a:rPr>
              <a:t>Гражданин не может быть принят на муниципальную службу после достижения им возраста 65 лет - предельного возраста, установленного для замещения должности муниципальной службы.</a:t>
            </a:r>
          </a:p>
        </p:txBody>
      </p:sp>
      <p:sp>
        <p:nvSpPr>
          <p:cNvPr id="6" name="Прямоугольник 5"/>
          <p:cNvSpPr/>
          <p:nvPr/>
        </p:nvSpPr>
        <p:spPr>
          <a:xfrm>
            <a:off x="179388" y="5373688"/>
            <a:ext cx="8785225" cy="1322387"/>
          </a:xfrm>
          <a:prstGeom prst="rect">
            <a:avLst/>
          </a:prstGeom>
        </p:spPr>
        <p:style>
          <a:lnRef idx="2">
            <a:schemeClr val="accent2"/>
          </a:lnRef>
          <a:fillRef idx="1">
            <a:schemeClr val="lt1"/>
          </a:fillRef>
          <a:effectRef idx="0">
            <a:schemeClr val="accent2"/>
          </a:effectRef>
          <a:fontRef idx="minor">
            <a:schemeClr val="dk1"/>
          </a:fontRef>
        </p:style>
        <p:txBody>
          <a:bodyPr>
            <a:spAutoFit/>
          </a:bodyPr>
          <a:lstStyle/>
          <a:p>
            <a:pPr>
              <a:defRPr/>
            </a:pPr>
            <a:r>
              <a:rPr lang="ru-RU" sz="1600" dirty="0">
                <a:latin typeface="Times New Roman" pitchFamily="18" charset="0"/>
                <a:cs typeface="Times New Roman" pitchFamily="18" charset="0"/>
              </a:rPr>
              <a:t>Муниципальный служащий, являющийся руководителем, в целях исключения конфликта интересов в органе местного самоуправления, аппарате избирательной комиссии муниципального образования не может представлять интересы муниципальных служащих в выборном профсоюзном органе данного органа местного самоуправления, аппарата избирательной комиссии муниципального образования в период замещения им указанной должности.</a:t>
            </a:r>
          </a:p>
        </p:txBody>
      </p:sp>
      <p:sp>
        <p:nvSpPr>
          <p:cNvPr id="7" name="Заголовок 1"/>
          <p:cNvSpPr>
            <a:spLocks noGrp="1"/>
          </p:cNvSpPr>
          <p:nvPr>
            <p:ph type="title"/>
          </p:nvPr>
        </p:nvSpPr>
        <p:spPr>
          <a:xfrm>
            <a:off x="1259632" y="116632"/>
            <a:ext cx="6696744" cy="864096"/>
          </a:xfrm>
        </p:spPr>
        <p:txBody>
          <a:bodyPr>
            <a:normAutofit/>
          </a:bodyPr>
          <a:lstStyle/>
          <a:p>
            <a:pPr>
              <a:buFont typeface="Georgia" pitchFamily="18" charset="0"/>
              <a:buNone/>
              <a:defRPr/>
            </a:pPr>
            <a:r>
              <a:rPr lang="ru-RU" sz="2400" dirty="0" smtClean="0">
                <a:latin typeface="Times New Roman" pitchFamily="18" charset="0"/>
                <a:cs typeface="Times New Roman" pitchFamily="18" charset="0"/>
              </a:rPr>
              <a:t>ОГРАНИЧЕНИЯ, связанные с муниципальной службой</a:t>
            </a:r>
            <a:endParaRPr lang="ru-RU" sz="2400"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1"/>
          <p:cNvSpPr>
            <a:spLocks noChangeArrowheads="1"/>
          </p:cNvSpPr>
          <p:nvPr/>
        </p:nvSpPr>
        <p:spPr bwMode="auto">
          <a:xfrm>
            <a:off x="0" y="-63500"/>
            <a:ext cx="9144000" cy="955675"/>
          </a:xfrm>
          <a:prstGeom prst="rect">
            <a:avLst/>
          </a:prstGeom>
          <a:noFill/>
          <a:ln w="9525">
            <a:noFill/>
            <a:miter lim="800000"/>
            <a:headEnd/>
            <a:tailEnd/>
          </a:ln>
        </p:spPr>
        <p:txBody>
          <a:bodyPr anchor="ctr">
            <a:spAutoFit/>
          </a:bodyPr>
          <a:lstStyle/>
          <a:p>
            <a:pPr indent="342900" algn="ctr"/>
            <a:r>
              <a:rPr lang="ru-RU" sz="2800" b="1" i="1">
                <a:latin typeface="Times New Roman" pitchFamily="18" charset="0"/>
                <a:ea typeface="Calibri" pitchFamily="34" charset="0"/>
                <a:cs typeface="Times New Roman" pitchFamily="18" charset="0"/>
              </a:rPr>
              <a:t>В связи с прохождением муниципальной службы </a:t>
            </a:r>
          </a:p>
          <a:p>
            <a:pPr indent="342900" algn="ctr"/>
            <a:r>
              <a:rPr lang="ru-RU" sz="2800" b="1" i="1">
                <a:latin typeface="Times New Roman" pitchFamily="18" charset="0"/>
                <a:ea typeface="Calibri" pitchFamily="34" charset="0"/>
                <a:cs typeface="Times New Roman" pitchFamily="18" charset="0"/>
              </a:rPr>
              <a:t>муниципальному служащему ЗАПРЕЩАЕТСЯ:</a:t>
            </a:r>
            <a:endParaRPr lang="ru-RU" sz="2800" i="1">
              <a:ea typeface="Calibri" pitchFamily="34" charset="0"/>
              <a:cs typeface="Times New Roman" pitchFamily="18" charset="0"/>
            </a:endParaRPr>
          </a:p>
        </p:txBody>
      </p:sp>
      <p:sp>
        <p:nvSpPr>
          <p:cNvPr id="83972" name="Rectangle 4"/>
          <p:cNvSpPr>
            <a:spLocks noChangeArrowheads="1"/>
          </p:cNvSpPr>
          <p:nvPr/>
        </p:nvSpPr>
        <p:spPr bwMode="auto">
          <a:xfrm>
            <a:off x="179388" y="1146175"/>
            <a:ext cx="8353425" cy="2308225"/>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spAutoFit/>
          </a:bodyPr>
          <a:lstStyle/>
          <a:p>
            <a:pPr indent="342900" algn="ctr">
              <a:defRPr/>
            </a:pPr>
            <a:r>
              <a:rPr lang="ru-RU" sz="1600" b="1" dirty="0">
                <a:solidFill>
                  <a:schemeClr val="tx1"/>
                </a:solidFill>
                <a:latin typeface="Times New Roman" pitchFamily="18" charset="0"/>
                <a:ea typeface="Calibri" pitchFamily="34" charset="0"/>
                <a:cs typeface="Times New Roman" pitchFamily="18" charset="0"/>
              </a:rPr>
              <a:t>Замещать должность муниципальной службы в случае:</a:t>
            </a:r>
            <a:endParaRPr lang="ru-RU" sz="1600" b="1" dirty="0">
              <a:solidFill>
                <a:schemeClr val="tx1"/>
              </a:solidFill>
              <a:latin typeface="Times New Roman" pitchFamily="18" charset="0"/>
              <a:cs typeface="Times New Roman" pitchFamily="18" charset="0"/>
            </a:endParaRPr>
          </a:p>
          <a:p>
            <a:pPr indent="342900">
              <a:defRPr/>
            </a:pPr>
            <a:r>
              <a:rPr lang="ru-RU" sz="1600" dirty="0">
                <a:solidFill>
                  <a:schemeClr val="tx1"/>
                </a:solidFill>
                <a:latin typeface="Times New Roman" pitchFamily="18" charset="0"/>
                <a:ea typeface="Calibri" pitchFamily="34" charset="0"/>
                <a:cs typeface="Times New Roman" pitchFamily="18" charset="0"/>
              </a:rPr>
              <a:t>а) избрания или назначения на государственную должность Российской Федерации либо </a:t>
            </a:r>
          </a:p>
          <a:p>
            <a:pPr indent="342900">
              <a:defRPr/>
            </a:pPr>
            <a:r>
              <a:rPr lang="ru-RU" sz="1600" dirty="0">
                <a:solidFill>
                  <a:schemeClr val="tx1"/>
                </a:solidFill>
                <a:latin typeface="Times New Roman" pitchFamily="18" charset="0"/>
                <a:ea typeface="Calibri" pitchFamily="34" charset="0"/>
                <a:cs typeface="Times New Roman" pitchFamily="18" charset="0"/>
              </a:rPr>
              <a:t>на государственную должность субъекта Российской Федерации, а также в случае </a:t>
            </a:r>
          </a:p>
          <a:p>
            <a:pPr indent="342900">
              <a:defRPr/>
            </a:pPr>
            <a:r>
              <a:rPr lang="ru-RU" sz="1600" dirty="0">
                <a:solidFill>
                  <a:schemeClr val="tx1"/>
                </a:solidFill>
                <a:latin typeface="Times New Roman" pitchFamily="18" charset="0"/>
                <a:ea typeface="Calibri" pitchFamily="34" charset="0"/>
                <a:cs typeface="Times New Roman" pitchFamily="18" charset="0"/>
              </a:rPr>
              <a:t>назначения на должность государственной службы;</a:t>
            </a:r>
          </a:p>
          <a:p>
            <a:pPr indent="342900">
              <a:defRPr/>
            </a:pPr>
            <a:r>
              <a:rPr lang="ru-RU" sz="1600" dirty="0">
                <a:solidFill>
                  <a:schemeClr val="tx1"/>
                </a:solidFill>
                <a:latin typeface="Times New Roman" pitchFamily="18" charset="0"/>
                <a:ea typeface="Calibri" pitchFamily="34" charset="0"/>
                <a:cs typeface="Times New Roman" pitchFamily="18" charset="0"/>
              </a:rPr>
              <a:t>б) избрания или назначения на муниципальную должность</a:t>
            </a:r>
            <a:r>
              <a:rPr lang="ru-RU" sz="1600" dirty="0">
                <a:solidFill>
                  <a:schemeClr val="tx1"/>
                </a:solidFill>
                <a:latin typeface="Times New Roman" pitchFamily="18" charset="0"/>
                <a:cs typeface="Times New Roman" pitchFamily="18" charset="0"/>
              </a:rPr>
              <a:t> ;</a:t>
            </a:r>
          </a:p>
          <a:p>
            <a:pPr indent="342900">
              <a:defRPr/>
            </a:pPr>
            <a:r>
              <a:rPr lang="ru-RU" sz="1600" dirty="0">
                <a:latin typeface="Times New Roman" pitchFamily="18" charset="0"/>
                <a:cs typeface="Times New Roman" pitchFamily="18" charset="0"/>
              </a:rPr>
              <a:t>в) избрания на оплачиваемую выборную должность в органе профессионального союза, в </a:t>
            </a:r>
          </a:p>
          <a:p>
            <a:pPr indent="342900">
              <a:defRPr/>
            </a:pPr>
            <a:r>
              <a:rPr lang="ru-RU" sz="1600" dirty="0">
                <a:latin typeface="Times New Roman" pitchFamily="18" charset="0"/>
                <a:cs typeface="Times New Roman" pitchFamily="18" charset="0"/>
              </a:rPr>
              <a:t>том числе в выборном органе первичной профсоюзной организации, созданной в органе </a:t>
            </a:r>
          </a:p>
          <a:p>
            <a:pPr indent="342900">
              <a:defRPr/>
            </a:pPr>
            <a:r>
              <a:rPr lang="ru-RU" sz="1600" dirty="0">
                <a:latin typeface="Times New Roman" pitchFamily="18" charset="0"/>
                <a:cs typeface="Times New Roman" pitchFamily="18" charset="0"/>
              </a:rPr>
              <a:t>местного самоуправления, аппарате избирательной комиссии муниципального </a:t>
            </a:r>
          </a:p>
          <a:p>
            <a:pPr indent="342900">
              <a:defRPr/>
            </a:pPr>
            <a:r>
              <a:rPr lang="ru-RU" sz="1600" dirty="0">
                <a:latin typeface="Times New Roman" pitchFamily="18" charset="0"/>
                <a:cs typeface="Times New Roman" pitchFamily="18" charset="0"/>
              </a:rPr>
              <a:t>образования ;     </a:t>
            </a:r>
            <a:endParaRPr lang="ru-RU" sz="1600" dirty="0">
              <a:solidFill>
                <a:schemeClr val="tx1"/>
              </a:solidFill>
              <a:latin typeface="Tahoma" pitchFamily="34" charset="0"/>
            </a:endParaRPr>
          </a:p>
        </p:txBody>
      </p:sp>
      <p:sp>
        <p:nvSpPr>
          <p:cNvPr id="7" name="Прямоугольник 6"/>
          <p:cNvSpPr/>
          <p:nvPr/>
        </p:nvSpPr>
        <p:spPr>
          <a:xfrm>
            <a:off x="611188" y="3789363"/>
            <a:ext cx="7489825" cy="584200"/>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lgn="ctr">
              <a:defRPr/>
            </a:pPr>
            <a:r>
              <a:rPr lang="ru-RU" sz="1600" b="1" dirty="0">
                <a:latin typeface="Times New Roman" pitchFamily="18" charset="0"/>
                <a:cs typeface="Times New Roman" pitchFamily="18" charset="0"/>
              </a:rPr>
              <a:t>       заниматься предпринимательской  деятельностью лично или через доверенных лиц;</a:t>
            </a:r>
          </a:p>
        </p:txBody>
      </p:sp>
      <p:sp>
        <p:nvSpPr>
          <p:cNvPr id="11269" name="Прямоугольник 8"/>
          <p:cNvSpPr>
            <a:spLocks noChangeArrowheads="1"/>
          </p:cNvSpPr>
          <p:nvPr/>
        </p:nvSpPr>
        <p:spPr bwMode="auto">
          <a:xfrm>
            <a:off x="1403350" y="4437063"/>
            <a:ext cx="5616575" cy="1814512"/>
          </a:xfrm>
          <a:prstGeom prst="rect">
            <a:avLst/>
          </a:prstGeom>
          <a:noFill/>
          <a:ln w="9525">
            <a:noFill/>
            <a:miter lim="800000"/>
            <a:headEnd/>
            <a:tailEnd/>
          </a:ln>
        </p:spPr>
        <p:txBody>
          <a:bodyPr>
            <a:spAutoFit/>
          </a:bodyPr>
          <a:lstStyle/>
          <a:p>
            <a:r>
              <a:rPr lang="ru-RU" sz="1600">
                <a:latin typeface="Times New Roman" pitchFamily="18" charset="0"/>
                <a:cs typeface="Times New Roman" pitchFamily="18" charset="0"/>
              </a:rPr>
              <a:t>В Гражданском Кодексе РФ под предпринимательской понимается самостоятельная, осуществляемая на свой риск деятельность, направленная на систематическое получение прибыли от пользования имуществом, продажи товаров, выполнения работ или оказания услуг лицами, зарегистрированными в этом качестве в установленном законом порядке.</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5"/>
          <p:cNvSpPr>
            <a:spLocks noChangeArrowheads="1"/>
          </p:cNvSpPr>
          <p:nvPr/>
        </p:nvSpPr>
        <p:spPr bwMode="auto">
          <a:xfrm>
            <a:off x="395288" y="519113"/>
            <a:ext cx="8353425" cy="5538787"/>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spAutoFit/>
          </a:bodyPr>
          <a:lstStyle/>
          <a:p>
            <a:pPr indent="342900" algn="just">
              <a:defRPr/>
            </a:pPr>
            <a:r>
              <a:rPr lang="ru-RU" sz="1600" b="1" dirty="0">
                <a:latin typeface="Times New Roman" pitchFamily="18" charset="0"/>
                <a:cs typeface="Times New Roman" pitchFamily="18" charset="0"/>
              </a:rPr>
              <a:t>Запрещено участвовать в управлении коммерческой организацией или в управлении некоммерческой организацией.</a:t>
            </a:r>
          </a:p>
          <a:p>
            <a:pPr indent="342900" algn="just">
              <a:defRPr/>
            </a:pPr>
            <a:endParaRPr lang="ru-RU" sz="1400" b="1" dirty="0">
              <a:latin typeface="Times New Roman" pitchFamily="18" charset="0"/>
              <a:cs typeface="Times New Roman" pitchFamily="18" charset="0"/>
            </a:endParaRPr>
          </a:p>
          <a:p>
            <a:pPr indent="342900" algn="just">
              <a:defRPr/>
            </a:pPr>
            <a:r>
              <a:rPr lang="ru-RU" sz="1400" b="1" u="sng" dirty="0">
                <a:latin typeface="Times New Roman" pitchFamily="18" charset="0"/>
                <a:cs typeface="Times New Roman" pitchFamily="18" charset="0"/>
              </a:rPr>
              <a:t>Исключение составляют: </a:t>
            </a:r>
          </a:p>
          <a:p>
            <a:pPr indent="342900" algn="just">
              <a:buFontTx/>
              <a:buChar char="-"/>
              <a:defRPr/>
            </a:pPr>
            <a:r>
              <a:rPr lang="ru-RU" sz="1400" b="1" dirty="0">
                <a:latin typeface="Times New Roman" pitchFamily="18" charset="0"/>
                <a:cs typeface="Times New Roman" pitchFamily="18" charset="0"/>
              </a:rPr>
              <a:t>участие в управлении политической партией</a:t>
            </a:r>
            <a:r>
              <a:rPr lang="ru-RU" sz="1400" dirty="0">
                <a:latin typeface="Times New Roman" pitchFamily="18" charset="0"/>
                <a:cs typeface="Times New Roman" pitchFamily="18" charset="0"/>
              </a:rPr>
              <a:t>;</a:t>
            </a:r>
          </a:p>
          <a:p>
            <a:pPr indent="342900" algn="just">
              <a:buFontTx/>
              <a:buChar char="-"/>
              <a:defRPr/>
            </a:pPr>
            <a:r>
              <a:rPr lang="ru-RU" sz="1400" b="1" dirty="0">
                <a:latin typeface="Times New Roman" pitchFamily="18" charset="0"/>
                <a:cs typeface="Times New Roman" pitchFamily="18" charset="0"/>
              </a:rPr>
              <a:t>участие на безвозмездной основе в управлении </a:t>
            </a:r>
            <a:r>
              <a:rPr lang="ru-RU" sz="1400" dirty="0">
                <a:latin typeface="Times New Roman" pitchFamily="18" charset="0"/>
                <a:cs typeface="Times New Roman" pitchFamily="18" charset="0"/>
              </a:rPr>
              <a:t>органом профессионального союза, в том числе выборным органом первичной профсоюзной организации, созданной в органе местного самоуправления, аппарате избирательной комиссии муниципального образования; участия в съезде (конференции) или общем собрании иной общественной организации, жилищного, жилищно-строительного, гаражного кооперативов, товарищества собственников недвижимости;</a:t>
            </a:r>
          </a:p>
          <a:p>
            <a:pPr indent="342900" algn="just">
              <a:buFontTx/>
              <a:buChar char="-"/>
              <a:defRPr/>
            </a:pPr>
            <a:endParaRPr lang="ru-RU" sz="1400" dirty="0">
              <a:latin typeface="Times New Roman" pitchFamily="18" charset="0"/>
              <a:cs typeface="Times New Roman" pitchFamily="18" charset="0"/>
            </a:endParaRPr>
          </a:p>
          <a:p>
            <a:pPr indent="342900" algn="just">
              <a:buFontTx/>
              <a:buChar char="-"/>
              <a:defRPr/>
            </a:pPr>
            <a:r>
              <a:rPr lang="ru-RU" sz="1400" b="1" dirty="0">
                <a:latin typeface="Times New Roman" pitchFamily="18" charset="0"/>
                <a:cs typeface="Times New Roman" pitchFamily="18" charset="0"/>
              </a:rPr>
              <a:t>участие на безвозмездной основе в управлении указанными некоммерческими организациями </a:t>
            </a:r>
            <a:r>
              <a:rPr lang="ru-RU" sz="1400" dirty="0">
                <a:latin typeface="Times New Roman" pitchFamily="18" charset="0"/>
                <a:cs typeface="Times New Roman" pitchFamily="18" charset="0"/>
              </a:rPr>
              <a:t>(кроме политической партии и органа профессионального союза, в том числе выборного органа первичной профсоюзной организации, созданной в органе местного самоуправления, аппарате избирательной комиссии муниципального образования) в качестве единоличного исполнительного органа или вхождения в состав их коллегиальных органов управления </a:t>
            </a:r>
            <a:r>
              <a:rPr lang="ru-RU" sz="1400" b="1" dirty="0">
                <a:latin typeface="Times New Roman" pitchFamily="18" charset="0"/>
                <a:cs typeface="Times New Roman" pitchFamily="18" charset="0"/>
              </a:rPr>
              <a:t>с разрешения представителя нанимателя (работодателя), которое получено в порядке, установленном муниципальным правовым актом</a:t>
            </a:r>
            <a:r>
              <a:rPr lang="ru-RU" sz="1400" dirty="0">
                <a:latin typeface="Times New Roman" pitchFamily="18" charset="0"/>
                <a:cs typeface="Times New Roman" pitchFamily="18" charset="0"/>
              </a:rPr>
              <a:t>), кроме представления на безвозмездной основе интересов муниципального образования в органах управления и ревизионной комиссии организации, учредителем (акционером, участником) которой является муниципальное образование, в соответствии с муниципальными правовыми актами, определяющими порядок осуществления от имени муниципального образования полномочий учредителя организации или управления находящимися в муниципальной собственности акциями (долями участия в уставном капитале);</a:t>
            </a:r>
          </a:p>
          <a:p>
            <a:pPr indent="342900" algn="just">
              <a:buFontTx/>
              <a:buChar char="-"/>
              <a:defRPr/>
            </a:pPr>
            <a:endParaRPr lang="ru-RU" sz="1400" dirty="0">
              <a:latin typeface="Times New Roman" pitchFamily="18" charset="0"/>
              <a:cs typeface="Times New Roman" pitchFamily="18" charset="0"/>
            </a:endParaRPr>
          </a:p>
          <a:p>
            <a:pPr indent="342900" algn="just">
              <a:buFontTx/>
              <a:buChar char="-"/>
              <a:defRPr/>
            </a:pPr>
            <a:r>
              <a:rPr lang="ru-RU" sz="1400" dirty="0">
                <a:latin typeface="Times New Roman" pitchFamily="18" charset="0"/>
                <a:cs typeface="Times New Roman" pitchFamily="18" charset="0"/>
              </a:rPr>
              <a:t>иные случаи, предусмотренные федеральными законами;</a:t>
            </a:r>
            <a:endParaRPr lang="ru-RU" sz="1400" dirty="0">
              <a:solidFill>
                <a:schemeClr val="tx1"/>
              </a:solidFill>
              <a:latin typeface="Times New Roman" pitchFamily="18" charset="0"/>
              <a:cs typeface="Times New Roman" pitchFamily="18"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1"/>
          <p:cNvSpPr txBox="1">
            <a:spLocks noChangeArrowheads="1"/>
          </p:cNvSpPr>
          <p:nvPr/>
        </p:nvSpPr>
        <p:spPr bwMode="auto">
          <a:xfrm>
            <a:off x="684213" y="620713"/>
            <a:ext cx="7488237" cy="4247317"/>
          </a:xfrm>
          <a:prstGeom prst="rect">
            <a:avLst/>
          </a:prstGeom>
          <a:noFill/>
          <a:ln w="9525">
            <a:noFill/>
            <a:miter lim="800000"/>
            <a:headEnd/>
            <a:tailEnd/>
          </a:ln>
        </p:spPr>
        <p:txBody>
          <a:bodyPr>
            <a:spAutoFit/>
          </a:bodyPr>
          <a:lstStyle/>
          <a:p>
            <a:pPr algn="ctr"/>
            <a:r>
              <a:rPr lang="ru-RU" dirty="0"/>
              <a:t>Муниципальный служащий обязан  </a:t>
            </a:r>
          </a:p>
          <a:p>
            <a:pPr algn="ctr"/>
            <a:r>
              <a:rPr lang="ru-RU" dirty="0" smtClean="0"/>
              <a:t> </a:t>
            </a:r>
            <a:endParaRPr lang="ru-RU" dirty="0"/>
          </a:p>
          <a:p>
            <a:pPr algn="ctr"/>
            <a:r>
              <a:rPr lang="ru-RU" dirty="0"/>
              <a:t>получать разрешение представителя нанимателя (работодателя)</a:t>
            </a:r>
          </a:p>
          <a:p>
            <a:pPr algn="ctr"/>
            <a:r>
              <a:rPr lang="ru-RU" dirty="0"/>
              <a:t>на</a:t>
            </a:r>
          </a:p>
          <a:p>
            <a:pPr algn="ctr"/>
            <a:r>
              <a:rPr lang="ru-RU" b="1" dirty="0"/>
              <a:t>Участие на безвозмездной основе в управлении некоммерческой организацией в качестве единоличного исполнительного органа или вхождение в состав его коллегиального органа управления</a:t>
            </a:r>
          </a:p>
          <a:p>
            <a:pPr algn="ctr"/>
            <a:endParaRPr lang="ru-RU" b="1" dirty="0"/>
          </a:p>
          <a:p>
            <a:pPr algn="ctr"/>
            <a:r>
              <a:rPr lang="ru-RU" b="1" dirty="0"/>
              <a:t>При этом, данное участие  </a:t>
            </a:r>
          </a:p>
          <a:p>
            <a:pPr algn="ctr"/>
            <a:endParaRPr lang="ru-RU" b="1" dirty="0"/>
          </a:p>
          <a:p>
            <a:pPr algn="ctr"/>
            <a:r>
              <a:rPr lang="ru-RU" b="1" i="1" dirty="0"/>
              <a:t>не должно приводить к конфликту интересов или возможности возникновения конфликта интересов у муниципального служащего.</a:t>
            </a:r>
          </a:p>
          <a:p>
            <a:r>
              <a:rPr lang="ru-RU" dirty="0"/>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1" name="Rectangle 1"/>
          <p:cNvSpPr>
            <a:spLocks noChangeArrowheads="1"/>
          </p:cNvSpPr>
          <p:nvPr/>
        </p:nvSpPr>
        <p:spPr bwMode="auto">
          <a:xfrm>
            <a:off x="250825" y="476250"/>
            <a:ext cx="8208963" cy="954088"/>
          </a:xfrm>
          <a:prstGeom prst="rect">
            <a:avLst/>
          </a:prstGeom>
          <a:ln>
            <a:headEnd/>
            <a:tailEnd/>
          </a:ln>
        </p:spPr>
        <p:style>
          <a:lnRef idx="2">
            <a:schemeClr val="dk1"/>
          </a:lnRef>
          <a:fillRef idx="1">
            <a:schemeClr val="lt1"/>
          </a:fillRef>
          <a:effectRef idx="0">
            <a:schemeClr val="dk1"/>
          </a:effectRef>
          <a:fontRef idx="minor">
            <a:schemeClr val="dk1"/>
          </a:fontRef>
        </p:style>
        <p:txBody>
          <a:bodyPr anchor="ctr">
            <a:spAutoFit/>
          </a:bodyPr>
          <a:lstStyle/>
          <a:p>
            <a:pPr indent="342900" algn="just">
              <a:defRPr/>
            </a:pPr>
            <a:r>
              <a:rPr lang="ru-RU" sz="1400" b="1" dirty="0">
                <a:solidFill>
                  <a:schemeClr val="tx1"/>
                </a:solidFill>
                <a:latin typeface="Times New Roman" pitchFamily="18" charset="0"/>
                <a:ea typeface="Calibri" pitchFamily="34" charset="0"/>
                <a:cs typeface="Times New Roman" pitchFamily="18" charset="0"/>
              </a:rPr>
              <a:t>быть поверенным или представителем по делам третьих лиц в органе местного самоуправления</a:t>
            </a:r>
            <a:r>
              <a:rPr lang="ru-RU" sz="1400" dirty="0">
                <a:solidFill>
                  <a:schemeClr val="tx1"/>
                </a:solidFill>
                <a:latin typeface="Times New Roman" pitchFamily="18" charset="0"/>
                <a:ea typeface="Calibri" pitchFamily="34" charset="0"/>
                <a:cs typeface="Times New Roman" pitchFamily="18" charset="0"/>
              </a:rPr>
              <a:t>, избирательной комиссии муниципального образования, в которых он замещает должность муниципальной службы либо которые непосредственно подчинены или подконтрольны ему, если иное не предусмотрено федеральными законами;</a:t>
            </a:r>
            <a:endParaRPr lang="ru-RU" dirty="0">
              <a:solidFill>
                <a:schemeClr val="tx1"/>
              </a:solidFill>
              <a:latin typeface="Tahoma" pitchFamily="34" charset="0"/>
            </a:endParaRPr>
          </a:p>
        </p:txBody>
      </p:sp>
      <p:sp>
        <p:nvSpPr>
          <p:cNvPr id="3" name="Прямоугольник 2"/>
          <p:cNvSpPr/>
          <p:nvPr/>
        </p:nvSpPr>
        <p:spPr>
          <a:xfrm>
            <a:off x="250825" y="1628775"/>
            <a:ext cx="8208963" cy="2678113"/>
          </a:xfrm>
          <a:prstGeom prst="rect">
            <a:avLst/>
          </a:prstGeom>
        </p:spPr>
        <p:style>
          <a:lnRef idx="2">
            <a:schemeClr val="dk1"/>
          </a:lnRef>
          <a:fillRef idx="1">
            <a:schemeClr val="lt1"/>
          </a:fillRef>
          <a:effectRef idx="0">
            <a:schemeClr val="dk1"/>
          </a:effectRef>
          <a:fontRef idx="minor">
            <a:schemeClr val="dk1"/>
          </a:fontRef>
        </p:style>
        <p:txBody>
          <a:bodyPr>
            <a:spAutoFit/>
          </a:bodyPr>
          <a:lstStyle/>
          <a:p>
            <a:pPr>
              <a:defRPr/>
            </a:pPr>
            <a:r>
              <a:rPr lang="ru-RU" sz="1400" dirty="0">
                <a:latin typeface="Times New Roman" pitchFamily="18" charset="0"/>
                <a:cs typeface="Times New Roman" pitchFamily="18" charset="0"/>
              </a:rPr>
              <a:t>      </a:t>
            </a:r>
            <a:r>
              <a:rPr lang="ru-RU" sz="1400" b="1" dirty="0">
                <a:latin typeface="Times New Roman" pitchFamily="18" charset="0"/>
                <a:cs typeface="Times New Roman" pitchFamily="18" charset="0"/>
              </a:rPr>
              <a:t>получать в связи с должностным положением или в связи с исполнением должностных обязанностей вознаграждения от физических и юридических лиц </a:t>
            </a:r>
            <a:r>
              <a:rPr lang="ru-RU" sz="1400" dirty="0">
                <a:latin typeface="Times New Roman" pitchFamily="18" charset="0"/>
                <a:cs typeface="Times New Roman" pitchFamily="18" charset="0"/>
              </a:rPr>
              <a:t>(подарки, денежное вознаграждение, ссуды, услуги, оплату развлечений, отдыха, транспортных расходов и иные вознаграждения).</a:t>
            </a:r>
          </a:p>
          <a:p>
            <a:pPr algn="just">
              <a:defRPr/>
            </a:pPr>
            <a:r>
              <a:rPr lang="ru-RU" sz="1400" dirty="0"/>
              <a:t>      </a:t>
            </a:r>
            <a:r>
              <a:rPr lang="ru-RU" sz="1400" dirty="0">
                <a:latin typeface="Times New Roman" pitchFamily="18" charset="0"/>
                <a:cs typeface="Times New Roman" pitchFamily="18" charset="0"/>
              </a:rPr>
              <a:t>Подарки, полученные муниципальным служащим в связи с протокольными мероприятиями, со служебными командировками и с другими официальными мероприятиями, признаются муниципальной собственностью и передаются муниципальным служащим по акту в орган местного самоуправления, избирательную комиссию муниципального образования, в которых он замещает должность муниципальной службы, за исключением случаев, установленных Гражданским кодексом Российской Федерации. Муниципальный служащий, сдавший подарок, полученный им в связи с протокольным мероприятием, со служебной командировкой или с другим официальным мероприятием, может его выкупить в порядке, устанавливаемом нормативными правовыми актами Российской Федерации;</a:t>
            </a:r>
          </a:p>
        </p:txBody>
      </p:sp>
      <p:sp>
        <p:nvSpPr>
          <p:cNvPr id="38916" name="Прямоугольник 3"/>
          <p:cNvSpPr>
            <a:spLocks noChangeArrowheads="1"/>
          </p:cNvSpPr>
          <p:nvPr/>
        </p:nvSpPr>
        <p:spPr bwMode="auto">
          <a:xfrm>
            <a:off x="3348038" y="0"/>
            <a:ext cx="2087562" cy="400050"/>
          </a:xfrm>
          <a:prstGeom prst="rect">
            <a:avLst/>
          </a:prstGeom>
          <a:noFill/>
          <a:ln w="9525">
            <a:noFill/>
            <a:miter lim="800000"/>
            <a:headEnd/>
            <a:tailEnd/>
          </a:ln>
        </p:spPr>
        <p:txBody>
          <a:bodyPr>
            <a:spAutoFit/>
          </a:bodyPr>
          <a:lstStyle/>
          <a:p>
            <a:pPr>
              <a:defRPr/>
            </a:pPr>
            <a:r>
              <a:rPr lang="ru-RU" sz="2000" b="1" i="1" dirty="0">
                <a:solidFill>
                  <a:srgbClr val="000000"/>
                </a:solidFill>
                <a:effectLst>
                  <a:outerShdw blurRad="38100" dist="38100" dir="2700000" algn="tl">
                    <a:srgbClr val="000000">
                      <a:alpha val="43137"/>
                    </a:srgbClr>
                  </a:outerShdw>
                </a:effectLst>
                <a:latin typeface="Times New Roman" pitchFamily="18" charset="0"/>
                <a:ea typeface="Calibri" pitchFamily="34" charset="0"/>
                <a:cs typeface="Times New Roman" pitchFamily="18" charset="0"/>
              </a:rPr>
              <a:t>Запрещается</a:t>
            </a:r>
            <a:endParaRPr lang="ru-RU" sz="2000" b="1" i="1" dirty="0">
              <a:effectLst>
                <a:outerShdw blurRad="38100" dist="38100" dir="2700000" algn="tl">
                  <a:srgbClr val="000000">
                    <a:alpha val="43137"/>
                  </a:srgbClr>
                </a:outerShdw>
              </a:effectLst>
              <a:ea typeface="Calibri" pitchFamily="34" charset="0"/>
              <a:cs typeface="Times New Roman" pitchFamily="18" charset="0"/>
            </a:endParaRPr>
          </a:p>
        </p:txBody>
      </p:sp>
      <p:sp>
        <p:nvSpPr>
          <p:cNvPr id="14341" name="TextBox 1"/>
          <p:cNvSpPr txBox="1">
            <a:spLocks noChangeArrowheads="1"/>
          </p:cNvSpPr>
          <p:nvPr/>
        </p:nvSpPr>
        <p:spPr bwMode="auto">
          <a:xfrm>
            <a:off x="971550" y="4221163"/>
            <a:ext cx="6840538" cy="1815882"/>
          </a:xfrm>
          <a:prstGeom prst="rect">
            <a:avLst/>
          </a:prstGeom>
          <a:noFill/>
          <a:ln w="9525">
            <a:noFill/>
            <a:miter lim="800000"/>
            <a:headEnd/>
            <a:tailEnd/>
          </a:ln>
        </p:spPr>
        <p:txBody>
          <a:bodyPr>
            <a:spAutoFit/>
          </a:bodyPr>
          <a:lstStyle/>
          <a:p>
            <a:pPr algn="ctr"/>
            <a:r>
              <a:rPr lang="ru-RU" sz="1600" b="1" dirty="0">
                <a:latin typeface="Times New Roman" pitchFamily="18" charset="0"/>
                <a:cs typeface="Times New Roman" pitchFamily="18" charset="0"/>
              </a:rPr>
              <a:t>Постановлением </a:t>
            </a:r>
            <a:endParaRPr lang="ru-RU" sz="1600" dirty="0">
              <a:latin typeface="Times New Roman" pitchFamily="18" charset="0"/>
              <a:cs typeface="Times New Roman" pitchFamily="18" charset="0"/>
            </a:endParaRPr>
          </a:p>
          <a:p>
            <a:pPr algn="ctr"/>
            <a:r>
              <a:rPr lang="ru-RU" sz="1600" dirty="0">
                <a:latin typeface="Times New Roman" pitchFamily="18" charset="0"/>
                <a:cs typeface="Times New Roman" pitchFamily="18" charset="0"/>
              </a:rPr>
              <a:t>утвержден порядок сообщения отдельными категориями лиц </a:t>
            </a:r>
            <a:r>
              <a:rPr lang="ru-RU" sz="1600" b="1" i="1" dirty="0">
                <a:latin typeface="Times New Roman" pitchFamily="18" charset="0"/>
                <a:cs typeface="Times New Roman" pitchFamily="18" charset="0"/>
              </a:rPr>
              <a:t>о получении подарка </a:t>
            </a:r>
            <a:r>
              <a:rPr lang="ru-RU" sz="1600" dirty="0">
                <a:latin typeface="Times New Roman" pitchFamily="18" charset="0"/>
                <a:cs typeface="Times New Roman" pitchFamily="18" charset="0"/>
              </a:rPr>
              <a:t>в связи с протокольными мероприятиями, служебными командировками и другими официальными мероприятиями, участие в которых связано с исполнением ими служебных (должностных) обязанностей, сдачи и оценки подарка, реализации (выкупа) и зачисления средств, вырученных от его реализации</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Трек">
  <a:themeElements>
    <a:clrScheme name="Трек">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Трек">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Трек">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2.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Тема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Trek</Template>
  <TotalTime>13697</TotalTime>
  <Words>5804</Words>
  <Application>Microsoft Office PowerPoint</Application>
  <PresentationFormat>Экран (4:3)</PresentationFormat>
  <Paragraphs>316</Paragraphs>
  <Slides>42</Slides>
  <Notes>6</Notes>
  <HiddenSlides>0</HiddenSlides>
  <MMClips>0</MMClips>
  <ScaleCrop>false</ScaleCrop>
  <HeadingPairs>
    <vt:vector size="4" baseType="variant">
      <vt:variant>
        <vt:lpstr>Тема</vt:lpstr>
      </vt:variant>
      <vt:variant>
        <vt:i4>1</vt:i4>
      </vt:variant>
      <vt:variant>
        <vt:lpstr>Заголовки слайдов</vt:lpstr>
      </vt:variant>
      <vt:variant>
        <vt:i4>42</vt:i4>
      </vt:variant>
    </vt:vector>
  </HeadingPairs>
  <TitlesOfParts>
    <vt:vector size="43" baseType="lpstr">
      <vt:lpstr>Трек</vt:lpstr>
      <vt:lpstr>Слайд 1</vt:lpstr>
      <vt:lpstr>ОГРАНИЧЕНИЯ, связанные с муниципальной службой</vt:lpstr>
      <vt:lpstr>ОГРАНИЧЕНИЯ, связанные с муниципальной службой</vt:lpstr>
      <vt:lpstr>ОГРАНИЧЕНИЯ, связанные с муниципальной службой</vt:lpstr>
      <vt:lpstr>ОГРАНИЧЕНИЯ, связанные с муниципальной службой</vt:lpstr>
      <vt:lpstr>Слайд 6</vt:lpstr>
      <vt:lpstr>Слайд 7</vt:lpstr>
      <vt:lpstr>Слайд 8</vt:lpstr>
      <vt:lpstr>Слайд 9</vt:lpstr>
      <vt:lpstr>Слайд 10</vt:lpstr>
      <vt:lpstr>Слайд 11</vt:lpstr>
      <vt:lpstr>Слайд 12</vt:lpstr>
      <vt:lpstr>Основные нормативные правовые акты, определяющие понятие и порядок урегулирования конфликта интересов</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lpstr>Слайд 36</vt:lpstr>
      <vt:lpstr>Слайд 37</vt:lpstr>
      <vt:lpstr>Слайд 38</vt:lpstr>
      <vt:lpstr>Слайд 39</vt:lpstr>
      <vt:lpstr>Слайд 40</vt:lpstr>
      <vt:lpstr>Слайд 41</vt:lpstr>
      <vt:lpstr>Слайд 42</vt:lpstr>
    </vt:vector>
  </TitlesOfParts>
  <Company>LTD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gulmira</dc:creator>
  <cp:lastModifiedBy>эльдо</cp:lastModifiedBy>
  <cp:revision>1089</cp:revision>
  <dcterms:created xsi:type="dcterms:W3CDTF">2004-02-10T13:48:08Z</dcterms:created>
  <dcterms:modified xsi:type="dcterms:W3CDTF">2020-04-12T12:42:13Z</dcterms:modified>
</cp:coreProperties>
</file>