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ashural.ru/dostoprimechatelnosti-urala/sverdlovskaya-oblast/nevyansk/?ysclid=l95ldcslq2552849024" TargetMode="External"/><Relationship Id="rId2" Type="http://schemas.openxmlformats.org/officeDocument/2006/relationships/hyperlink" Target="https://nashural.ru/dostoprimechatelnosti-urala/sverdlovskaya-oblast/tavolgi/?ysclid=l95kmgfj526559392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3599" y="1412776"/>
            <a:ext cx="5942525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Уральские </a:t>
            </a:r>
          </a:p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промыслы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КОЛОКОЛЬНОЕ ЛИТЬЕ В начале 18-го века в Невьянском заводе по распоряжению Никиты</a:t>
            </a:r>
          </a:p>
          <a:p>
            <a:r>
              <a:rPr lang="ru-RU" dirty="0" smtClean="0"/>
              <a:t>Демидова был отлит первый колокол. Сегодня широко известно каменск-уральское</a:t>
            </a:r>
          </a:p>
          <a:p>
            <a:r>
              <a:rPr lang="ru-RU" dirty="0" smtClean="0"/>
              <a:t>предприятие «Пятков и К», ставшее одним из ведущих в России колокольных заводов.</a:t>
            </a:r>
            <a:endParaRPr lang="ru-RU" dirty="0"/>
          </a:p>
        </p:txBody>
      </p:sp>
      <p:pic>
        <p:nvPicPr>
          <p:cNvPr id="2050" name="Picture 2" descr="https://i2.wp.com/fhd.multiurok.ru/html/2017/08/22/s_599c3e3277c67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128792" cy="5346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shareslide.ru/img/thumbs/a87bdd25980a0f97f5910b0fe187ff5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Пользователь\Desktop\a87bdd25980a0f97f5910b0fe187ff52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692696"/>
            <a:ext cx="327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Челябинская область, Златоуст</a:t>
            </a:r>
            <a:endParaRPr lang="ru-RU" b="1" dirty="0"/>
          </a:p>
        </p:txBody>
      </p:sp>
      <p:pic>
        <p:nvPicPr>
          <p:cNvPr id="5" name="Picture 2" descr="https://s1.slide-share.ru/s_slide/c5515d48ca70059a7aa25627087e0139/4a34cc88-05ae-44e4-b33f-e74885f712ac.jpeg"/>
          <p:cNvPicPr>
            <a:picLocks noChangeAspect="1" noChangeArrowheads="1"/>
          </p:cNvPicPr>
          <p:nvPr/>
        </p:nvPicPr>
        <p:blipFill>
          <a:blip r:embed="rId3" cstate="print"/>
          <a:srcRect l="19288" t="22050" r="17713" b="21251"/>
          <a:stretch>
            <a:fillRect/>
          </a:stretch>
        </p:blipFill>
        <p:spPr bwMode="auto">
          <a:xfrm>
            <a:off x="3635896" y="3068960"/>
            <a:ext cx="2232248" cy="1506767"/>
          </a:xfrm>
          <a:prstGeom prst="rect">
            <a:avLst/>
          </a:prstGeom>
          <a:noFill/>
        </p:spPr>
      </p:pic>
      <p:sp>
        <p:nvSpPr>
          <p:cNvPr id="1029" name="AutoShape 5" descr="https://theslide.ru/img/thumbs/e66ed85e43bc6be67bedb72259f1f5e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5" descr="C:\Users\Пользователь\Desktop\e66ed85e43bc6be67bedb72259f1f5eb-800x.jpg"/>
          <p:cNvPicPr>
            <a:picLocks noChangeAspect="1" noChangeArrowheads="1"/>
          </p:cNvPicPr>
          <p:nvPr/>
        </p:nvPicPr>
        <p:blipFill>
          <a:blip r:embed="rId4" cstate="print"/>
          <a:srcRect l="4641" t="23540" r="45275" b="4641"/>
          <a:stretch>
            <a:fillRect/>
          </a:stretch>
        </p:blipFill>
        <p:spPr bwMode="auto">
          <a:xfrm>
            <a:off x="7020272" y="4573991"/>
            <a:ext cx="2123728" cy="2284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 descr="https://theslide.ru/img/thumbs/e66ed85e43bc6be67bedb72259f1f5e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3" name="Picture 7" descr="http://images.myshared.ru/4/123532/slide_7.jpg"/>
          <p:cNvPicPr>
            <a:picLocks noChangeAspect="1" noChangeArrowheads="1"/>
          </p:cNvPicPr>
          <p:nvPr/>
        </p:nvPicPr>
        <p:blipFill>
          <a:blip r:embed="rId2" cstate="print"/>
          <a:srcRect t="5040" b="15581"/>
          <a:stretch>
            <a:fillRect/>
          </a:stretch>
        </p:blipFill>
        <p:spPr bwMode="auto">
          <a:xfrm>
            <a:off x="1" y="0"/>
            <a:ext cx="9143999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332656"/>
            <a:ext cx="2442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Таволжская</a:t>
            </a:r>
            <a:r>
              <a:rPr lang="ru-RU" b="1" dirty="0" smtClean="0"/>
              <a:t> керамика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Гончарный промысел на Урале </a:t>
            </a:r>
            <a:r>
              <a:rPr lang="ru-RU" dirty="0" smtClean="0"/>
              <a:t>достиг рассвета в деревнях </a:t>
            </a:r>
            <a:r>
              <a:rPr lang="ru-RU" b="1" dirty="0" smtClean="0">
                <a:hlinkClick r:id="rId2"/>
              </a:rPr>
              <a:t>Верхние и Нижние Таволги</a:t>
            </a:r>
            <a:r>
              <a:rPr lang="ru-RU" dirty="0" smtClean="0"/>
              <a:t> близ города </a:t>
            </a:r>
            <a:r>
              <a:rPr lang="ru-RU" b="1" dirty="0" smtClean="0">
                <a:hlinkClick r:id="rId3"/>
              </a:rPr>
              <a:t>Невьянска</a:t>
            </a:r>
            <a:r>
              <a:rPr lang="ru-RU" dirty="0" smtClean="0"/>
              <a:t>. Изделия из красной глины здесь начали изготавливать в XVII веке. Только представьте: до революции здесь работало несколько десятков мастерских!</a:t>
            </a:r>
          </a:p>
          <a:p>
            <a:r>
              <a:rPr lang="ru-RU" i="1" dirty="0" smtClean="0"/>
              <a:t>По данным исторических источников в 1887 году в селе Нижних Таволгах было </a:t>
            </a:r>
            <a:r>
              <a:rPr lang="ru-RU" b="1" i="1" dirty="0" smtClean="0"/>
              <a:t>59 мастерских</a:t>
            </a:r>
            <a:r>
              <a:rPr lang="ru-RU" i="1" dirty="0" smtClean="0"/>
              <a:t>, в которых работало более 100 гончаров.</a:t>
            </a:r>
            <a:endParaRPr lang="ru-RU" dirty="0"/>
          </a:p>
        </p:txBody>
      </p:sp>
      <p:pic>
        <p:nvPicPr>
          <p:cNvPr id="25602" name="Picture 2" descr="Гончарное ремесло в Свердловской области, Нижние Тавол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348880"/>
            <a:ext cx="7416824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Иконопись на Урале - это одно из ярких явлений в истории культуры региона. При этом </a:t>
            </a:r>
            <a:r>
              <a:rPr lang="ru-RU" dirty="0" err="1" smtClean="0"/>
              <a:t>Невьянская</a:t>
            </a:r>
            <a:r>
              <a:rPr lang="ru-RU" dirty="0" smtClean="0"/>
              <a:t> икона - это вершина уральского горнозаводского старообрядческого </a:t>
            </a:r>
            <a:r>
              <a:rPr lang="ru-RU" dirty="0" err="1" smtClean="0"/>
              <a:t>иконописания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6626" name="AutoShape 2" descr="Невьянское иконописное наследие"/>
          <p:cNvSpPr>
            <a:spLocks noChangeAspect="1" noChangeArrowheads="1"/>
          </p:cNvSpPr>
          <p:nvPr/>
        </p:nvSpPr>
        <p:spPr bwMode="auto">
          <a:xfrm>
            <a:off x="155575" y="-2613025"/>
            <a:ext cx="4762500" cy="5457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Некоторые иконы – самые настоящие пейзажи с тщательно проработанными деталями рельефа и растительности, а также строгим следованием законам линейной перспектив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24744"/>
            <a:ext cx="4374969" cy="52447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БУРАЧНЫЙ ПРОМЫСЕЛ . Изготовление и роспись туесов (коробок с крышкой) из бересты.</a:t>
            </a:r>
          </a:p>
          <a:p>
            <a:r>
              <a:rPr lang="ru-RU" dirty="0" smtClean="0"/>
              <a:t>Этот вид ремесла получил распространение в Нижнем Тагиле, а в </a:t>
            </a:r>
            <a:r>
              <a:rPr lang="ru-RU" dirty="0" err="1" smtClean="0"/>
              <a:t>Нижнесалдинском</a:t>
            </a:r>
            <a:endParaRPr lang="ru-RU" dirty="0" smtClean="0"/>
          </a:p>
          <a:p>
            <a:r>
              <a:rPr lang="ru-RU" dirty="0" smtClean="0"/>
              <a:t>краеведческом музее можно увидеть самое большое собрание бураков.</a:t>
            </a:r>
            <a:endParaRPr lang="ru-RU" dirty="0"/>
          </a:p>
        </p:txBody>
      </p:sp>
      <p:pic>
        <p:nvPicPr>
          <p:cNvPr id="10244" name="Picture 4" descr="https://myslide.ru/documents_7/e1335e934f61c582c562970d0925b79c/img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08912" cy="5066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СУНДУЧНЫЙ ПРОМЫСЕЛ Центрами развития этого ремесла в XIX стали город Невьянск и</a:t>
            </a:r>
          </a:p>
          <a:p>
            <a:r>
              <a:rPr lang="ru-RU" dirty="0" smtClean="0"/>
              <a:t>поселок </a:t>
            </a:r>
            <a:r>
              <a:rPr lang="ru-RU" dirty="0" err="1" smtClean="0"/>
              <a:t>Быньговский</a:t>
            </a:r>
            <a:r>
              <a:rPr lang="ru-RU" dirty="0" smtClean="0"/>
              <a:t> – здесь находились крупнейшие заводы. Сундуки и шкатулки делали</a:t>
            </a:r>
          </a:p>
          <a:p>
            <a:r>
              <a:rPr lang="ru-RU" dirty="0" smtClean="0"/>
              <a:t>из древесины сосны и кедра, богатая отделка выполнялась из железа и разновидностей</a:t>
            </a:r>
          </a:p>
          <a:p>
            <a:r>
              <a:rPr lang="ru-RU" dirty="0" smtClean="0"/>
              <a:t>жести: черненой, крашеной, печатной, чеканенной, бронзированной и многих других.</a:t>
            </a:r>
            <a:endParaRPr lang="ru-RU" dirty="0"/>
          </a:p>
        </p:txBody>
      </p:sp>
      <p:pic>
        <p:nvPicPr>
          <p:cNvPr id="9218" name="Picture 2" descr="https://myslide.ru/documents_7/e1335e934f61c582c562970d0925b79c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620000" cy="4994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ПРОИЗВОДСТВО САМОВАРОВ. Свое развитие самоварное дело получило на</a:t>
            </a:r>
          </a:p>
          <a:p>
            <a:r>
              <a:rPr lang="ru-RU" dirty="0" err="1" smtClean="0"/>
              <a:t>Нижнеиргинском</a:t>
            </a:r>
            <a:r>
              <a:rPr lang="ru-RU" dirty="0" smtClean="0"/>
              <a:t> заводе близ Красноуфимска. Дата изготовления первого</a:t>
            </a:r>
          </a:p>
          <a:p>
            <a:r>
              <a:rPr lang="ru-RU" dirty="0" smtClean="0"/>
              <a:t>самовара – 1746 год. В местном краеведческом музее находится самая богатая</a:t>
            </a:r>
          </a:p>
          <a:p>
            <a:r>
              <a:rPr lang="ru-RU" dirty="0" smtClean="0"/>
              <a:t>экспозиция самоваров местного производства. </a:t>
            </a:r>
            <a:endParaRPr lang="ru-RU" dirty="0"/>
          </a:p>
        </p:txBody>
      </p:sp>
      <p:pic>
        <p:nvPicPr>
          <p:cNvPr id="8194" name="Picture 2" descr="https://fsd.multiurok.ru/html/2017/08/22/s_599c3e3277c67/img4.jpg"/>
          <p:cNvPicPr>
            <a:picLocks noChangeAspect="1" noChangeArrowheads="1"/>
          </p:cNvPicPr>
          <p:nvPr/>
        </p:nvPicPr>
        <p:blipFill>
          <a:blip r:embed="rId2" cstate="print"/>
          <a:srcRect l="47249" t="17325"/>
          <a:stretch>
            <a:fillRect/>
          </a:stretch>
        </p:blipFill>
        <p:spPr bwMode="auto">
          <a:xfrm>
            <a:off x="683568" y="1628800"/>
            <a:ext cx="7776864" cy="52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"/>
            <a:ext cx="8892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УРАЛЬСКАЯ РОСПИСЬ Искусство росписи получило распространение на Урале в XVII веке, во время активного заселения этих земель выходцами из Центральной России и Поволжья. Особенно активно уральская роспись развивалась в Алапаевском горнозаводском районе. Расписная утварь и мебель встречались даже в самых бедных домах, кое-где расписывались целые горницы. Яркие образцы этого самобытного ремесла можно увидеть в экспозиции </a:t>
            </a:r>
            <a:r>
              <a:rPr lang="ru-RU" dirty="0" err="1" smtClean="0"/>
              <a:t>Нижнесинячихнского</a:t>
            </a:r>
            <a:r>
              <a:rPr lang="ru-RU" dirty="0" smtClean="0"/>
              <a:t> музея-заповедника.</a:t>
            </a:r>
            <a:endParaRPr lang="ru-RU" dirty="0"/>
          </a:p>
        </p:txBody>
      </p:sp>
      <p:pic>
        <p:nvPicPr>
          <p:cNvPr id="7170" name="Picture 2" descr="https://s0.slide-share.ru/s_slide/c808b57c7202fe3be59be106eef01231/39dca92a-ac57-4e70-80a7-b45854985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8136904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ХУДОЖЕСТВЕННОЕ ЛИТЬЕ Активное развитие металлургической промышленности на Урале</a:t>
            </a:r>
          </a:p>
          <a:p>
            <a:r>
              <a:rPr lang="ru-RU" dirty="0" smtClean="0"/>
              <a:t>способствовало зарождению художественных промыслов в этой области: на многих</a:t>
            </a:r>
          </a:p>
          <a:p>
            <a:r>
              <a:rPr lang="ru-RU" dirty="0" smtClean="0"/>
              <a:t>железоделательных и чугуноплавильных заводах работали мастерские по художественному литью.</a:t>
            </a:r>
          </a:p>
          <a:p>
            <a:r>
              <a:rPr lang="ru-RU" dirty="0" err="1" smtClean="0"/>
              <a:t>Каслинское</a:t>
            </a:r>
            <a:r>
              <a:rPr lang="ru-RU" dirty="0" smtClean="0"/>
              <a:t> и </a:t>
            </a:r>
            <a:r>
              <a:rPr lang="ru-RU" dirty="0" err="1" smtClean="0"/>
              <a:t>Кусинское</a:t>
            </a:r>
            <a:r>
              <a:rPr lang="ru-RU" dirty="0" smtClean="0"/>
              <a:t> литье из чугуна является гордостью Южного Урала. В музее декоративно-прикладного искусства можно увидеть экспозицию, наглядно показывающую историю развития </a:t>
            </a:r>
            <a:r>
              <a:rPr lang="ru-RU" dirty="0" smtClean="0"/>
              <a:t>этого ремесла </a:t>
            </a:r>
            <a:r>
              <a:rPr lang="ru-RU" dirty="0" smtClean="0"/>
              <a:t>с начала XIX века.</a:t>
            </a:r>
            <a:endParaRPr lang="ru-RU" dirty="0"/>
          </a:p>
        </p:txBody>
      </p:sp>
      <p:pic>
        <p:nvPicPr>
          <p:cNvPr id="6148" name="Picture 4" descr="https://myslide.ru/documents_7/e1335e934f61c582c562970d0925b79c/img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04" y="2492896"/>
            <a:ext cx="4464496" cy="4221088"/>
          </a:xfrm>
          <a:prstGeom prst="rect">
            <a:avLst/>
          </a:prstGeom>
          <a:noFill/>
        </p:spPr>
      </p:pic>
      <p:pic>
        <p:nvPicPr>
          <p:cNvPr id="6150" name="Picture 6" descr="https://s1.slide-share.ru/s_slide/6aabb7845552c95c93fd1c29cb8b0385/ce8002fa-7d2c-4289-91cb-5ff3d90d8a7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4644008" cy="4149080"/>
          </a:xfrm>
          <a:prstGeom prst="rect">
            <a:avLst/>
          </a:prstGeom>
          <a:noFill/>
        </p:spPr>
      </p:pic>
      <p:pic>
        <p:nvPicPr>
          <p:cNvPr id="6" name="Picture 2" descr="https://i2.wp.com/fhd.multiurok.ru/html/2017/08/22/s_599c3e3277c67/img5.jpg"/>
          <p:cNvPicPr>
            <a:picLocks noChangeAspect="1" noChangeArrowheads="1"/>
          </p:cNvPicPr>
          <p:nvPr/>
        </p:nvPicPr>
        <p:blipFill>
          <a:blip r:embed="rId4" cstate="print"/>
          <a:srcRect l="47249" t="15550"/>
          <a:stretch>
            <a:fillRect/>
          </a:stretch>
        </p:blipFill>
        <p:spPr bwMode="auto">
          <a:xfrm>
            <a:off x="3635896" y="1988840"/>
            <a:ext cx="1761994" cy="2115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ЛАКОВАЯ РОСПИСЬ ПО МЕТАЛЛУ С середины 18-го века на Урале, в Нижнем Тагиле, Верх-</a:t>
            </a:r>
          </a:p>
          <a:p>
            <a:r>
              <a:rPr lang="ru-RU" dirty="0" err="1" smtClean="0"/>
              <a:t>Нейвинском</a:t>
            </a:r>
            <a:r>
              <a:rPr lang="ru-RU" dirty="0" smtClean="0"/>
              <a:t>, Туринске и Невьянске начинает развиваться еще одно интересное ремесло</a:t>
            </a:r>
          </a:p>
          <a:p>
            <a:r>
              <a:rPr lang="ru-RU" dirty="0" smtClean="0"/>
              <a:t>— лаковая роспись по металлу. В наши дни наиболее крупное предприятие этого</a:t>
            </a:r>
          </a:p>
          <a:p>
            <a:r>
              <a:rPr lang="ru-RU" dirty="0" smtClean="0"/>
              <a:t>направления — предприятие «Метальная лавка» в Нижнем Тагиле, где работают отличные</a:t>
            </a:r>
          </a:p>
          <a:p>
            <a:r>
              <a:rPr lang="ru-RU" dirty="0" smtClean="0"/>
              <a:t>мастера и художники.</a:t>
            </a:r>
            <a:endParaRPr lang="ru-RU" dirty="0"/>
          </a:p>
        </p:txBody>
      </p:sp>
      <p:pic>
        <p:nvPicPr>
          <p:cNvPr id="5122" name="Picture 2" descr="https://myslide.ru/documents_2/f4aa7ff115d99de2f6ad4d74f69ff942/img15.jpg"/>
          <p:cNvPicPr>
            <a:picLocks noChangeAspect="1" noChangeArrowheads="1"/>
          </p:cNvPicPr>
          <p:nvPr/>
        </p:nvPicPr>
        <p:blipFill>
          <a:blip r:embed="rId2" cstate="print"/>
          <a:srcRect t="15120" r="51806" b="15581"/>
          <a:stretch>
            <a:fillRect/>
          </a:stretch>
        </p:blipFill>
        <p:spPr bwMode="auto">
          <a:xfrm>
            <a:off x="179512" y="1412776"/>
            <a:ext cx="3672408" cy="3960440"/>
          </a:xfrm>
          <a:prstGeom prst="rect">
            <a:avLst/>
          </a:prstGeom>
          <a:noFill/>
        </p:spPr>
      </p:pic>
      <p:pic>
        <p:nvPicPr>
          <p:cNvPr id="5124" name="Picture 4" descr="https://europeanmuseumforum.ru/wp-content/uploads/2/b/b/2bb6c67e35c11809ac050d42c67bf4f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456" y="1196752"/>
            <a:ext cx="4896544" cy="3672408"/>
          </a:xfrm>
          <a:prstGeom prst="rect">
            <a:avLst/>
          </a:prstGeom>
          <a:noFill/>
        </p:spPr>
      </p:pic>
      <p:pic>
        <p:nvPicPr>
          <p:cNvPr id="5126" name="Picture 6" descr="https://s0.slide-share.ru/s_slide/69371021c5ea7e2c12cdbe2160110274/9592e794-cb3b-482a-8c6c-37a08097d310.jpeg"/>
          <p:cNvPicPr>
            <a:picLocks noChangeAspect="1" noChangeArrowheads="1"/>
          </p:cNvPicPr>
          <p:nvPr/>
        </p:nvPicPr>
        <p:blipFill>
          <a:blip r:embed="rId4" cstate="print"/>
          <a:srcRect l="23250" t="11812" r="22118" b="14689"/>
          <a:stretch>
            <a:fillRect/>
          </a:stretch>
        </p:blipFill>
        <p:spPr bwMode="auto">
          <a:xfrm>
            <a:off x="3563888" y="4405836"/>
            <a:ext cx="3240360" cy="245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РЕЗЬБА ПО КАМНЮ Уральская школа резьбы по камню зародилась в XVIII веке. На</a:t>
            </a:r>
          </a:p>
          <a:p>
            <a:r>
              <a:rPr lang="ru-RU" dirty="0" smtClean="0"/>
              <a:t>территории современной Свердловской области работало множество частных мастерских.</a:t>
            </a:r>
          </a:p>
          <a:p>
            <a:r>
              <a:rPr lang="ru-RU" dirty="0" smtClean="0"/>
              <a:t>Основой для камнерезных изделий служили местные камни, такие как яшма, малахит,</a:t>
            </a:r>
          </a:p>
          <a:p>
            <a:r>
              <a:rPr lang="ru-RU" dirty="0" smtClean="0"/>
              <a:t>мрамор и множество других. Древние традиции этого промысла развиваются и сейчас, не</a:t>
            </a:r>
          </a:p>
          <a:p>
            <a:r>
              <a:rPr lang="ru-RU" dirty="0" smtClean="0"/>
              <a:t>только в маленьких мастерских, но и на крупных камнерезных предприятиях в Нижнем</a:t>
            </a:r>
          </a:p>
          <a:p>
            <a:r>
              <a:rPr lang="ru-RU" dirty="0" smtClean="0"/>
              <a:t>Тагиле, Асбесте, Екатеринбурге и Заречном.</a:t>
            </a:r>
            <a:endParaRPr lang="ru-RU" dirty="0"/>
          </a:p>
        </p:txBody>
      </p:sp>
      <p:pic>
        <p:nvPicPr>
          <p:cNvPr id="4098" name="Picture 2" descr="https://europeanmuseumforum.ru/wp-content/uploads/e/2/2/e228cc2c48b4b9fa8168ceef750b0a44.jpeg"/>
          <p:cNvPicPr>
            <a:picLocks noChangeAspect="1" noChangeArrowheads="1"/>
          </p:cNvPicPr>
          <p:nvPr/>
        </p:nvPicPr>
        <p:blipFill>
          <a:blip r:embed="rId2" cstate="print"/>
          <a:srcRect l="4921" t="13148" r="3512" b="3521"/>
          <a:stretch>
            <a:fillRect/>
          </a:stretch>
        </p:blipFill>
        <p:spPr bwMode="auto">
          <a:xfrm>
            <a:off x="0" y="2132856"/>
            <a:ext cx="4680520" cy="3816424"/>
          </a:xfrm>
          <a:prstGeom prst="rect">
            <a:avLst/>
          </a:prstGeom>
          <a:noFill/>
        </p:spPr>
      </p:pic>
      <p:pic>
        <p:nvPicPr>
          <p:cNvPr id="4100" name="Picture 4" descr="https://fsd.multiurok.ru/html/2017/12/13/s_5a316d95d4c3d/img22.jpg"/>
          <p:cNvPicPr>
            <a:picLocks noChangeAspect="1" noChangeArrowheads="1"/>
          </p:cNvPicPr>
          <p:nvPr/>
        </p:nvPicPr>
        <p:blipFill>
          <a:blip r:embed="rId3" cstate="print"/>
          <a:srcRect l="41343" t="11025"/>
          <a:stretch>
            <a:fillRect/>
          </a:stretch>
        </p:blipFill>
        <p:spPr bwMode="auto">
          <a:xfrm>
            <a:off x="5004048" y="2060848"/>
            <a:ext cx="3575720" cy="4067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92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ПРОИЗВОДСТВО ФАРФОРА . Одним из направлений работы уральских мастеровых был и</a:t>
            </a:r>
          </a:p>
          <a:p>
            <a:r>
              <a:rPr lang="ru-RU" dirty="0" smtClean="0"/>
              <a:t>керамический промысел. Еще в первой половине 18-го века в селе Нижние Таволги</a:t>
            </a:r>
          </a:p>
          <a:p>
            <a:r>
              <a:rPr lang="ru-RU" dirty="0" err="1" smtClean="0"/>
              <a:t>Невьянского</a:t>
            </a:r>
            <a:r>
              <a:rPr lang="ru-RU" dirty="0" smtClean="0"/>
              <a:t> района выпускали керамическую посуду. А в наши дни </a:t>
            </a:r>
            <a:r>
              <a:rPr lang="ru-RU" dirty="0" err="1" smtClean="0"/>
              <a:t>мастера-керамисты</a:t>
            </a:r>
            <a:endParaRPr lang="ru-RU" dirty="0" smtClean="0"/>
          </a:p>
          <a:p>
            <a:r>
              <a:rPr lang="ru-RU" dirty="0" err="1" smtClean="0"/>
              <a:t>Сысертского</a:t>
            </a:r>
            <a:r>
              <a:rPr lang="ru-RU" dirty="0" smtClean="0"/>
              <a:t> фарфорового завода изготавливают уникальные фаянсовые иконостасы для храмов и монастырей Екатеринбургской ЕПАРХИИ.</a:t>
            </a:r>
            <a:endParaRPr lang="ru-RU" dirty="0"/>
          </a:p>
        </p:txBody>
      </p:sp>
      <p:pic>
        <p:nvPicPr>
          <p:cNvPr id="3074" name="Picture 2" descr="https://i1.wp.com/fhd.multiurok.ru/html/2017/08/22/s_599c3e3277c67/img8.jpg"/>
          <p:cNvPicPr>
            <a:picLocks noChangeAspect="1" noChangeArrowheads="1"/>
          </p:cNvPicPr>
          <p:nvPr/>
        </p:nvPicPr>
        <p:blipFill>
          <a:blip r:embed="rId2" cstate="print"/>
          <a:srcRect t="16679"/>
          <a:stretch>
            <a:fillRect/>
          </a:stretch>
        </p:blipFill>
        <p:spPr bwMode="auto">
          <a:xfrm>
            <a:off x="179512" y="1844824"/>
            <a:ext cx="8424936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553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12</cp:revision>
  <dcterms:created xsi:type="dcterms:W3CDTF">2022-11-06T12:18:42Z</dcterms:created>
  <dcterms:modified xsi:type="dcterms:W3CDTF">2022-11-11T16:52:08Z</dcterms:modified>
</cp:coreProperties>
</file>