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7" r:id="rId12"/>
    <p:sldId id="281" r:id="rId13"/>
    <p:sldId id="266" r:id="rId14"/>
    <p:sldId id="267" r:id="rId15"/>
    <p:sldId id="268" r:id="rId16"/>
    <p:sldId id="269" r:id="rId17"/>
    <p:sldId id="270" r:id="rId18"/>
    <p:sldId id="272" r:id="rId19"/>
    <p:sldId id="273" r:id="rId20"/>
    <p:sldId id="274" r:id="rId21"/>
    <p:sldId id="275" r:id="rId22"/>
    <p:sldId id="276" r:id="rId23"/>
    <p:sldId id="278" r:id="rId24"/>
    <p:sldId id="279" r:id="rId25"/>
    <p:sldId id="282" r:id="rId26"/>
    <p:sldId id="283" r:id="rId27"/>
    <p:sldId id="284" r:id="rId28"/>
    <p:sldId id="285" r:id="rId29"/>
    <p:sldId id="286" r:id="rId30"/>
    <p:sldId id="287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302" r:id="rId40"/>
    <p:sldId id="303" r:id="rId41"/>
    <p:sldId id="305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1914_%D0%B3%D0%BE%D0%B4_%D0%B2_%D0%B8%D1%81%D1%82%D0%BE%D1%80%D0%B8%D0%B8_%D0%B6%D0%B5%D0%BB%D0%B5%D0%B7%D0%BD%D0%BE%D0%B4%D0%BE%D1%80%D0%BE%D0%B6%D0%BD%D0%BE%D0%B3%D0%BE_%D1%82%D1%80%D0%B0%D0%BD%D1%81%D0%BF%D0%BE%D1%80%D1%82%D0%B0" TargetMode="External"/><Relationship Id="rId3" Type="http://schemas.openxmlformats.org/officeDocument/2006/relationships/hyperlink" Target="https://ru.wikipedia.org/wiki/%D0%A8%D1%80%D0%B5%D0%B9%D0%B1%D0%B5%D1%80,_%D0%9F%D1%91%D1%82%D1%80_%D0%9F%D0%B0%D0%B2%D0%BB%D0%BE%D0%B2%D0%B8%D1%87" TargetMode="External"/><Relationship Id="rId7" Type="http://schemas.openxmlformats.org/officeDocument/2006/relationships/hyperlink" Target="https://ru.wikipedia.org/wiki/%D0%95%D0%BA%D0%B0%D1%82%D0%B5%D1%80%D0%B8%D0%BD%D0%B1%D1%83%D1%80%D0%B3-%D0%9F%D0%B0%D1%81%D1%81%D0%B0%D0%B6%D0%B8%D1%80%D1%81%D0%BA%D0%B8%D0%B9" TargetMode="External"/><Relationship Id="rId12" Type="http://schemas.openxmlformats.org/officeDocument/2006/relationships/hyperlink" Target="https://ru.wikipedia.org/wiki/2003_%D0%B3%D0%BE%D0%B4_%D0%B2_%D0%B8%D1%81%D1%82%D0%BE%D1%80%D0%B8%D0%B8_%D0%B6%D0%B5%D0%BB%D0%B5%D0%B7%D0%BD%D0%BE%D0%B4%D0%BE%D1%80%D0%BE%D0%B6%D0%BD%D0%BE%D0%B3%D0%BE_%D1%82%D1%80%D0%B0%D0%BD%D1%81%D0%BF%D0%BE%D1%80%D1%82%D0%B0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A3%D1%80%D0%B0%D0%BB%D1%8C%D1%81%D0%BA%D0%B0%D1%8F_%D0%B3%D0%BE%D1%80%D0%BD%D0%BE%D0%B7%D0%B0%D0%B2%D0%BE%D0%B4%D1%81%D0%BA%D0%B0%D1%8F_%D0%B6%D0%B5%D0%BB%D0%B5%D0%B7%D0%BD%D0%B0%D1%8F_%D0%B4%D0%BE%D1%80%D0%BE%D0%B3%D0%B0" TargetMode="External"/><Relationship Id="rId11" Type="http://schemas.openxmlformats.org/officeDocument/2006/relationships/hyperlink" Target="https://ru.wikipedia.org/wiki/%D0%A0%D1%83%D1%81%D1%81%D0%BA%D0%B8%D0%B9_%D1%81%D1%82%D0%B8%D0%BB%D1%8C" TargetMode="External"/><Relationship Id="rId5" Type="http://schemas.openxmlformats.org/officeDocument/2006/relationships/hyperlink" Target="https://ru.wikipedia.org/wiki/%D0%9F%D0%B5%D1%80%D0%BC%D1%8C_I" TargetMode="External"/><Relationship Id="rId10" Type="http://schemas.openxmlformats.org/officeDocument/2006/relationships/hyperlink" Target="https://ru.wikipedia.org/wiki/%D0%90%D1%80%D1%85%D0%B8%D1%82%D0%B5%D0%BA%D1%82%D1%83%D1%80%D0%BD%D1%8B%D0%B9_%D1%81%D1%82%D0%B8%D0%BB%D1%8C" TargetMode="External"/><Relationship Id="rId4" Type="http://schemas.openxmlformats.org/officeDocument/2006/relationships/hyperlink" Target="https://ru.wikipedia.org/wiki/1878_%D0%B3%D0%BE%D0%B4_%D0%B2_%D0%B8%D1%81%D1%82%D0%BE%D1%80%D0%B8%D0%B8_%D0%B6%D0%B5%D0%BB%D0%B5%D0%B7%D0%BD%D0%BE%D0%B4%D0%BE%D1%80%D0%BE%D0%B6%D0%BD%D0%BE%D0%B3%D0%BE_%D1%82%D1%80%D0%B0%D0%BD%D1%81%D0%BF%D0%BE%D1%80%D1%82%D0%B0" TargetMode="External"/><Relationship Id="rId9" Type="http://schemas.openxmlformats.org/officeDocument/2006/relationships/hyperlink" Target="https://ru.wikipedia.org/wiki/%D0%A1%D1%82%D0%B0%D1%80%D1%8B%D0%B9_%D0%B2%D0%BE%D0%BA%D0%B7%D0%B0%D0%BB_(%D0%95%D0%BA%D0%B0%D1%82%D0%B5%D1%80%D0%B8%D0%BD%D0%B1%D1%83%D1%80%D0%B3)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2%D1%83%D1%80%D1%87%D0%B5%D0%B2%D0%B8%D1%87,_%D0%90%D0%BB%D0%B5%D0%BA%D1%81%D0%B0%D0%BD%D0%B4%D1%80_%D0%91%D0%BE%D0%BD%D0%B0%D0%B2%D0%B5%D0%BD%D1%82%D1%83%D1%80%D0%BE%D0%B2%D0%B8%D1%87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ru.wikipedia.org/wiki/1913" TargetMode="External"/><Relationship Id="rId4" Type="http://schemas.openxmlformats.org/officeDocument/2006/relationships/hyperlink" Target="https://ru.wikipedia.org/wiki/1905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mypresentation.ru/presentation/21054_prezentaciya_quotxramy_urala_verxoturequot__skachat_prezentacii_po_mxk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0%BC%D0%BF%D0%B8%D1%80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ru.wikipedia.org/wiki/%D0%A8%D0%B2%D0%B5%D1%86%D0%BE%D0%B2,_%D0%A4%D0%BE%D1%82%D0%B8%D0%B9_%D0%98%D0%BB%D1%8C%D0%B8%D1%87" TargetMode="External"/><Relationship Id="rId4" Type="http://schemas.openxmlformats.org/officeDocument/2006/relationships/hyperlink" Target="https://ru.wikipedia.org/wiki/%D0%A2%D0%B0%D0%B3%D0%B8%D0%BB_(%D1%80%D0%B5%D0%BA%D0%B0)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1991_%D0%B3%D0%BE%D0%B4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ru.wikipedia.org/wiki/%D0%93%D0%BE%D1%81%D0%BF%D0%BE%D0%B4%D1%81%D0%BA%D0%B8%D0%B9_%D0%B4%D0%BE%D0%BC_(%D0%BC%D1%83%D0%B7%D0%B5%D0%B9)" TargetMode="External"/><Relationship Id="rId4" Type="http://schemas.openxmlformats.org/officeDocument/2006/relationships/hyperlink" Target="https://ru.wikipedia.org/w/index.php?title=%D0%A5%D1%83%D0%B4%D0%BE%D1%8F%D1%80%D0%BE%D0%B2%D1%8B&amp;action=edit&amp;redlink=1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hyperlink" Target="https://ru.wikipedia.org/wiki/%D0%90%D1%80%D1%85%D0%B8%D1%82%D0%B5%D0%BA%D1%82%D1%83%D1%80%D0%BD%D1%8B%D0%B9_%D1%81%D1%82%D0%B8%D0%BB%D1%8C" TargetMode="External"/><Relationship Id="rId7" Type="http://schemas.openxmlformats.org/officeDocument/2006/relationships/hyperlink" Target="https://ru.wikipedia.org/wiki/%D0%93%D0%BE%D1%80%D0%BD%D0%BE%D0%B7%D0%B0%D0%B2%D0%BE%D0%B4%D1%81%D0%BA%D0%BE%D0%B9_%D0%A3%D1%80%D0%B0%D0%BB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0%D0%BA%D0%B8%D0%BD%D1%84%D0%B8%D0%B9_%D0%94%D0%B5%D0%BC%D0%B8%D0%B4%D0%BE%D0%B2" TargetMode="External"/><Relationship Id="rId5" Type="http://schemas.openxmlformats.org/officeDocument/2006/relationships/hyperlink" Target="https://ru.wikipedia.org/wiki/%D0%9F%D0%B5%D1%82%D1%80%D0%BE%D0%B2%D1%81%D0%BA%D0%BE%D0%B5_%D0%B1%D0%B0%D1%80%D0%BE%D0%BA%D0%BA%D0%BE" TargetMode="External"/><Relationship Id="rId4" Type="http://schemas.openxmlformats.org/officeDocument/2006/relationships/hyperlink" Target="https://ru.wikipedia.org/wiki/%D0%A0%D1%83%D1%81%D1%81%D0%BA%D0%B8%D0%B9_%D1%81%D1%82%D0%B8%D0%BB%D1%8C" TargetMode="External"/><Relationship Id="rId9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1%80%D1%85%D0%B8%D1%82%D0%B5%D0%BA%D1%82%D1%83%D1%80%D0%BD%D1%8B%D0%B9_%D1%81%D1%82%D0%B8%D0%BB%D1%8C" TargetMode="External"/><Relationship Id="rId7" Type="http://schemas.openxmlformats.org/officeDocument/2006/relationships/hyperlink" Target="https://ru.wikipedia.org/wiki/%D0%A0%D0%B5%D0%B9%D1%88%D0%B5%D1%80,_%D0%9C%D0%BE%D0%B8%D1%81%D0%B5%D0%B9_%D0%92%D0%B5%D0%BD%D0%B8%D0%B0%D0%BC%D0%B8%D0%BD%D0%BE%D0%B2%D0%B8%D1%87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3%D0%BE%D0%BB%D1%83%D0%B1%D0%B5%D0%B2,_%D0%93%D0%B5%D0%BE%D1%80%D0%B3%D0%B8%D0%B9_%D0%90%D0%BB%D0%B5%D0%BA%D1%81%D0%B0%D0%BD%D0%B4%D1%80%D0%BE%D0%B2%D0%B8%D1%87" TargetMode="External"/><Relationship Id="rId5" Type="http://schemas.openxmlformats.org/officeDocument/2006/relationships/hyperlink" Target="https://ru.wikipedia.org/wiki/%D0%97%D0%B4%D0%B0%D0%BD%D0%B8%D0%B5_%D0%A1%D0%B2%D0%B5%D1%80%D0%B4%D0%BB%D0%BE%D0%B2%D1%81%D0%BA%D0%BE%D0%B3%D0%BE_%D0%B3%D0%BE%D1%80%D0%BE%D0%B4%D1%81%D0%BA%D0%BE%D0%B3%D0%BE_%D1%81%D0%BE%D0%B2%D0%B5%D1%82%D0%B0_%D0%BD%D0%B0%D1%80%D0%BE%D0%B4%D0%BD%D1%8B%D1%85_%D0%B4%D0%B5%D0%BF%D1%83%D1%82%D0%B0%D1%82%D0%BE%D0%B2" TargetMode="External"/><Relationship Id="rId4" Type="http://schemas.openxmlformats.org/officeDocument/2006/relationships/hyperlink" Target="https://ru.wikipedia.org/wiki/%D0%A1%D1%82%D0%B0%D0%BB%D0%B8%D0%BD%D1%81%D0%BA%D0%B8%D0%B9_%D0%B0%D0%BC%D0%BF%D0%B8%D1%80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1821_%D0%B3%D0%BE%D0%B4" TargetMode="External"/><Relationship Id="rId7" Type="http://schemas.openxmlformats.org/officeDocument/2006/relationships/hyperlink" Target="https://ru.wikipedia.org/wiki/%D0%9A%D0%BE%D1%80%D0%B0%D0%B1%D0%BB%D1%8C_(%D1%82%D0%B8%D0%BF_%D0%BF%D1%80%D0%B0%D0%B2%D0%BE%D1%81%D0%BB%D0%B0%D0%B2%D0%BD%D0%BE%D0%B3%D0%BE_%D1%85%D1%80%D0%B0%D0%BC%D0%B0)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A0%D1%83%D1%81%D1%81%D0%BA%D0%BE-%D0%B2%D0%B8%D0%B7%D0%B0%D0%BD%D1%82%D0%B8%D0%B9%D1%81%D0%BA%D0%B8%D0%B9_%D1%81%D1%82%D0%B8%D0%BB%D1%8C" TargetMode="External"/><Relationship Id="rId5" Type="http://schemas.openxmlformats.org/officeDocument/2006/relationships/hyperlink" Target="https://ru.wikipedia.org/wiki/1856" TargetMode="External"/><Relationship Id="rId4" Type="http://schemas.openxmlformats.org/officeDocument/2006/relationships/hyperlink" Target="https://ru.wikipedia.org/wiki/1821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A%D0%BE%D0%BC%D0%BF%D0%BE%D0%B7%D0%B8%D1%82%D0%BD%D1%8B%D0%B5_%D0%BC%D0%B0%D1%82%D0%B5%D1%80%D0%B8%D0%B0%D0%BB%D1%8B" TargetMode="External"/><Relationship Id="rId3" Type="http://schemas.openxmlformats.org/officeDocument/2006/relationships/hyperlink" Target="https://ru.wikipedia.org/wiki/%D0%97%D0%BE%D0%B1%D0%B5%D0%BA,_%D0%92%D0%B5%D1%80%D0%BD%D0%B5%D1%80" TargetMode="External"/><Relationship Id="rId7" Type="http://schemas.openxmlformats.org/officeDocument/2006/relationships/hyperlink" Target="https://ru.wikipedia.org/wiki/%D0%91%D0%B5%D1%82%D0%BE%D0%BD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0%D0%BF%D0%B0%D1%80%D1%82%D0%B0%D0%BC%D0%B5%D0%BD%D1%82" TargetMode="External"/><Relationship Id="rId5" Type="http://schemas.openxmlformats.org/officeDocument/2006/relationships/hyperlink" Target="https://ru.wikipedia.org/wiki/%D0%95%D0%BA%D0%B0%D1%82%D0%B5%D1%80%D0%B8%D0%BD%D0%B1%D1%83%D1%80%D0%B3-%D0%A1%D0%B8%D1%82%D0%B8" TargetMode="External"/><Relationship Id="rId4" Type="http://schemas.openxmlformats.org/officeDocument/2006/relationships/hyperlink" Target="https://ru.wikipedia.org/wiki/%D0%9D%D0%B5%D0%B1%D0%BE%D1%81%D0%BA%D1%80%D1%91%D0%B1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/index.php?title=%D0%93%D0%BE%D1%80%D0%BF%D1%80%D0%BE%D0%B5%D0%BA%D1%82&amp;action=edit&amp;redlink=1" TargetMode="External"/><Relationship Id="rId3" Type="http://schemas.openxmlformats.org/officeDocument/2006/relationships/hyperlink" Target="https://ru.wikipedia.org/wiki/%D0%90%D1%80%D1%85%D0%B8%D1%82%D0%B5%D0%BA%D1%82%D1%83%D1%80%D0%BD%D1%8B%D0%B9_%D1%81%D1%82%D0%B8%D0%BB%D1%8C" TargetMode="External"/><Relationship Id="rId7" Type="http://schemas.openxmlformats.org/officeDocument/2006/relationships/hyperlink" Target="https://ru.wikipedia.org/wiki/%D0%A3%D1%80%D0%B0%D0%BB%D0%B2%D0%B0%D0%B3%D0%BE%D0%BD%D0%B7%D0%B0%D0%B2%D0%BE%D0%B4" TargetMode="External"/><Relationship Id="rId12" Type="http://schemas.openxmlformats.org/officeDocument/2006/relationships/hyperlink" Target="https://ru.wikipedia.org/wiki/%D0%9E%D1%80%D0%BA%D0%B5%D1%81%D1%82%D1%80%D0%BE%D0%B2%D0%B0%D1%8F_%D1%8F%D0%BC%D0%B0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1958" TargetMode="External"/><Relationship Id="rId11" Type="http://schemas.openxmlformats.org/officeDocument/2006/relationships/hyperlink" Target="https://ru.wikipedia.org/wiki/%D0%9A%D0%BE%D1%80%D0%B8%D0%BD%D1%84%D1%81%D0%BA%D0%B8%D0%B9_%D0%BE%D1%80%D0%B4%D0%B5%D1%80" TargetMode="External"/><Relationship Id="rId5" Type="http://schemas.openxmlformats.org/officeDocument/2006/relationships/hyperlink" Target="https://ru.wikipedia.org/wiki/1952" TargetMode="External"/><Relationship Id="rId10" Type="http://schemas.openxmlformats.org/officeDocument/2006/relationships/hyperlink" Target="https://ru.wikipedia.org/wiki/%D0%9F%D0%BE%D1%80%D1%82%D0%B8%D0%BA" TargetMode="External"/><Relationship Id="rId4" Type="http://schemas.openxmlformats.org/officeDocument/2006/relationships/hyperlink" Target="https://ru.wikipedia.org/wiki/1951_%D0%B3%D0%BE%D0%B4" TargetMode="External"/><Relationship Id="rId9" Type="http://schemas.openxmlformats.org/officeDocument/2006/relationships/hyperlink" Target="https://ru.wikipedia.org/w/index.php?title=%D0%97%D0%B0%D0%BB%D0%B5%D1%81%D1%81%D0%BA%D0%B0%D1%8F,_%D0%AD%D0%BC%D0%BC%D0%B0_%D0%9C%D0%B8%D1%85%D0%B0%D0%B9%D0%BB%D0%BE%D0%B2%D0%BD%D0%B0&amp;action=edit&amp;redlink=1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1776" TargetMode="External"/><Relationship Id="rId3" Type="http://schemas.openxmlformats.org/officeDocument/2006/relationships/hyperlink" Target="https://ru.wikipedia.org/wiki/%D0%9A%D0%B0%D1%80%D0%BF%D0%B8%D0%BD%D1%81%D0%BA" TargetMode="External"/><Relationship Id="rId7" Type="http://schemas.openxmlformats.org/officeDocument/2006/relationships/hyperlink" Target="https://ru.wikipedia.org/wiki/1761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A1%D0%B8%D0%B1%D0%B8%D1%80%D1%81%D0%BA%D0%BE%D0%B5_%D0%B1%D0%B0%D1%80%D0%BE%D0%BA%D0%BA%D0%BE" TargetMode="External"/><Relationship Id="rId5" Type="http://schemas.openxmlformats.org/officeDocument/2006/relationships/hyperlink" Target="https://ru.wikipedia.org/w/index.php?title=%D0%A3%D1%80%D0%B0%D0%BB%D1%8C%D1%81%D0%BA%D0%BE%D0%B5_%D0%B1%D0%B0%D1%80%D0%BE%D0%BA%D0%BA%D0%BE&amp;action=edit&amp;redlink=1" TargetMode="External"/><Relationship Id="rId4" Type="http://schemas.openxmlformats.org/officeDocument/2006/relationships/hyperlink" Target="https://ru.wikipedia.org/wiki/%D0%A1%D0%B2%D0%B5%D1%80%D0%B4%D0%BB%D0%BE%D0%B2%D1%81%D0%BA%D0%B0%D1%8F_%D0%BE%D0%B1%D0%BB%D0%B0%D1%81%D1%82%D1%8C" TargetMode="External"/><Relationship Id="rId9" Type="http://schemas.openxmlformats.org/officeDocument/2006/relationships/hyperlink" Target="https://ru.wikipedia.org/wiki/%D0%9F%D0%BE%D1%85%D0%BE%D0%B4%D1%8F%D1%88%D0%B8%D0%BD,_%D0%9C%D0%B0%D0%BA%D1%81%D0%B8%D0%BC_%D0%9C%D0%B8%D1%85%D0%B0%D0%B9%D0%BB%D0%BE%D0%B2%D0%B8%D1%87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0%D1%80%D1%85%D0%B8%D1%82%D0%B5%D0%BA%D1%82%D1%83%D1%80%D0%BD%D0%B0%D1%8F_%D0%BA%D0%BE%D0%BC%D0%BF%D0%BE%D0%B7%D0%B8%D1%86%D0%B8%D1%8F" TargetMode="External"/><Relationship Id="rId13" Type="http://schemas.openxmlformats.org/officeDocument/2006/relationships/hyperlink" Target="https://ru.wikipedia.org/wiki/%D0%A4%D0%BB%D1%8E%D0%B3%D0%B5%D1%80" TargetMode="External"/><Relationship Id="rId18" Type="http://schemas.openxmlformats.org/officeDocument/2006/relationships/hyperlink" Target="https://ru.wikipedia.org/wiki/%D0%93%D0%B8%D1%80%D0%BB%D1%8F%D0%BD%D0%B4%D0%B0" TargetMode="External"/><Relationship Id="rId3" Type="http://schemas.openxmlformats.org/officeDocument/2006/relationships/hyperlink" Target="https://ru.wikipedia.org/wiki/%D0%97%D0%B0%D1%80%D1%83%D1%86%D0%BA%D0%B8%D0%B9,_%D0%9F%D0%B0%D0%B2%D0%B5%D0%BB_%D0%90%D0%BB%D0%B5%D0%BA%D1%81%D0%B0%D0%BD%D0%B4%D1%80%D0%BE%D0%B2%D0%B8%D1%87" TargetMode="External"/><Relationship Id="rId7" Type="http://schemas.openxmlformats.org/officeDocument/2006/relationships/hyperlink" Target="https://ru.wikipedia.org/wiki/%D0%9A%D1%83%D0%BF%D0%BE%D0%BB" TargetMode="External"/><Relationship Id="rId12" Type="http://schemas.openxmlformats.org/officeDocument/2006/relationships/hyperlink" Target="https://ru.wikipedia.org/wiki/%D0%9C%D0%B0%D0%BD%D1%81%D0%B0%D1%80%D0%B4%D0%B0" TargetMode="External"/><Relationship Id="rId17" Type="http://schemas.openxmlformats.org/officeDocument/2006/relationships/hyperlink" Target="https://ru.wikipedia.org/wiki/%D0%92%D0%BE%D0%BB%D1%8E%D1%82%D0%B0" TargetMode="External"/><Relationship Id="rId2" Type="http://schemas.openxmlformats.org/officeDocument/2006/relationships/image" Target="../media/image39.jpeg"/><Relationship Id="rId16" Type="http://schemas.openxmlformats.org/officeDocument/2006/relationships/hyperlink" Target="https://ru.wikipedia.org/wiki/%D0%A4%D0%B8%D0%BB%D1%91%D0%BD%D0%BA%D0%B0_(%D0%B0%D1%80%D1%85%D0%B8%D1%82%D0%B5%D0%BA%D1%82%D1%83%D1%80%D0%B0)" TargetMode="External"/><Relationship Id="rId20" Type="http://schemas.openxmlformats.org/officeDocument/2006/relationships/hyperlink" Target="https://ru.wikipedia.org/wiki/%D0%9D%D0%B0%D0%BB%D0%B8%D1%87%D0%BD%D0%B8%D0%B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A%D0%BE%D0%BD%D1%81%D0%BE%D0%BB%D1%8C_(%D0%B0%D1%80%D1%85%D0%B8%D1%82%D0%B5%D0%BA%D1%82%D1%83%D1%80%D0%B0)" TargetMode="External"/><Relationship Id="rId11" Type="http://schemas.openxmlformats.org/officeDocument/2006/relationships/hyperlink" Target="https://ru.wikipedia.org/wiki/%D0%9A%D0%B0%D1%80%D0%BD%D0%B8%D0%B7" TargetMode="External"/><Relationship Id="rId5" Type="http://schemas.openxmlformats.org/officeDocument/2006/relationships/hyperlink" Target="https://ru.wikipedia.org/wiki/%D0%AD%D1%80%D0%BA%D0%B5%D1%80" TargetMode="External"/><Relationship Id="rId15" Type="http://schemas.openxmlformats.org/officeDocument/2006/relationships/hyperlink" Target="https://ru.wikipedia.org/wiki/%D0%94%D0%B5%D0%BA%D0%BE%D1%80" TargetMode="External"/><Relationship Id="rId10" Type="http://schemas.openxmlformats.org/officeDocument/2006/relationships/hyperlink" Target="https://ru.wikipedia.org/wiki/%D0%A4%D1%80%D0%BE%D0%BD%D1%82%D0%BE%D0%BD" TargetMode="External"/><Relationship Id="rId19" Type="http://schemas.openxmlformats.org/officeDocument/2006/relationships/hyperlink" Target="https://ru.wikipedia.org/wiki/%D0%90%D0%BA%D1%80%D0%BE%D1%82%D0%B5%D1%80%D0%B8%D0%B9" TargetMode="External"/><Relationship Id="rId4" Type="http://schemas.openxmlformats.org/officeDocument/2006/relationships/hyperlink" Target="https://ru.wikipedia.org/wiki/%D0%A4%D0%B0%D1%81%D0%B0%D0%B4" TargetMode="External"/><Relationship Id="rId9" Type="http://schemas.openxmlformats.org/officeDocument/2006/relationships/hyperlink" Target="https://ru.wikipedia.org/wiki/%D0%9F%D0%B8%D0%BB%D1%8F%D1%81%D1%82%D1%80%D0%B0" TargetMode="External"/><Relationship Id="rId14" Type="http://schemas.openxmlformats.org/officeDocument/2006/relationships/hyperlink" Target="https://ru.wikipedia.org/wiki/%D0%A0%D0%B8%D0%B7%D0%B0%D0%BB%D0%B8%D1%82" TargetMode="Externa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/index.php?title=%D0%A3%D1%80%D0%B0%D0%BB%D1%8C%D1%81%D0%BA%D0%BE%D0%B5_%D0%B1%D0%B0%D1%80%D0%BE%D0%BA%D0%BA%D0%BE&amp;action=edit&amp;redlink=1" TargetMode="External"/><Relationship Id="rId3" Type="http://schemas.openxmlformats.org/officeDocument/2006/relationships/hyperlink" Target="https://ru.wikipedia.org/wiki/1768" TargetMode="External"/><Relationship Id="rId7" Type="http://schemas.openxmlformats.org/officeDocument/2006/relationships/hyperlink" Target="https://ru.wikipedia.org/wiki/%D0%9F%D0%B0%D0%B2%D0%B5%D0%BB_(%D0%BC%D0%B8%D1%82%D1%80%D0%BE%D0%BF%D0%BE%D0%BB%D0%B8%D1%82_%D0%A1%D0%B8%D0%B1%D0%B8%D1%80%D1%81%D0%BA%D0%B8%D0%B9)" TargetMode="Externa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F%D0%BE%D1%85%D0%BE%D0%B4%D1%8F%D1%88%D0%B8%D0%BD,_%D0%9C%D0%B0%D0%BA%D1%81%D0%B8%D0%BC_%D0%9C%D0%B8%D1%85%D0%B0%D0%B9%D0%BB%D0%BE%D0%B2%D0%B8%D1%87" TargetMode="External"/><Relationship Id="rId11" Type="http://schemas.openxmlformats.org/officeDocument/2006/relationships/hyperlink" Target="https://ru.wikipedia.org/wiki/%D0%92%D0%BE%D1%81%D1%8C%D0%BC%D0%B5%D1%80%D0%B8%D0%BA_%D0%BD%D0%B0_%D1%87%D0%B5%D1%82%D0%B2%D0%B5%D1%80%D0%B8%D0%BA%D0%B5" TargetMode="External"/><Relationship Id="rId5" Type="http://schemas.openxmlformats.org/officeDocument/2006/relationships/hyperlink" Target="https://ru.wikipedia.org/wiki/%D0%9A%D0%BE%D0%BB%D0%BE%D0%BD%D0%B3%D0%B0" TargetMode="External"/><Relationship Id="rId10" Type="http://schemas.openxmlformats.org/officeDocument/2006/relationships/hyperlink" Target="https://ru.wikipedia.org/wiki/%D0%A0%D1%83%D1%81%D1%81%D0%BA%D0%B8%D0%B9_%D0%BA%D0%BB%D0%B0%D1%81%D1%81%D0%B8%D1%86%D0%B8%D0%B7%D0%BC" TargetMode="External"/><Relationship Id="rId4" Type="http://schemas.openxmlformats.org/officeDocument/2006/relationships/hyperlink" Target="https://ru.wikipedia.org/wiki/1798" TargetMode="External"/><Relationship Id="rId9" Type="http://schemas.openxmlformats.org/officeDocument/2006/relationships/hyperlink" Target="https://ru.wikipedia.org/wiki/%D0%9A%D0%BE%D0%BB%D0%BE%D0%BA%D0%BE%D0%BB%D1%8C%D0%BD%D1%8F" TargetMode="Externa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/index.php?title=%D0%98%D1%80%D0%B1%D0%B8%D1%82%D1%81%D0%BA%D0%B8%D0%B9_%D0%BC%D1%83%D0%B7%D0%B5%D0%B9_%D1%83%D1%80%D0%B0%D0%BB%D1%8C%D1%81%D0%BA%D0%BE%D0%B3%D0%BE_%D0%B8%D1%81%D0%BA%D1%83%D1%81%D1%81%D1%82%D0%B2%D0%B0&amp;action=edit&amp;redlink=1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C%D0%B0%D0%BB%D0%B0%D1%85%D0%BE%D0%B2,_%D0%9C%D0%B8%D1%85%D0%B0%D0%B8%D0%BB_%D0%9F%D0%B0%D0%B2%D0%BB%D0%BE%D0%B2%D0%B8%D1%87" TargetMode="External"/><Relationship Id="rId7" Type="http://schemas.openxmlformats.org/officeDocument/2006/relationships/hyperlink" Target="https://ru.wikipedia.org/wiki/%D0%A5%D0%B0%D1%80%D0%B8%D1%82%D0%BE%D0%BD%D0%BE%D0%B2%D1%81%D0%BA%D0%B8%D0%B9_%D1%81%D0%B0%D0%B4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XIX_%D0%B2%D0%B5%D0%BA" TargetMode="External"/><Relationship Id="rId5" Type="http://schemas.openxmlformats.org/officeDocument/2006/relationships/hyperlink" Target="https://ru.wikipedia.org/wiki/%D0%9A%D0%B2%D0%B0%D1%80%D0%B5%D0%BD%D0%B3%D0%B8,_%D0%94%D0%B6%D0%B0%D0%BA%D0%BE%D0%BC%D0%BE" TargetMode="External"/><Relationship Id="rId4" Type="http://schemas.openxmlformats.org/officeDocument/2006/relationships/hyperlink" Target="https://ru.wikipedia.org/wiki/%D0%90%D0%B4%D0%B0%D0%BC%D0%B8%D0%BD%D0%B8,_%D0%A2%D0%BE%D0%BC%D0%BC%D0%B0%D0%B7%D0%BE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1486" y="1484784"/>
            <a:ext cx="6598731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Уральская </a:t>
            </a:r>
          </a:p>
          <a:p>
            <a:pPr algn="ctr"/>
            <a:r>
              <a:rPr lang="ru-RU" sz="8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архитектура</a:t>
            </a:r>
            <a:endParaRPr lang="ru-RU" sz="8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Пользователь\Desktop\1499943228060550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7"/>
            <a:ext cx="5580112" cy="418508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188640"/>
            <a:ext cx="5508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Мужской монастырь «Ганина Яма» г.Екатеринбург 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580112" y="0"/>
            <a:ext cx="3563888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Именно здесь было сделано первое захоронение членов царской семьи Романовых, убитых в ночь с 16 до 17 июля 1918 года. Название – «Ганина Яма» – имеет объяснение. Некогда здесь был рудник, которым владел старатель по прозвищу </a:t>
            </a:r>
            <a:r>
              <a:rPr lang="ru-RU" dirty="0" err="1" smtClean="0"/>
              <a:t>Ганя</a:t>
            </a:r>
            <a:r>
              <a:rPr lang="ru-RU" dirty="0" smtClean="0"/>
              <a:t>. Когда он его забросил, место стало называться «Урочище Четыре брата», так как эти места якобы стали принадлежать четырём братьям. Но параллельно с этим всегда использовалось и старое название. Уже в наши времена, 1 октября </a:t>
            </a:r>
            <a:r>
              <a:rPr lang="ru-RU" b="1" dirty="0" smtClean="0"/>
              <a:t>2000 года </a:t>
            </a:r>
            <a:r>
              <a:rPr lang="ru-RU" dirty="0" smtClean="0"/>
              <a:t>здесь был основан мужской монастырь в память о последних Романовых. Это один из самых молодых монастырей России. Официальное его название – </a:t>
            </a:r>
            <a:r>
              <a:rPr lang="ru-RU" b="1" dirty="0" smtClean="0"/>
              <a:t>Монастырь Святых Царственных Страстотерпцев.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E-burg_asv2019-05_img20_Old_Ekb_st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6084168" cy="304208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260648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Здание бывшего железнодорожного вокзала в Екатеринбурге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84168" y="764704"/>
            <a:ext cx="305983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Здание вокзала построено по проекту архитектора </a:t>
            </a:r>
            <a:r>
              <a:rPr lang="ru-RU" b="1" dirty="0" smtClean="0">
                <a:hlinkClick r:id="rId3" tooltip="Шрейбер, Пётр Павлович"/>
              </a:rPr>
              <a:t>П. П. </a:t>
            </a:r>
            <a:r>
              <a:rPr lang="ru-RU" b="1" dirty="0" err="1" smtClean="0">
                <a:hlinkClick r:id="rId3" tooltip="Шрейбер, Пётр Павлович"/>
              </a:rPr>
              <a:t>Шрейбера</a:t>
            </a:r>
            <a:r>
              <a:rPr lang="ru-RU" b="1" dirty="0" smtClean="0"/>
              <a:t> </a:t>
            </a:r>
            <a:r>
              <a:rPr lang="ru-RU" dirty="0" smtClean="0"/>
              <a:t>в </a:t>
            </a:r>
            <a:r>
              <a:rPr lang="ru-RU" b="1" dirty="0" smtClean="0">
                <a:hlinkClick r:id="rId4" tooltip="1878 год в истории железнодорожного транспорта"/>
              </a:rPr>
              <a:t>1878</a:t>
            </a:r>
            <a:r>
              <a:rPr lang="ru-RU" dirty="0" smtClean="0"/>
              <a:t> году. Станция наряду со станцией </a:t>
            </a:r>
            <a:r>
              <a:rPr lang="ru-RU" dirty="0" smtClean="0">
                <a:hlinkClick r:id="rId5" tooltip="Пермь I"/>
              </a:rPr>
              <a:t>Пермь I</a:t>
            </a:r>
            <a:r>
              <a:rPr lang="ru-RU" dirty="0" smtClean="0"/>
              <a:t> являлась конечной станцией </a:t>
            </a:r>
            <a:r>
              <a:rPr lang="ru-RU" dirty="0" smtClean="0">
                <a:hlinkClick r:id="rId6" tooltip="Уральская горнозаводская железная дорога"/>
              </a:rPr>
              <a:t>Уральской горнозаводской железной дороги</a:t>
            </a:r>
            <a:r>
              <a:rPr lang="ru-RU" dirty="0" smtClean="0"/>
              <a:t> (начало строительства дороги — 1874 год). Проекты зданий обоих вокзалов были единообразными. </a:t>
            </a:r>
          </a:p>
          <a:p>
            <a:r>
              <a:rPr lang="ru-RU" dirty="0" smtClean="0"/>
              <a:t>После постройки современной </a:t>
            </a:r>
            <a:r>
              <a:rPr lang="ru-RU" dirty="0" smtClean="0">
                <a:hlinkClick r:id="rId7" tooltip="Екатеринбург-Пассажирский"/>
              </a:rPr>
              <a:t>железнодорожной станции</a:t>
            </a:r>
            <a:r>
              <a:rPr lang="ru-RU" dirty="0" smtClean="0"/>
              <a:t> в </a:t>
            </a:r>
            <a:r>
              <a:rPr lang="ru-RU" dirty="0" smtClean="0">
                <a:hlinkClick r:id="rId8" tooltip="1914 год в истории железнодорожного транспорта"/>
              </a:rPr>
              <a:t>1914</a:t>
            </a:r>
            <a:r>
              <a:rPr lang="ru-RU" dirty="0" smtClean="0"/>
              <a:t> году</a:t>
            </a:r>
            <a:r>
              <a:rPr lang="ru-RU" baseline="30000" dirty="0" smtClean="0">
                <a:hlinkClick r:id="rId9"/>
              </a:rPr>
              <a:t>[2]</a:t>
            </a:r>
            <a:r>
              <a:rPr lang="ru-RU" dirty="0" smtClean="0"/>
              <a:t> старый вокзал стал использоваться только для принятия и отправки поездов, связанных с перемещением представителей вооружённых сил по стране. 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4221088"/>
          <a:ext cx="6096000" cy="36576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r>
                        <a:rPr lang="ru-RU" b="1" dirty="0">
                          <a:hlinkClick r:id="rId10" tooltip="Архитектурный стиль"/>
                        </a:rPr>
                        <a:t>Архитектурный стиль</a:t>
                      </a:r>
                      <a:endParaRPr lang="ru-RU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hlinkClick r:id="rId11" tooltip="Русский стиль"/>
                        </a:rPr>
                        <a:t>Русский</a:t>
                      </a:r>
                      <a:endParaRPr lang="ru-RU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51520" y="4869160"/>
            <a:ext cx="43836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12" tooltip="2003 год в истории железнодорожного транспорта"/>
              </a:rPr>
              <a:t>2003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—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в здании размещён музей</a:t>
            </a:r>
            <a:b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Свердловской железной дороги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уралмаш, завод, фестиваль экскурсий, Екатеринбург, Белая башня, Никита Демидов, дворянское гнезд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5874342" cy="39330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27584" y="764704"/>
            <a:ext cx="3076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Белая башня  г.Екатеринбург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68144" y="1268760"/>
            <a:ext cx="32758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Белая башня</a:t>
            </a:r>
            <a:r>
              <a:rPr lang="ru-RU" dirty="0" smtClean="0"/>
              <a:t>– главная достопримечательность </a:t>
            </a:r>
            <a:r>
              <a:rPr lang="ru-RU" b="1" dirty="0" smtClean="0"/>
              <a:t>микрорайона </a:t>
            </a:r>
            <a:r>
              <a:rPr lang="ru-RU" b="1" dirty="0" err="1" smtClean="0"/>
              <a:t>Уралмаш</a:t>
            </a:r>
            <a:r>
              <a:rPr lang="ru-RU" dirty="0" smtClean="0"/>
              <a:t> в </a:t>
            </a:r>
            <a:r>
              <a:rPr lang="ru-RU" b="1" dirty="0" smtClean="0"/>
              <a:t>Екатеринбурге</a:t>
            </a:r>
            <a:r>
              <a:rPr lang="ru-RU" dirty="0" smtClean="0"/>
              <a:t>. Бывшая водонапорная башня на окраине города – ценный памятник архитектуры. Башню строили с 1928 по 1931 год по эскизу </a:t>
            </a:r>
            <a:r>
              <a:rPr lang="ru-RU" b="1" dirty="0" smtClean="0"/>
              <a:t>архитектора М. </a:t>
            </a:r>
            <a:r>
              <a:rPr lang="ru-RU" b="1" dirty="0" err="1" smtClean="0"/>
              <a:t>Рейшера</a:t>
            </a:r>
            <a:r>
              <a:rPr lang="ru-RU" dirty="0" smtClean="0"/>
              <a:t>, в стиле модного в советское время </a:t>
            </a:r>
            <a:r>
              <a:rPr lang="ru-RU" b="1" dirty="0" smtClean="0"/>
              <a:t>стиле конструктивизма</a:t>
            </a:r>
            <a:r>
              <a:rPr lang="ru-RU" dirty="0" smtClean="0"/>
              <a:t>. Башню покрасили белой известью, от чего она и получила такое название. Её высота составляет 29 метров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 descr="Дом кузнеца Кириллова в Кунаре"/>
          <p:cNvSpPr>
            <a:spLocks noChangeAspect="1" noChangeArrowheads="1"/>
          </p:cNvSpPr>
          <p:nvPr/>
        </p:nvSpPr>
        <p:spPr bwMode="auto">
          <a:xfrm>
            <a:off x="155575" y="-2133600"/>
            <a:ext cx="6667500" cy="44481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5" name="Picture 3" descr="C:\Users\Пользователь\Desktop\dom-kirillova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6260224" cy="417646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188640"/>
            <a:ext cx="6120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Самый оригинальный и красивый дом на Урале – это </a:t>
            </a:r>
            <a:r>
              <a:rPr lang="ru-RU" b="1" dirty="0" smtClean="0"/>
              <a:t>дом кузнеца Кириллова</a:t>
            </a:r>
            <a:r>
              <a:rPr lang="ru-RU" dirty="0" smtClean="0"/>
              <a:t> в селе Кунара(Свердловская область, около Невьянска)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228184" y="332656"/>
            <a:ext cx="2915816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Сергей Иванович Кириллов </a:t>
            </a:r>
            <a:r>
              <a:rPr lang="ru-RU" sz="1600" dirty="0" smtClean="0"/>
              <a:t>создал этот  чудо-дом Пряничный домик, как его называют. В 1999 году этот сказочный терем победил во всероссийском конкурсе самодеятельного деревянного зодчества. Дом Кириллова поражает воображение. Стоишь перед ним – и глаз не отвести! Чего здесь только нет! Счастливые дети, голуби, солнце, богатыри... Много символики Советского союза. В центре – профиль В.И. Ленина.</a:t>
            </a:r>
          </a:p>
          <a:p>
            <a:r>
              <a:rPr lang="ru-RU" sz="1600" dirty="0" smtClean="0"/>
              <a:t>Самое распространенное украшение – орнаменты и цветы. Цифры под коньком дома «</a:t>
            </a:r>
            <a:r>
              <a:rPr lang="ru-RU" sz="1600" b="1" dirty="0" smtClean="0"/>
              <a:t>1954</a:t>
            </a:r>
            <a:r>
              <a:rPr lang="ru-RU" sz="1600" dirty="0" smtClean="0"/>
              <a:t>» свидетельствуют о дате начала работ. Основная работа была закончена в </a:t>
            </a:r>
            <a:r>
              <a:rPr lang="ru-RU" sz="1400" dirty="0" smtClean="0"/>
              <a:t>1967 году – к 50-летию революции.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99592" y="6381328"/>
            <a:ext cx="27081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/>
              <a:t>Стиль:Наивное</a:t>
            </a:r>
            <a:r>
              <a:rPr lang="ru-RU" b="1" dirty="0" smtClean="0"/>
              <a:t> искусство</a:t>
            </a:r>
            <a:endParaRPr lang="ru-RU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 descr="Город Ирбит, Пассаж"/>
          <p:cNvSpPr>
            <a:spLocks noChangeAspect="1" noChangeArrowheads="1"/>
          </p:cNvSpPr>
          <p:nvPr/>
        </p:nvSpPr>
        <p:spPr bwMode="auto">
          <a:xfrm>
            <a:off x="155575" y="-2384425"/>
            <a:ext cx="6667500" cy="49815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79" name="Picture 3" descr="C:\Users\Пользователь\Desktop\irbit-np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5108024" cy="38164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75656" y="332656"/>
            <a:ext cx="1727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/>
              <a:t>Пассаж.г.Ирбит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0"/>
            <a:ext cx="3995936" cy="7940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Здание возводили в течение 7 лет, с </a:t>
            </a:r>
            <a:r>
              <a:rPr lang="ru-RU" sz="1600" b="1" dirty="0" smtClean="0"/>
              <a:t>1856 по 1863 годы</a:t>
            </a:r>
            <a:r>
              <a:rPr lang="ru-RU" sz="1600" dirty="0" smtClean="0"/>
              <a:t>.</a:t>
            </a:r>
          </a:p>
          <a:p>
            <a:r>
              <a:rPr lang="ru-RU" sz="1600" dirty="0" smtClean="0"/>
              <a:t>Первоначально в здании Пассажа планировалось разместить театр, но в последний момент власти получили отказ из-за высокой арендной платы. </a:t>
            </a:r>
            <a:r>
              <a:rPr lang="ru-RU" sz="1600" dirty="0" err="1" smtClean="0"/>
              <a:t>Ирбитские</a:t>
            </a:r>
            <a:r>
              <a:rPr lang="ru-RU" sz="1600" dirty="0" smtClean="0"/>
              <a:t> купцы увидели в этом свою возможность: за право разместить в этом здании магазины они предложили плату в 10 раз больше.</a:t>
            </a:r>
          </a:p>
          <a:p>
            <a:r>
              <a:rPr lang="ru-RU" sz="1600" dirty="0" smtClean="0"/>
              <a:t>Внешний вид Пассажа строго симметричен. Фасад украшают огромные окна, арки и рельефы добавляют эффектности: в свое время они сделали здание более современным, похожим на лучшие образцы московской, петербургской, европейской архитектуры.</a:t>
            </a:r>
          </a:p>
          <a:p>
            <a:r>
              <a:rPr lang="ru-RU" sz="1600" dirty="0" smtClean="0"/>
              <a:t>Внутреннее убранство здания напоминает московский ГУМ в миниатюре – просторный зал, трехэтажная галерея, торговые павильоны с прямыми выходами к галерее.</a:t>
            </a:r>
          </a:p>
          <a:p>
            <a:r>
              <a:rPr lang="ru-RU" sz="1600" dirty="0" smtClean="0"/>
              <a:t>По центральной оси здания располагаются лестницы, которые соединяют верхние этажи, променад и подвал, где находились склады: попасть на любой этаж и в любую точку здания можно без долгого блуждания по коридорам.</a:t>
            </a:r>
          </a:p>
          <a:p>
            <a:endParaRPr lang="ru-RU" sz="1600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5589240"/>
            <a:ext cx="2186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«кирпичный» стиль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60212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Имя архитектора, создавшего проект, в </a:t>
            </a:r>
            <a:r>
              <a:rPr lang="ru-RU" dirty="0" err="1" smtClean="0"/>
              <a:t>ирбитских</a:t>
            </a:r>
            <a:r>
              <a:rPr lang="ru-RU" dirty="0" smtClean="0"/>
              <a:t> летописях не сохранилось.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 descr="Часовня Савватия и Зосимы Соловецких"/>
          <p:cNvSpPr>
            <a:spLocks noChangeAspect="1" noChangeArrowheads="1"/>
          </p:cNvSpPr>
          <p:nvPr/>
        </p:nvSpPr>
        <p:spPr bwMode="auto">
          <a:xfrm>
            <a:off x="155575" y="-3200400"/>
            <a:ext cx="4438650" cy="6667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3" name="Picture 3" descr="C:\Users\Пользователь\Desktop\niz-sinyachiha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3563888" cy="535348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188640"/>
            <a:ext cx="62184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Часовня </a:t>
            </a:r>
            <a:r>
              <a:rPr lang="ru-RU" b="1" dirty="0" err="1" smtClean="0"/>
              <a:t>Савватия</a:t>
            </a:r>
            <a:r>
              <a:rPr lang="ru-RU" b="1" dirty="0" smtClean="0"/>
              <a:t> и Зосимы Соловецких .Нижняя Синячиха.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07904" y="692696"/>
            <a:ext cx="543609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Часовня построена в </a:t>
            </a:r>
            <a:r>
              <a:rPr lang="ru-RU" b="1" dirty="0" smtClean="0"/>
              <a:t>конце XVIII века </a:t>
            </a:r>
            <a:r>
              <a:rPr lang="ru-RU" dirty="0" smtClean="0"/>
              <a:t>и названа в честь святых Соловецкого монастыря. Привезена в Нижнюю Синячиху из деревни </a:t>
            </a:r>
            <a:r>
              <a:rPr lang="ru-RU" dirty="0" err="1" smtClean="0"/>
              <a:t>Кокшаровой</a:t>
            </a:r>
            <a:r>
              <a:rPr lang="ru-RU" dirty="0" smtClean="0"/>
              <a:t> </a:t>
            </a:r>
            <a:r>
              <a:rPr lang="ru-RU" dirty="0" err="1" smtClean="0"/>
              <a:t>Верхнесалдинского</a:t>
            </a:r>
            <a:r>
              <a:rPr lang="ru-RU" dirty="0" smtClean="0"/>
              <a:t> района в 1981 году. Церковь, построенная в 1900 году, была очень красива: шатровая крыша, галереи, одиннадцать глав, фронтоны крылечек, орнамент резьбы по кедровой древесине.  </a:t>
            </a:r>
          </a:p>
          <a:p>
            <a:r>
              <a:rPr lang="ru-RU" dirty="0" smtClean="0"/>
              <a:t>Эту уникальную деревянную церковь И.Д. Самойлов планировал перевезти в Нижнюю Синячиху. Но не успел… Уже начались подготовительные работы, как 10 июля 1972 года монастырь был уничтожен вспыхнувшим пожаром. Остались лишь фотографии и данные архитектурных обмеров. Макет создан П.А. Харловым в одну семнадцатую натуральной величины.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Пользователь\Desktop\niz-sinyachiha-2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079739" cy="374441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188640"/>
            <a:ext cx="5347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/>
              <a:t>Спасо-Преображенская</a:t>
            </a:r>
            <a:r>
              <a:rPr lang="ru-RU" b="1" dirty="0" smtClean="0"/>
              <a:t> церковь .Нижняя Синячиха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764704"/>
            <a:ext cx="413995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Строилась </a:t>
            </a:r>
            <a:r>
              <a:rPr lang="ru-RU" b="1" dirty="0" smtClean="0"/>
              <a:t>с 1794 по 1823 </a:t>
            </a:r>
            <a:r>
              <a:rPr lang="ru-RU" dirty="0" smtClean="0"/>
              <a:t>год (т.е. почти 30 лет). </a:t>
            </a:r>
            <a:r>
              <a:rPr lang="ru-RU" b="1" dirty="0" smtClean="0"/>
              <a:t>Имя талантливого зодчего затерялось </a:t>
            </a:r>
            <a:r>
              <a:rPr lang="ru-RU" dirty="0" smtClean="0"/>
              <a:t>в веках и нам неизвестно. По местной легенде начинал строительство храма итальянский архитектор, непонятно как оказавшийся на уральской земле. Но однажды архитектор поскользнулся на строительных лесах, упал и разбился. Хотя специалисты считают, что здание строил, скорее всего, какой-то </a:t>
            </a:r>
            <a:r>
              <a:rPr lang="ru-RU" dirty="0" err="1" smtClean="0"/>
              <a:t>тобольский</a:t>
            </a:r>
            <a:r>
              <a:rPr lang="ru-RU" dirty="0" smtClean="0"/>
              <a:t> мастер.</a:t>
            </a:r>
          </a:p>
          <a:p>
            <a:r>
              <a:rPr lang="ru-RU" dirty="0" err="1" smtClean="0"/>
              <a:t>Спасо-Преображенская</a:t>
            </a:r>
            <a:r>
              <a:rPr lang="ru-RU" dirty="0" smtClean="0"/>
              <a:t> церковь - редкий и, пожалуй, лучший образец </a:t>
            </a:r>
            <a:r>
              <a:rPr lang="ru-RU" b="1" dirty="0" smtClean="0"/>
              <a:t>сибирского барокко</a:t>
            </a:r>
            <a:r>
              <a:rPr lang="ru-RU" dirty="0" smtClean="0"/>
              <a:t>. В 1978 году был образован музей с уникальной коллекцией уральской народной росписи по дереву.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Пользователь\Desktop\arkai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4355975" cy="384301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188640"/>
            <a:ext cx="7308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Аркаим</a:t>
            </a:r>
            <a:r>
              <a:rPr lang="ru-RU" b="1" dirty="0" smtClean="0"/>
              <a:t> </a:t>
            </a:r>
            <a:r>
              <a:rPr lang="ru-RU" dirty="0" smtClean="0"/>
              <a:t>– комплекс под открытым небом, который стал филиалом </a:t>
            </a:r>
            <a:r>
              <a:rPr lang="ru-RU" dirty="0" err="1" smtClean="0"/>
              <a:t>Ильменского</a:t>
            </a:r>
            <a:r>
              <a:rPr lang="ru-RU" dirty="0" smtClean="0"/>
              <a:t> государственного заповедника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27984" y="1268760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 </a:t>
            </a:r>
            <a:r>
              <a:rPr lang="ru-RU" b="1" dirty="0" smtClean="0"/>
              <a:t>1987</a:t>
            </a:r>
            <a:r>
              <a:rPr lang="ru-RU" dirty="0" smtClean="0"/>
              <a:t> году на территории </a:t>
            </a:r>
            <a:r>
              <a:rPr lang="ru-RU" b="1" dirty="0" smtClean="0"/>
              <a:t>Челябинской области </a:t>
            </a:r>
            <a:r>
              <a:rPr lang="ru-RU" dirty="0" smtClean="0"/>
              <a:t>были найдены остатки укрепленного поселения </a:t>
            </a:r>
            <a:r>
              <a:rPr lang="ru-RU" dirty="0" err="1" smtClean="0"/>
              <a:t>Аркаим</a:t>
            </a:r>
            <a:r>
              <a:rPr lang="ru-RU" dirty="0" smtClean="0"/>
              <a:t>, которое археологи отнесли к эпохе </a:t>
            </a:r>
            <a:r>
              <a:rPr lang="ru-RU" b="1" dirty="0" smtClean="0"/>
              <a:t>бронзового века</a:t>
            </a:r>
            <a:r>
              <a:rPr lang="ru-RU" dirty="0" smtClean="0"/>
              <a:t>. В ходе раскопок было обнаружено поселение с центральной площадью, окруженное обводным рвом и двумя кольцами земляных валов. Оно отличается уникальной для таких сооружений сохранностью и целостностью исторического ландшафта.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Пользователь\Desktop\img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64088" y="5949280"/>
          <a:ext cx="3096344" cy="640080"/>
        </p:xfrm>
        <a:graphic>
          <a:graphicData uri="http://schemas.openxmlformats.org/drawingml/2006/table">
            <a:tbl>
              <a:tblPr/>
              <a:tblGrid>
                <a:gridCol w="1548172"/>
                <a:gridCol w="1548172"/>
              </a:tblGrid>
              <a:tr h="0">
                <a:tc>
                  <a:txBody>
                    <a:bodyPr/>
                    <a:lstStyle/>
                    <a:p>
                      <a:r>
                        <a:rPr lang="ru-RU" b="1" dirty="0"/>
                        <a:t>Автор проекта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hlinkClick r:id="rId3" tooltip="Турчевич, Александр Бонавентурович"/>
                        </a:rPr>
                        <a:t>Александр </a:t>
                      </a:r>
                      <a:r>
                        <a:rPr lang="ru-RU" b="1" dirty="0" err="1">
                          <a:hlinkClick r:id="rId3" tooltip="Турчевич, Александр Бонавентурович"/>
                        </a:rPr>
                        <a:t>Турчевич</a:t>
                      </a:r>
                      <a:endParaRPr lang="ru-RU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148064" y="1556792"/>
          <a:ext cx="3240360" cy="640080"/>
        </p:xfrm>
        <a:graphic>
          <a:graphicData uri="http://schemas.openxmlformats.org/drawingml/2006/table">
            <a:tbl>
              <a:tblPr/>
              <a:tblGrid>
                <a:gridCol w="1620180"/>
                <a:gridCol w="1620180"/>
              </a:tblGrid>
              <a:tr h="0">
                <a:tc>
                  <a:txBody>
                    <a:bodyPr/>
                    <a:lstStyle/>
                    <a:p>
                      <a:r>
                        <a:rPr lang="ru-RU" b="1" dirty="0"/>
                        <a:t>Строительство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hlinkClick r:id="rId4" tooltip="1905"/>
                        </a:rPr>
                        <a:t>1905</a:t>
                      </a:r>
                      <a:r>
                        <a:rPr lang="ru-RU" b="1" dirty="0"/>
                        <a:t>—</a:t>
                      </a:r>
                      <a:r>
                        <a:rPr lang="ru-RU" b="1" dirty="0">
                          <a:hlinkClick r:id="rId5" tooltip="1913"/>
                        </a:rPr>
                        <a:t>1913</a:t>
                      </a:r>
                      <a:r>
                        <a:rPr lang="ru-RU" b="1" dirty="0"/>
                        <a:t> годы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148064" y="836712"/>
            <a:ext cx="3995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Является образцом архитектуры русского стиля</a:t>
            </a:r>
            <a:endParaRPr lang="ru-RU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Пользователь\Desktop\img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229884" y="1124744"/>
            <a:ext cx="255749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Дата основания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январь 1989 г.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Фото: другие места, памятники архитектуры, Невьянская башня, Екатеринбур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Фото: другие места, памятники архитектуры, Невьянская башня, Екатеринбур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 descr="C:\Users\Пользователь\Desktop\1499942249046007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6134100" cy="46005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91680" y="0"/>
            <a:ext cx="3312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Невьянская</a:t>
            </a:r>
            <a:r>
              <a:rPr lang="ru-RU" b="1" dirty="0" smtClean="0"/>
              <a:t> башня. г.Невьянск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117693"/>
            <a:ext cx="298782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err="1" smtClean="0"/>
              <a:t>Невьянская</a:t>
            </a:r>
            <a:r>
              <a:rPr lang="ru-RU" sz="1600" dirty="0" smtClean="0"/>
              <a:t> наклонная(с самого начала) башня – одна из достопримечательностей Урала, аналог знаменитой Пизанской башни. Её возвели в </a:t>
            </a:r>
            <a:r>
              <a:rPr lang="ru-RU" sz="1600" b="1" dirty="0" smtClean="0"/>
              <a:t>первой половине XVIII века</a:t>
            </a:r>
            <a:r>
              <a:rPr lang="ru-RU" sz="1600" dirty="0" smtClean="0"/>
              <a:t> (1721—1725)</a:t>
            </a:r>
            <a:r>
              <a:rPr lang="ru-RU" sz="1600" b="1" dirty="0" smtClean="0"/>
              <a:t> </a:t>
            </a:r>
            <a:r>
              <a:rPr lang="ru-RU" sz="1600" dirty="0" smtClean="0"/>
              <a:t>по </a:t>
            </a:r>
            <a:r>
              <a:rPr lang="ru-RU" sz="1600" b="1" dirty="0" smtClean="0"/>
              <a:t>приказу промышленника </a:t>
            </a:r>
            <a:r>
              <a:rPr lang="ru-RU" sz="1600" b="1" dirty="0" err="1" smtClean="0"/>
              <a:t>Акинфия</a:t>
            </a:r>
            <a:r>
              <a:rPr lang="ru-RU" sz="1600" b="1" dirty="0" smtClean="0"/>
              <a:t> Демидова</a:t>
            </a:r>
            <a:r>
              <a:rPr lang="ru-RU" sz="1600" dirty="0" smtClean="0"/>
              <a:t>.(по легенде Демидов сбросил с башни  её создателя , чтоб тот больше не смог построить такую же башню) Внутри башня состоит из нескольких этажей. Известно, что на втором находился кабинет Демидова, а на третьем лаборатория, в которой велись работы с серебром и золотом (по слухам, Демидов чеканил тут фальшивую монету). На седьмом и восьмом этажах башни установлены куранты, изготовленные часовых дел мастером Ричардом </a:t>
            </a:r>
            <a:r>
              <a:rPr lang="ru-RU" sz="1600" dirty="0" err="1" smtClean="0"/>
              <a:t>Фелпсом</a:t>
            </a:r>
            <a:r>
              <a:rPr lang="ru-RU" sz="1600" dirty="0" smtClean="0"/>
              <a:t> в 1730 году.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5085184"/>
            <a:ext cx="55801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Общая высота башни составляет 57,5 метра. Отклонение её от строгой вертикали – 1,85 метра. Сейчас в здании башни располагается </a:t>
            </a:r>
            <a:r>
              <a:rPr lang="ru-RU" sz="1600" dirty="0" err="1" smtClean="0"/>
              <a:t>Невьянский</a:t>
            </a:r>
            <a:r>
              <a:rPr lang="ru-RU" sz="1600" dirty="0" smtClean="0"/>
              <a:t> государственный историко-архивный музей, где можно узнать об истории башни, семейных преданиях рода Демидовых и промышленном освоении Урала</a:t>
            </a:r>
            <a:r>
              <a:rPr lang="ru-RU" sz="1600" i="1" dirty="0" smtClean="0"/>
              <a:t>.                 </a:t>
            </a:r>
            <a:r>
              <a:rPr lang="ru-RU" sz="1600" b="1" i="1" dirty="0" smtClean="0"/>
              <a:t>Синтез архитектурных </a:t>
            </a:r>
            <a:r>
              <a:rPr lang="ru-RU" sz="1600" b="1" i="1" dirty="0" smtClean="0"/>
              <a:t>стилей (барокко , готика, классицизм)</a:t>
            </a:r>
            <a:endParaRPr lang="ru-RU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Пользователь\Desktop\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Пользователь\Desktop\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419872" y="1052736"/>
            <a:ext cx="15178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Верхотурье 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593467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>
                <a:hlinkClick r:id="rId3"/>
              </a:rPr>
              <a:t>https://mypresentation.ru/presentation/21054_prezentaciya_quotxramy_urala_verxoturequot__skachat_prezentacii_po_mxk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quot;Демидовская дача&quot; (Нижний Тагил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7288"/>
            <a:ext cx="4067944" cy="432033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260648"/>
            <a:ext cx="5518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Музей-усадьба «Демидовская дача» г.Нижний Тагил</a:t>
            </a:r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536" y="5445224"/>
          <a:ext cx="3215680" cy="640080"/>
        </p:xfrm>
        <a:graphic>
          <a:graphicData uri="http://schemas.openxmlformats.org/drawingml/2006/table">
            <a:tbl>
              <a:tblPr/>
              <a:tblGrid>
                <a:gridCol w="1607840"/>
                <a:gridCol w="1607840"/>
              </a:tblGrid>
              <a:tr h="0">
                <a:tc>
                  <a:txBody>
                    <a:bodyPr/>
                    <a:lstStyle/>
                    <a:p>
                      <a:r>
                        <a:rPr lang="ru-RU" b="1" dirty="0"/>
                        <a:t>Дата основания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2013 год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355976" y="980728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Музей-усадьба «Демидовская дача» — это комплекс из трёх каменных зданий в стиле </a:t>
            </a:r>
            <a:r>
              <a:rPr lang="ru-RU" b="1" dirty="0" smtClean="0">
                <a:hlinkClick r:id="rId3" tooltip="Ампир"/>
              </a:rPr>
              <a:t>Ампир</a:t>
            </a:r>
            <a:r>
              <a:rPr lang="ru-RU" b="1" dirty="0" smtClean="0"/>
              <a:t> </a:t>
            </a:r>
            <a:r>
              <a:rPr lang="ru-RU" dirty="0" smtClean="0"/>
              <a:t>возле </a:t>
            </a:r>
            <a:r>
              <a:rPr lang="ru-RU" dirty="0" err="1" smtClean="0">
                <a:hlinkClick r:id="rId4" tooltip="Тагил (река)"/>
              </a:rPr>
              <a:t>Тагильского</a:t>
            </a:r>
            <a:r>
              <a:rPr lang="ru-RU" dirty="0" smtClean="0">
                <a:hlinkClick r:id="rId4" tooltip="Тагил (река)"/>
              </a:rPr>
              <a:t> пруда</a:t>
            </a:r>
            <a:r>
              <a:rPr lang="ru-RU" dirty="0" smtClean="0"/>
              <a:t>. Усадьбу окружает небольшой парк, именуемый садом Демидовской дачи. Комплекс состоит из главного, двухэтажного здания и двух одноэтажных флигелей. Главное здание посередине имеет башенку с большим шпилем с флюгером.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11960" y="414908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Его построил для себя знаменитый </a:t>
            </a:r>
            <a:r>
              <a:rPr lang="ru-RU" dirty="0" err="1" smtClean="0"/>
              <a:t>тагильский</a:t>
            </a:r>
            <a:r>
              <a:rPr lang="ru-RU" dirty="0" smtClean="0"/>
              <a:t> инженер-новатор </a:t>
            </a:r>
            <a:r>
              <a:rPr lang="ru-RU" b="1" dirty="0" err="1" smtClean="0">
                <a:hlinkClick r:id="rId5" tooltip="Швецов, Фотий Ильич"/>
              </a:rPr>
              <a:t>Фотий</a:t>
            </a:r>
            <a:r>
              <a:rPr lang="ru-RU" b="1" dirty="0" smtClean="0">
                <a:hlinkClick r:id="rId5" tooltip="Швецов, Фотий Ильич"/>
              </a:rPr>
              <a:t> Швецов</a:t>
            </a:r>
            <a:r>
              <a:rPr lang="ru-RU" b="1" dirty="0" smtClean="0"/>
              <a:t>.</a:t>
            </a:r>
            <a:r>
              <a:rPr lang="ru-RU" dirty="0" smtClean="0"/>
              <a:t> Он владел поместьем до 1855 года. 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Дом Худояровых (Нижний Тагил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4442708" cy="33992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404664"/>
            <a:ext cx="40189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Музей истории подносного промысла</a:t>
            </a:r>
          </a:p>
          <a:p>
            <a:r>
              <a:rPr lang="ru-RU" b="1" dirty="0" smtClean="0"/>
              <a:t>Г.Нижний Тагил</a:t>
            </a:r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5013176"/>
          <a:ext cx="4211960" cy="365760"/>
        </p:xfrm>
        <a:graphic>
          <a:graphicData uri="http://schemas.openxmlformats.org/drawingml/2006/table">
            <a:tbl>
              <a:tblPr/>
              <a:tblGrid>
                <a:gridCol w="2105980"/>
                <a:gridCol w="2105980"/>
              </a:tblGrid>
              <a:tr h="0">
                <a:tc>
                  <a:txBody>
                    <a:bodyPr/>
                    <a:lstStyle/>
                    <a:p>
                      <a:r>
                        <a:rPr lang="ru-RU" b="1" dirty="0"/>
                        <a:t>Дата основания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hlinkClick r:id="rId3" tooltip="1991 год"/>
                        </a:rPr>
                        <a:t>1991 год</a:t>
                      </a:r>
                      <a:endParaRPr lang="ru-RU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788024" y="1412776"/>
            <a:ext cx="43559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Музей располагается в двухэтажном бревенчатом здании бывшего дома семьи уральских художников </a:t>
            </a:r>
            <a:r>
              <a:rPr lang="ru-RU" dirty="0" err="1" smtClean="0">
                <a:hlinkClick r:id="rId4" tooltip="Худояровы (страница отсутствует)"/>
              </a:rPr>
              <a:t>Худояровых</a:t>
            </a:r>
            <a:r>
              <a:rPr lang="ru-RU" dirty="0" smtClean="0"/>
              <a:t> рядом с </a:t>
            </a:r>
            <a:r>
              <a:rPr lang="ru-RU" dirty="0" smtClean="0">
                <a:hlinkClick r:id="rId5" tooltip="Господский дом (музей)"/>
              </a:rPr>
              <a:t>Нижнетагильским музеем быта и ремёсел горнозаводского населения «Господский дом»</a:t>
            </a:r>
            <a:r>
              <a:rPr lang="ru-RU" dirty="0" smtClean="0"/>
              <a:t>, вместе с которым является частью одного этнографического комплекса. Дом-музей </a:t>
            </a:r>
            <a:r>
              <a:rPr lang="ru-RU" dirty="0" err="1" smtClean="0"/>
              <a:t>Худояровых</a:t>
            </a:r>
            <a:r>
              <a:rPr lang="ru-RU" dirty="0" smtClean="0"/>
              <a:t> является памятником истории федерального значения.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Open-air Exhibition (Nizhny Tagil Local History Museum) - 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4860033" cy="283500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83568" y="404664"/>
            <a:ext cx="3814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Демидовские провиантские склады</a:t>
            </a:r>
          </a:p>
          <a:p>
            <a:r>
              <a:rPr lang="ru-RU" b="1" dirty="0" smtClean="0"/>
              <a:t>Г.Нижний Тагил</a:t>
            </a:r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0" y="4293096"/>
          <a:ext cx="4871864" cy="640080"/>
        </p:xfrm>
        <a:graphic>
          <a:graphicData uri="http://schemas.openxmlformats.org/drawingml/2006/table">
            <a:tbl>
              <a:tblPr/>
              <a:tblGrid>
                <a:gridCol w="2435932"/>
                <a:gridCol w="2435932"/>
              </a:tblGrid>
              <a:tr h="0">
                <a:tc>
                  <a:txBody>
                    <a:bodyPr/>
                    <a:lstStyle/>
                    <a:p>
                      <a:r>
                        <a:rPr lang="ru-RU" b="1" dirty="0">
                          <a:hlinkClick r:id="rId3" tooltip="Архитектурный стиль"/>
                        </a:rPr>
                        <a:t>Архитектурный стиль</a:t>
                      </a:r>
                      <a:endParaRPr lang="ru-RU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hlinkClick r:id="rId4" tooltip="Русский стиль"/>
                        </a:rPr>
                        <a:t>Русский стиль</a:t>
                      </a:r>
                      <a:r>
                        <a:rPr lang="ru-RU" b="1" dirty="0"/>
                        <a:t> и </a:t>
                      </a:r>
                      <a:r>
                        <a:rPr lang="ru-RU" b="1" dirty="0">
                          <a:hlinkClick r:id="rId5" tooltip="Петровское барокко"/>
                        </a:rPr>
                        <a:t>Петровское барокко</a:t>
                      </a:r>
                      <a:endParaRPr lang="ru-RU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004048" y="1124744"/>
            <a:ext cx="39604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Склады были построены по указанию </a:t>
            </a:r>
            <a:r>
              <a:rPr lang="ru-RU" b="1" dirty="0" err="1" smtClean="0">
                <a:hlinkClick r:id="rId6" tooltip="Акинфий Демидов"/>
              </a:rPr>
              <a:t>Акинфия</a:t>
            </a:r>
            <a:r>
              <a:rPr lang="ru-RU" b="1" dirty="0" smtClean="0">
                <a:hlinkClick r:id="rId6" tooltip="Акинфий Демидов"/>
              </a:rPr>
              <a:t> Демидова</a:t>
            </a:r>
            <a:r>
              <a:rPr lang="ru-RU" b="1" dirty="0" smtClean="0"/>
              <a:t> </a:t>
            </a:r>
            <a:r>
              <a:rPr lang="ru-RU" dirty="0" smtClean="0"/>
              <a:t>для хранения запасов провианта для </a:t>
            </a:r>
            <a:r>
              <a:rPr lang="ru-RU" dirty="0" err="1" smtClean="0"/>
              <a:t>тагильских</a:t>
            </a:r>
            <a:r>
              <a:rPr lang="ru-RU" dirty="0" smtClean="0"/>
              <a:t> заводов в начале XVIII века. Здание Верхнего склада было заложено в </a:t>
            </a:r>
            <a:r>
              <a:rPr lang="ru-RU" b="1" dirty="0" smtClean="0"/>
              <a:t>1726</a:t>
            </a:r>
            <a:r>
              <a:rPr lang="ru-RU" dirty="0" smtClean="0"/>
              <a:t> году и окончено в 1730-м; Нижний склад был построен в </a:t>
            </a:r>
            <a:r>
              <a:rPr lang="ru-RU" b="1" dirty="0" smtClean="0"/>
              <a:t>1750</a:t>
            </a:r>
            <a:r>
              <a:rPr lang="ru-RU" dirty="0" smtClean="0"/>
              <a:t> году. В настоящее время здания в качестве музеев </a:t>
            </a:r>
            <a:r>
              <a:rPr lang="ru-RU" dirty="0" smtClean="0">
                <a:hlinkClick r:id="rId7" tooltip="Горнозаводской Урал"/>
              </a:rPr>
              <a:t>Нижнетагильского музея-заповедника «Горнозаводской Урал»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35844" name="Picture 4" descr="https://upload.wikimedia.org/wikipedia/commons/thumb/2/2b/NizhnyTagil_ProvisionWarehouse_005_9868.jpg/220px-NizhnyTagil_ProvisionWarehouse_005_986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31640" y="5085184"/>
            <a:ext cx="2095500" cy="1152526"/>
          </a:xfrm>
          <a:prstGeom prst="rect">
            <a:avLst/>
          </a:prstGeom>
          <a:noFill/>
        </p:spPr>
      </p:pic>
      <p:pic>
        <p:nvPicPr>
          <p:cNvPr id="35846" name="Picture 6" descr="https://upload.wikimedia.org/wikipedia/commons/thumb/7/7c/Open-air_Exhibition_%28Nizhny_Tagil_Local_History_Museum%29_-_8.jpg/220px-Open-air_Exhibition_%28Nizhny_Tagil_Local_History_Museum%29_-_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5085184"/>
            <a:ext cx="2095500" cy="118110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99592" y="6237312"/>
            <a:ext cx="30609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Верхний провиантский склад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16016" y="6309320"/>
            <a:ext cx="3029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Нижний провиантский склад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49936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Дом </a:t>
            </a:r>
            <a:r>
              <a:rPr lang="ru-RU" b="1" dirty="0" err="1" smtClean="0"/>
              <a:t>Басаргина</a:t>
            </a:r>
            <a:r>
              <a:rPr lang="ru-RU" b="1" dirty="0" smtClean="0"/>
              <a:t> Николая Васильевича  г.Туринск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36096" y="1340768"/>
            <a:ext cx="370790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Декабрист Николай Васильевич </a:t>
            </a:r>
            <a:r>
              <a:rPr lang="ru-RU" dirty="0" err="1" smtClean="0"/>
              <a:t>Басаргин</a:t>
            </a:r>
            <a:r>
              <a:rPr lang="ru-RU" dirty="0" smtClean="0"/>
              <a:t> за членство в Южном обществе попал под следствие и был сослан в г.Туринск. На поселении в Туринске находился с 1836 по 1842 год. Здесь он приобрел дом (расположен рядом с домом Ивашева), сделал пристрой, у дома разбил сад, где занялся разведением различных культурных растений, многие из которых именно отсюда начали распространяться по Уралу.</a:t>
            </a:r>
            <a:endParaRPr lang="ru-RU" dirty="0"/>
          </a:p>
        </p:txBody>
      </p:sp>
      <p:pic>
        <p:nvPicPr>
          <p:cNvPr id="62466" name="Picture 2" descr="https://dynamic-media-cdn.tripadvisor.com/media/photo-o/0a/d0/38/45/caption.jpg?w=1200&amp;h=1200&amp;s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9111"/>
            <a:ext cx="5364088" cy="33583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Здание Администрации города Екатеринбурга</a:t>
            </a:r>
            <a:endParaRPr lang="ru-RU" b="1" dirty="0"/>
          </a:p>
        </p:txBody>
      </p:sp>
      <p:pic>
        <p:nvPicPr>
          <p:cNvPr id="61441" name="Picture 1" descr="C:\Users\Пользователь\Desktop\Administraciy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81032"/>
            <a:ext cx="4860032" cy="3948776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292080" y="1484784"/>
          <a:ext cx="3528392" cy="3291840"/>
        </p:xfrm>
        <a:graphic>
          <a:graphicData uri="http://schemas.openxmlformats.org/drawingml/2006/table">
            <a:tbl>
              <a:tblPr/>
              <a:tblGrid>
                <a:gridCol w="1764196"/>
                <a:gridCol w="1764196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>
                          <a:hlinkClick r:id="rId3" tooltip="Архитектурный стиль"/>
                        </a:rPr>
                        <a:t>Архитектурный стиль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/>
                        <a:t>конструктивизм (до реконструкции), позднее — неоклассицизм (</a:t>
                      </a:r>
                      <a:r>
                        <a:rPr lang="ru-RU">
                          <a:hlinkClick r:id="rId4" tooltip="Сталинский ампир"/>
                        </a:rPr>
                        <a:t>сталинский ампир</a:t>
                      </a:r>
                      <a:r>
                        <a:rPr lang="ru-RU"/>
                        <a:t>)</a:t>
                      </a:r>
                      <a:r>
                        <a:rPr lang="ru-RU" baseline="30000">
                          <a:hlinkClick r:id="rId5"/>
                        </a:rPr>
                        <a:t>[1]</a:t>
                      </a:r>
                      <a:endParaRPr lang="ru-RU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/>
                        <a:t>Автор проекта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hlinkClick r:id="rId6" tooltip="Голубев, Георгий Александрович"/>
                        </a:rPr>
                        <a:t>Г. А. Голубев</a:t>
                      </a:r>
                      <a:r>
                        <a:rPr lang="ru-RU" dirty="0"/>
                        <a:t>, </a:t>
                      </a:r>
                      <a:r>
                        <a:rPr lang="ru-RU" dirty="0">
                          <a:hlinkClick r:id="rId7" tooltip="Рейшер, Моисей Вениаминович"/>
                        </a:rPr>
                        <a:t>М. В. </a:t>
                      </a:r>
                      <a:r>
                        <a:rPr lang="ru-RU" dirty="0" err="1" smtClean="0">
                          <a:hlinkClick r:id="rId7" tooltip="Рейшер, Моисей Вениаминович"/>
                        </a:rPr>
                        <a:t>Рейшер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/>
                        <a:t>Строительство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конец </a:t>
                      </a:r>
                      <a:r>
                        <a:rPr lang="en-US" dirty="0"/>
                        <a:t>XIX </a:t>
                      </a:r>
                      <a:r>
                        <a:rPr lang="ru-RU" dirty="0"/>
                        <a:t>века — 1930—1954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33320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Покровский собор г.Камышлов</a:t>
            </a:r>
            <a:endParaRPr lang="ru-RU" b="1" dirty="0"/>
          </a:p>
        </p:txBody>
      </p:sp>
      <p:pic>
        <p:nvPicPr>
          <p:cNvPr id="60418" name="Picture 2" descr="Камышловская церковь на западном въезде в город - panorami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5725928" cy="3384376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536" y="4725144"/>
          <a:ext cx="3203848" cy="1280160"/>
        </p:xfrm>
        <a:graphic>
          <a:graphicData uri="http://schemas.openxmlformats.org/drawingml/2006/table">
            <a:tbl>
              <a:tblPr/>
              <a:tblGrid>
                <a:gridCol w="1601924"/>
                <a:gridCol w="1601924"/>
              </a:tblGrid>
              <a:tr h="0">
                <a:tc>
                  <a:txBody>
                    <a:bodyPr/>
                    <a:lstStyle/>
                    <a:p>
                      <a:r>
                        <a:rPr lang="ru-RU"/>
                        <a:t>Дата основания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hlinkClick r:id="rId3" tooltip="1821 год"/>
                        </a:rPr>
                        <a:t>1821</a:t>
                      </a:r>
                      <a:endParaRPr lang="ru-RU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Строительство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hlinkClick r:id="rId4" tooltip="1821"/>
                        </a:rPr>
                        <a:t>1821</a:t>
                      </a:r>
                      <a:r>
                        <a:rPr lang="ru-RU" dirty="0"/>
                        <a:t>—</a:t>
                      </a:r>
                      <a:r>
                        <a:rPr lang="ru-RU" dirty="0">
                          <a:hlinkClick r:id="rId5" tooltip="1856"/>
                        </a:rPr>
                        <a:t>1856</a:t>
                      </a:r>
                      <a:r>
                        <a:rPr lang="ru-RU" dirty="0"/>
                        <a:t> годы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3528" y="602128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Принадлежит к </a:t>
            </a:r>
            <a:r>
              <a:rPr lang="ru-RU" dirty="0" smtClean="0">
                <a:hlinkClick r:id="rId6" tooltip="Русско-византийский стиль"/>
              </a:rPr>
              <a:t>русско-византийскому </a:t>
            </a:r>
            <a:r>
              <a:rPr lang="ru-RU" dirty="0" smtClean="0">
                <a:hlinkClick r:id="rId6" tooltip="Русско-византийский стиль"/>
              </a:rPr>
              <a:t>стилю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96136" y="1124744"/>
            <a:ext cx="334786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Каменный двухэтажный собор сооружён «</a:t>
            </a:r>
            <a:r>
              <a:rPr lang="ru-RU" dirty="0" smtClean="0">
                <a:hlinkClick r:id="rId7" tooltip="Корабль (тип православного храма)"/>
              </a:rPr>
              <a:t>кораблём</a:t>
            </a:r>
            <a:r>
              <a:rPr lang="ru-RU" dirty="0" smtClean="0"/>
              <a:t>». По одной оси, уступами, — алтарь, храм, трапезная с притвором и колокольней. Продолжением служит выступающий вперёд дополнительный притвор. Едины основные членения, а также элементы декора (междуэтажный и венчающий карнизы, одинарные нижние и спаренные верхние пилястры, наличника с «разрезными» фронтонами). Венчающие части отличаются разнообразием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6672"/>
            <a:ext cx="45936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Церковь Иоанна Богослова г.Верхняя Салда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148064" y="1772816"/>
            <a:ext cx="3995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1890 г. прихожане решают строить новый, каменный храм, строительство длилось 6 лет и в 23 сентября 1896 г. был освящен новый каменный храм во имя св. </a:t>
            </a:r>
            <a:r>
              <a:rPr lang="ru-RU" dirty="0" err="1" smtClean="0"/>
              <a:t>ап</a:t>
            </a:r>
            <a:r>
              <a:rPr lang="ru-RU" dirty="0" smtClean="0"/>
              <a:t>. Иоанна Богослова. Храм был построен на народные деньги.</a:t>
            </a:r>
            <a:endParaRPr lang="ru-RU" dirty="0"/>
          </a:p>
        </p:txBody>
      </p:sp>
      <p:pic>
        <p:nvPicPr>
          <p:cNvPr id="59396" name="Picture 4" descr="https://ic.pics.livejournal.com/derzik/64269828/71475/71475_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5168539" cy="34571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32523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Башня «Исеть» г.Екатеринбург</a:t>
            </a:r>
            <a:endParaRPr lang="ru-RU" b="1" dirty="0"/>
          </a:p>
        </p:txBody>
      </p:sp>
      <p:pic>
        <p:nvPicPr>
          <p:cNvPr id="58370" name="Picture 2" descr="Iset Tow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64704"/>
            <a:ext cx="2664296" cy="4674204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8" y="5589240"/>
          <a:ext cx="3215680" cy="914400"/>
        </p:xfrm>
        <a:graphic>
          <a:graphicData uri="http://schemas.openxmlformats.org/drawingml/2006/table">
            <a:tbl>
              <a:tblPr/>
              <a:tblGrid>
                <a:gridCol w="1607840"/>
                <a:gridCol w="160784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Архитектор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hlinkClick r:id="rId3" tooltip="Зобек, Вернер"/>
                        </a:rPr>
                        <a:t>Werner </a:t>
                      </a:r>
                      <a:r>
                        <a:rPr lang="en-US" dirty="0" err="1">
                          <a:hlinkClick r:id="rId3" tooltip="Зобек, Вернер"/>
                        </a:rPr>
                        <a:t>Sobek</a:t>
                      </a:r>
                      <a:r>
                        <a:rPr lang="en-US" dirty="0"/>
                        <a:t>, </a:t>
                      </a:r>
                      <a:r>
                        <a:rPr lang="ru-RU" dirty="0"/>
                        <a:t>ООО Доминанта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067944" y="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52-этажный </a:t>
            </a:r>
            <a:r>
              <a:rPr lang="ru-RU" dirty="0" smtClean="0">
                <a:hlinkClick r:id="rId4" tooltip="Небоскрёб"/>
              </a:rPr>
              <a:t>небоскрёб</a:t>
            </a:r>
            <a:r>
              <a:rPr lang="ru-RU" dirty="0" smtClean="0"/>
              <a:t> на территории будущего комплекса </a:t>
            </a:r>
            <a:r>
              <a:rPr lang="ru-RU" dirty="0" smtClean="0">
                <a:hlinkClick r:id="rId5" tooltip="Екатеринбург-Сити"/>
              </a:rPr>
              <a:t>Екатеринбург-Сити</a:t>
            </a:r>
            <a:r>
              <a:rPr lang="ru-RU" dirty="0" smtClean="0"/>
              <a:t>, построенный в 2008—2016 годах. Здание имеет преимущественно жилое назначение, при этом не исключается возможность размещения офисных площадей в нижней части (от 8 до 12 этажей). Всего в башне размещено 225 </a:t>
            </a:r>
            <a:r>
              <a:rPr lang="ru-RU" dirty="0" smtClean="0">
                <a:hlinkClick r:id="rId6" tooltip="Апартамент"/>
              </a:rPr>
              <a:t>апартаментов</a:t>
            </a:r>
            <a:r>
              <a:rPr lang="ru-RU" dirty="0" smtClean="0"/>
              <a:t>, по данным </a:t>
            </a:r>
            <a:r>
              <a:rPr lang="ru-RU" dirty="0" err="1" smtClean="0"/>
              <a:t>Росреестра</a:t>
            </a:r>
            <a:r>
              <a:rPr lang="ru-RU" dirty="0" smtClean="0"/>
              <a:t> имеющих тип «Нежилое помещение».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355976" y="2826127"/>
            <a:ext cx="4572000" cy="38164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/>
              <a:t>Башня должна была состоять из двух конструкций в форме разновысоких цилиндров медного цвета, частично переходящих один в другой. Как утверждает застройщик, одной из архитектурных особенностей здания должно стать то, что расположение апартаментов будет учитывать движение солнца</a:t>
            </a:r>
            <a:r>
              <a:rPr lang="ru-RU" sz="1400" baseline="30000" dirty="0" smtClean="0"/>
              <a:t>.</a:t>
            </a:r>
            <a:r>
              <a:rPr lang="ru-RU" sz="1400" dirty="0" smtClean="0"/>
              <a:t> На самом верху здания изначально предполагалось разместить восходящую спираль, под сводами которой будут находится зимние </a:t>
            </a:r>
            <a:r>
              <a:rPr lang="ru-RU" sz="1400" dirty="0" err="1" smtClean="0"/>
              <a:t>сады</a:t>
            </a:r>
            <a:r>
              <a:rPr lang="ru-RU" sz="1400" baseline="30000" dirty="0" err="1" smtClean="0"/>
              <a:t>.</a:t>
            </a:r>
            <a:r>
              <a:rPr lang="ru-RU" sz="1400" dirty="0" err="1" smtClean="0"/>
              <a:t>На</a:t>
            </a:r>
            <a:r>
              <a:rPr lang="ru-RU" sz="1400" dirty="0" smtClean="0"/>
              <a:t> спиралевидную форму здания архитекторов вдохновило два следующих момента: конструкция башни воспроизводит структуру ДНК, при этом она выдержана в геометрии </a:t>
            </a:r>
            <a:r>
              <a:rPr lang="ru-RU" sz="1400" b="1" dirty="0" smtClean="0"/>
              <a:t>конструктивизма</a:t>
            </a:r>
            <a:r>
              <a:rPr lang="ru-RU" sz="1400" baseline="30000" dirty="0" smtClean="0"/>
              <a:t>[</a:t>
            </a:r>
            <a:endParaRPr lang="ru-RU" sz="1400" dirty="0" smtClean="0"/>
          </a:p>
          <a:p>
            <a:r>
              <a:rPr lang="ru-RU" sz="1400" dirty="0" smtClean="0"/>
              <a:t>Внешне башня должна была быть изготовлена из стекла и </a:t>
            </a:r>
            <a:r>
              <a:rPr lang="ru-RU" sz="1400" dirty="0" smtClean="0">
                <a:hlinkClick r:id="rId7" tooltip="Бетон"/>
              </a:rPr>
              <a:t>бетона</a:t>
            </a:r>
            <a:r>
              <a:rPr lang="ru-RU" sz="1400" dirty="0" smtClean="0"/>
              <a:t>, а внутри отделана натуральным природным камнем и современными </a:t>
            </a:r>
            <a:r>
              <a:rPr lang="ru-RU" sz="1400" dirty="0" smtClean="0">
                <a:hlinkClick r:id="rId8" tooltip="Композитные материалы"/>
              </a:rPr>
              <a:t>композитными материалами</a:t>
            </a:r>
            <a:r>
              <a:rPr lang="ru-RU" sz="1400" dirty="0" smtClean="0"/>
              <a:t>. В здании был предусмотрена стоянка на 170 </a:t>
            </a:r>
            <a:r>
              <a:rPr lang="ru-RU" sz="1400" dirty="0" err="1" smtClean="0"/>
              <a:t>машиномест</a:t>
            </a:r>
            <a:r>
              <a:rPr lang="ru-RU" sz="1400" baseline="30000" dirty="0" smtClean="0"/>
              <a:t>.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0"/>
            <a:ext cx="37014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Дом Севастьянова . г.Екатеринбург</a:t>
            </a:r>
            <a:endParaRPr lang="ru-RU" b="1" dirty="0"/>
          </a:p>
        </p:txBody>
      </p:sp>
      <p:pic>
        <p:nvPicPr>
          <p:cNvPr id="1026" name="Picture 2" descr="https://static.votpusk.ru/attractions/4726/1011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5508104" cy="40324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508104" y="548680"/>
            <a:ext cx="363589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Первые упоминания о доме появились в 1817 г. Изначально дом возводился для </a:t>
            </a:r>
            <a:r>
              <a:rPr lang="ru-RU" dirty="0" smtClean="0"/>
              <a:t>маркшейдера(горного инженера) </a:t>
            </a:r>
            <a:r>
              <a:rPr lang="ru-RU" dirty="0" smtClean="0"/>
              <a:t>И. </a:t>
            </a:r>
            <a:r>
              <a:rPr lang="ru-RU" dirty="0" err="1" smtClean="0"/>
              <a:t>Полкова</a:t>
            </a:r>
            <a:r>
              <a:rPr lang="ru-RU" dirty="0" smtClean="0"/>
              <a:t>. В 1860 г. владельцем трехэтажного дома стал коллежский асессор Н. Севастьянов. Через некоторое время здание дома было перестроено по проекту </a:t>
            </a:r>
            <a:r>
              <a:rPr lang="ru-RU" b="1" dirty="0" smtClean="0"/>
              <a:t>архитектора А. Падучева</a:t>
            </a:r>
            <a:r>
              <a:rPr lang="ru-RU" dirty="0" smtClean="0"/>
              <a:t>. Особняк украсил сложный </a:t>
            </a:r>
            <a:r>
              <a:rPr lang="ru-RU" b="1" dirty="0" smtClean="0"/>
              <a:t>готический декор с барочными элементами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В настоящее время дом Севастьянова является Домом приемов и екатеринбургской резиденцией Президента России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76672"/>
            <a:ext cx="5303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Дворец культуры им. И.В. Окунева г.Нижний Тагил</a:t>
            </a:r>
            <a:endParaRPr lang="ru-RU" b="1" dirty="0"/>
          </a:p>
        </p:txBody>
      </p:sp>
      <p:pic>
        <p:nvPicPr>
          <p:cNvPr id="57346" name="Picture 2" descr="Дворец культуры имени Окунева (Нижний Тагил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5076056" cy="2880320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60" y="4365104"/>
          <a:ext cx="4464496" cy="640080"/>
        </p:xfrm>
        <a:graphic>
          <a:graphicData uri="http://schemas.openxmlformats.org/drawingml/2006/table">
            <a:tbl>
              <a:tblPr/>
              <a:tblGrid>
                <a:gridCol w="2232248"/>
                <a:gridCol w="2232248"/>
              </a:tblGrid>
              <a:tr h="0">
                <a:tc>
                  <a:txBody>
                    <a:bodyPr/>
                    <a:lstStyle/>
                    <a:p>
                      <a:r>
                        <a:rPr lang="ru-RU">
                          <a:hlinkClick r:id="rId3" tooltip="Архитектурный стиль"/>
                        </a:rPr>
                        <a:t>Архитектурный стиль</a:t>
                      </a:r>
                      <a:endParaRPr lang="ru-RU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Ампир и Советский </a:t>
                      </a:r>
                      <a:r>
                        <a:rPr lang="ru-RU" dirty="0" err="1"/>
                        <a:t>Монументализм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43608" y="5373216"/>
          <a:ext cx="3744416" cy="365760"/>
        </p:xfrm>
        <a:graphic>
          <a:graphicData uri="http://schemas.openxmlformats.org/drawingml/2006/table">
            <a:tbl>
              <a:tblPr/>
              <a:tblGrid>
                <a:gridCol w="1872208"/>
                <a:gridCol w="1872208"/>
              </a:tblGrid>
              <a:tr h="0">
                <a:tc>
                  <a:txBody>
                    <a:bodyPr/>
                    <a:lstStyle/>
                    <a:p>
                      <a:r>
                        <a:rPr lang="ru-RU"/>
                        <a:t>Дата основания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hlinkClick r:id="rId4" tooltip="1951 год"/>
                        </a:rPr>
                        <a:t>1951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71600" y="5805264"/>
          <a:ext cx="3600400" cy="365760"/>
        </p:xfrm>
        <a:graphic>
          <a:graphicData uri="http://schemas.openxmlformats.org/drawingml/2006/table">
            <a:tbl>
              <a:tblPr/>
              <a:tblGrid>
                <a:gridCol w="1800200"/>
                <a:gridCol w="1800200"/>
              </a:tblGrid>
              <a:tr h="0">
                <a:tc>
                  <a:txBody>
                    <a:bodyPr/>
                    <a:lstStyle/>
                    <a:p>
                      <a:r>
                        <a:rPr lang="ru-RU"/>
                        <a:t>Строительство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hlinkClick r:id="rId5" tooltip="1952"/>
                        </a:rPr>
                        <a:t>1952</a:t>
                      </a:r>
                      <a:r>
                        <a:rPr lang="ru-RU" dirty="0"/>
                        <a:t>—</a:t>
                      </a:r>
                      <a:r>
                        <a:rPr lang="ru-RU" dirty="0">
                          <a:hlinkClick r:id="rId6" tooltip="1958"/>
                        </a:rPr>
                        <a:t>1958</a:t>
                      </a:r>
                      <a:r>
                        <a:rPr lang="ru-RU" dirty="0"/>
                        <a:t> год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508104" y="188640"/>
            <a:ext cx="36358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Для строительства Дворца культуры «</a:t>
            </a:r>
            <a:r>
              <a:rPr lang="ru-RU" dirty="0" err="1" smtClean="0">
                <a:hlinkClick r:id="rId7" tooltip="Уралвагонзавод"/>
              </a:rPr>
              <a:t>Уралвагонзавода</a:t>
            </a:r>
            <a:r>
              <a:rPr lang="ru-RU" dirty="0" smtClean="0"/>
              <a:t>» был одобрен проект </a:t>
            </a:r>
            <a:r>
              <a:rPr lang="ru-RU" b="1" dirty="0" smtClean="0"/>
              <a:t>архитектора</a:t>
            </a:r>
            <a:r>
              <a:rPr lang="ru-RU" dirty="0" smtClean="0"/>
              <a:t> московского института «</a:t>
            </a:r>
            <a:r>
              <a:rPr lang="ru-RU" dirty="0" err="1" smtClean="0">
                <a:hlinkClick r:id="rId8" tooltip="Горпроект (страница отсутствует)"/>
              </a:rPr>
              <a:t>Горпроект</a:t>
            </a:r>
            <a:r>
              <a:rPr lang="ru-RU" b="1" dirty="0" smtClean="0"/>
              <a:t>» </a:t>
            </a:r>
            <a:r>
              <a:rPr lang="ru-RU" b="1" dirty="0" smtClean="0">
                <a:hlinkClick r:id="rId9" tooltip="Залесская, Эмма Михайловна (страница отсутствует)"/>
              </a:rPr>
              <a:t>Э. М. </a:t>
            </a:r>
            <a:r>
              <a:rPr lang="ru-RU" b="1" dirty="0" err="1" smtClean="0">
                <a:hlinkClick r:id="rId9" tooltip="Залесская, Эмма Михайловна (страница отсутствует)"/>
              </a:rPr>
              <a:t>Залесской</a:t>
            </a:r>
            <a:r>
              <a:rPr lang="ru-RU" b="1" dirty="0" smtClean="0"/>
              <a:t>.</a:t>
            </a:r>
          </a:p>
          <a:p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64088" y="2025908"/>
            <a:ext cx="37799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Здание имеет сложную компоновку. Центральная часть здания сделана в виде большого греческого </a:t>
            </a:r>
            <a:r>
              <a:rPr lang="ru-RU" sz="1400" dirty="0" smtClean="0">
                <a:hlinkClick r:id="rId10" tooltip="Портик"/>
              </a:rPr>
              <a:t>портика</a:t>
            </a:r>
            <a:r>
              <a:rPr lang="ru-RU" sz="1400" dirty="0" smtClean="0"/>
              <a:t> с двумя рядами </a:t>
            </a:r>
            <a:r>
              <a:rPr lang="ru-RU" sz="1400" dirty="0" smtClean="0">
                <a:hlinkClick r:id="rId11" tooltip="Коринфский ордер"/>
              </a:rPr>
              <a:t>коринфских</a:t>
            </a:r>
            <a:r>
              <a:rPr lang="ru-RU" sz="1400" dirty="0" smtClean="0"/>
              <a:t> колонн, от которых идут ступени. Боковые флигели здания украшены малыми портиками и соединены с центральной частью переходами, формируя между собой два небольших внутренних дворика. Интерьер дворца оформлен красным, розовым и белым уральским мрамором, а пол, окна и двери выполнены из дуба. Центральное фойе освещают большие люстры. Театральный зал Дворца культуры рассчитан на 800 мест, здесь есть вестибюль, фойе с балконом, вращающаяся сцена, </a:t>
            </a:r>
            <a:r>
              <a:rPr lang="ru-RU" sz="1400" dirty="0" smtClean="0">
                <a:hlinkClick r:id="rId12" tooltip="Оркестровая яма"/>
              </a:rPr>
              <a:t>оркестровая яма</a:t>
            </a:r>
            <a:r>
              <a:rPr lang="ru-RU" sz="1400" dirty="0" smtClean="0"/>
              <a:t> и комнаты для артистов. В левом крыле дворца расположен малый зрительный зал, предназначенный для 200 зрителей, а также танцевальный зал и библиотека. В правом крыле дворца находятся спортивный и выставочный залы, а также кружковые комнаты. </a:t>
            </a:r>
            <a:endParaRPr lang="ru-RU" sz="14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42150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Загородная дача архитектора Малахова</a:t>
            </a:r>
            <a:endParaRPr lang="ru-RU" b="1" dirty="0"/>
          </a:p>
        </p:txBody>
      </p:sp>
      <p:sp>
        <p:nvSpPr>
          <p:cNvPr id="55298" name="AutoShape 2" descr="Дача великого архитектора Малахо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5300" name="Picture 4" descr="Дача великого архитектора Малах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4940828" cy="352839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7544" y="4272677"/>
            <a:ext cx="39959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Построена в 1817 году, через два года после переезда Малахова из Оренбурга.</a:t>
            </a:r>
          </a:p>
          <a:p>
            <a:r>
              <a:rPr lang="ru-RU" dirty="0" smtClean="0"/>
              <a:t>2. Здание на старых снимках – это совсем не тот дом, который сейчас украшает перекресток Энгельса – Луначарского! Сейчас это – «дом-макет».</a:t>
            </a:r>
          </a:p>
          <a:p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548680"/>
            <a:ext cx="396044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Одним из первых архитекторов, который привнес на Урал дыхание классицизма, был Михаил Павлович Малахов (1781-1842). Он является создателем екатеринбургской архитектурной школы – уральской ветви московской школы М. Казакова. По проектам Малахова на Урале строились административные здания, частные особняки, храмы, промышленные сооружения.</a:t>
            </a:r>
          </a:p>
          <a:p>
            <a:r>
              <a:rPr lang="ru-RU" sz="1400" dirty="0" smtClean="0"/>
              <a:t>М.П. Малахов – выпускник петербургской Академии художеств. С 1815 года и до конца жизни он работал в Екатеринбурге в должности архитектора ведомства Екатеринбургских заводов. В 1833 году к его прежней должности добавляется еще одна – должность архитектора при Уральском горном правлении.</a:t>
            </a:r>
          </a:p>
          <a:p>
            <a:r>
              <a:rPr lang="ru-RU" sz="1400" dirty="0" smtClean="0"/>
              <a:t>Загородный дом, построенный  Малаховым для своей семьи, стал идеальным выражением вкуса, предпочтений и мастерства архитектора. Здесь мастер не был ограничен условиями заказчика, а также градостроительной ситуацией, так как в то время участок находился за городской чертой. На обширной территории помимо главного дома располагались служебные строения, парк с фрагментами естественного лесного массива и прудом.</a:t>
            </a:r>
            <a:endParaRPr lang="ru-RU" sz="14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0"/>
            <a:ext cx="3825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Собор Иоанна Богослова г.Карпинск</a:t>
            </a:r>
            <a:endParaRPr lang="ru-RU" b="1" dirty="0"/>
          </a:p>
        </p:txBody>
      </p:sp>
      <p:pic>
        <p:nvPicPr>
          <p:cNvPr id="54274" name="Picture 2" descr="Karpinsk PresentationCathedral 01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80728"/>
            <a:ext cx="4819172" cy="395860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4048" y="3501008"/>
            <a:ext cx="4139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Введе́нский</a:t>
            </a:r>
            <a:r>
              <a:rPr lang="ru-RU" b="1" dirty="0" smtClean="0"/>
              <a:t> </a:t>
            </a:r>
            <a:r>
              <a:rPr lang="ru-RU" b="1" dirty="0" err="1" smtClean="0"/>
              <a:t>собо́р</a:t>
            </a:r>
            <a:r>
              <a:rPr lang="ru-RU" dirty="0" smtClean="0"/>
              <a:t> — православный храм в городе </a:t>
            </a:r>
            <a:r>
              <a:rPr lang="ru-RU" dirty="0" smtClean="0">
                <a:hlinkClick r:id="rId3" tooltip="Карпинск"/>
              </a:rPr>
              <a:t>Карпинске</a:t>
            </a:r>
            <a:r>
              <a:rPr lang="ru-RU" dirty="0" smtClean="0"/>
              <a:t> </a:t>
            </a:r>
            <a:r>
              <a:rPr lang="ru-RU" dirty="0" smtClean="0">
                <a:hlinkClick r:id="rId4" tooltip="Свердловская область"/>
              </a:rPr>
              <a:t>Свердловской области</a:t>
            </a:r>
            <a:r>
              <a:rPr lang="ru-RU" dirty="0" smtClean="0"/>
              <a:t>, пример позднего </a:t>
            </a:r>
            <a:r>
              <a:rPr lang="ru-RU" b="1" dirty="0" smtClean="0">
                <a:hlinkClick r:id="rId5" tooltip="Уральское барокко (страница отсутствует)"/>
              </a:rPr>
              <a:t>уральского барокко</a:t>
            </a:r>
            <a:r>
              <a:rPr lang="ru-RU" b="1" dirty="0" smtClean="0"/>
              <a:t> </a:t>
            </a:r>
            <a:r>
              <a:rPr lang="ru-RU" dirty="0" smtClean="0"/>
              <a:t>(с отдельными чертами </a:t>
            </a:r>
            <a:r>
              <a:rPr lang="ru-RU" b="1" dirty="0" smtClean="0">
                <a:hlinkClick r:id="rId6" tooltip="Сибирское барокко"/>
              </a:rPr>
              <a:t>барокко сибирского</a:t>
            </a:r>
            <a:r>
              <a:rPr lang="ru-RU" dirty="0" smtClean="0"/>
              <a:t>), памятник федерального значения. 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1520" y="476672"/>
          <a:ext cx="4608512" cy="365760"/>
        </p:xfrm>
        <a:graphic>
          <a:graphicData uri="http://schemas.openxmlformats.org/drawingml/2006/table">
            <a:tbl>
              <a:tblPr/>
              <a:tblGrid>
                <a:gridCol w="2304256"/>
                <a:gridCol w="2304256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Строительство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hlinkClick r:id="rId7" tooltip="1761"/>
                        </a:rPr>
                        <a:t>1761</a:t>
                      </a:r>
                      <a:r>
                        <a:rPr lang="ru-RU" dirty="0"/>
                        <a:t>—</a:t>
                      </a:r>
                      <a:r>
                        <a:rPr lang="ru-RU" dirty="0">
                          <a:hlinkClick r:id="rId8" tooltip="1776"/>
                        </a:rPr>
                        <a:t>1776</a:t>
                      </a:r>
                      <a:r>
                        <a:rPr lang="ru-RU" dirty="0"/>
                        <a:t> годы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076056" y="1052736"/>
            <a:ext cx="40679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Введенская приходская церковь была заложена в Богословском заводе (ныне город Карпинск) в 1761 году. Строительство храма велось на средства основателя Богословского завода, верхотурского купца и горнозаводчика </a:t>
            </a:r>
            <a:r>
              <a:rPr lang="ru-RU" dirty="0" smtClean="0">
                <a:hlinkClick r:id="rId9" tooltip="Походяшин, Максим Михайлович"/>
              </a:rPr>
              <a:t>Максима </a:t>
            </a:r>
            <a:r>
              <a:rPr lang="ru-RU" dirty="0" err="1" smtClean="0">
                <a:hlinkClick r:id="rId9" tooltip="Походяшин, Максим Михайлович"/>
              </a:rPr>
              <a:t>Походяшина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04664"/>
            <a:ext cx="5327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Входная группа Триумфальная арка  г.Берёзовский</a:t>
            </a:r>
            <a:endParaRPr lang="ru-RU" b="1" dirty="0"/>
          </a:p>
        </p:txBody>
      </p:sp>
      <p:pic>
        <p:nvPicPr>
          <p:cNvPr id="53250" name="Picture 2" descr="https://rutraveller.ru/icache/place/1/568/051/156851_603x3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124745"/>
            <a:ext cx="5004047" cy="29377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220072" y="1052736"/>
            <a:ext cx="392392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Открытие входной группы было приурочено к 60-й годовщине с момента победы в Великой Отечественной войне и состоялось накануне празднования Дня Победы. Средства на установку этого памятного сооружения были собраны благодаря добровольным пожертвованиям горожан и местных бизнесменов. Колоннада не просто гармонично вписалась в общий облик парка, но и стала своеобразным логическим завершением крупного мемориального комплекса, который стал символом памяти об участниках Великой Отечественной войны.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48680"/>
            <a:ext cx="3385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Народный Дом  г.Первоуральск</a:t>
            </a:r>
            <a:endParaRPr lang="ru-RU" b="1" dirty="0"/>
          </a:p>
        </p:txBody>
      </p:sp>
      <p:sp>
        <p:nvSpPr>
          <p:cNvPr id="52226" name="AutoShape 2" descr="Народный дом в Первоуральске"/>
          <p:cNvSpPr>
            <a:spLocks noChangeAspect="1" noChangeArrowheads="1"/>
          </p:cNvSpPr>
          <p:nvPr/>
        </p:nvSpPr>
        <p:spPr bwMode="auto">
          <a:xfrm>
            <a:off x="155575" y="-2743200"/>
            <a:ext cx="5715000" cy="5715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2227" name="Picture 3" descr="C:\Users\Пользователь\Desktop\narodniy-dom-pervouralsk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84784"/>
            <a:ext cx="4860032" cy="324650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4048" y="0"/>
            <a:ext cx="413995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Сохранившаяся часть усадьбы – ее главный дом – типичен для строений подобного типа во второй половине – последней трети XIX века смешанной конструкцией и декором. Первый этаж дома кирпичный, с рустованными простенками и лучковыми перемычками окон. Второй этаж деревянный, со сплошной обшивкой подоконной части, наличниками окон с высокими фигурными </a:t>
            </a:r>
            <a:r>
              <a:rPr lang="ru-RU" dirty="0" err="1" smtClean="0"/>
              <a:t>сандриками</a:t>
            </a:r>
            <a:r>
              <a:rPr lang="ru-RU" dirty="0" smtClean="0"/>
              <a:t>, многоступенчатым профилированным карнизом.</a:t>
            </a:r>
          </a:p>
          <a:p>
            <a:r>
              <a:rPr lang="ru-RU" dirty="0" smtClean="0"/>
              <a:t>Строго симметричная композиция дома нарушается </a:t>
            </a:r>
            <a:r>
              <a:rPr lang="ru-RU" dirty="0" err="1" smtClean="0"/>
              <a:t>пристроем</a:t>
            </a:r>
            <a:r>
              <a:rPr lang="ru-RU" dirty="0" smtClean="0"/>
              <a:t> с правой стороны, в который ведет входная дверь с навесом на консолях над крыльцом. Накладная ажурная резьба украшает филенки лопаток на торцах сруба, филенки дверей и тимпаны </a:t>
            </a:r>
            <a:r>
              <a:rPr lang="ru-RU" dirty="0" err="1" smtClean="0"/>
              <a:t>сандриков</a:t>
            </a:r>
            <a:r>
              <a:rPr lang="ru-RU" dirty="0" smtClean="0"/>
              <a:t>. Рельефная резьба – в декоре наличников».</a:t>
            </a:r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4263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Дом купцов </a:t>
            </a:r>
            <a:r>
              <a:rPr lang="ru-RU" b="1" dirty="0" err="1" smtClean="0"/>
              <a:t>Агафуровых</a:t>
            </a:r>
            <a:r>
              <a:rPr lang="ru-RU" b="1" dirty="0" smtClean="0"/>
              <a:t>  г.Екатеринбург</a:t>
            </a:r>
            <a:endParaRPr lang="ru-RU" b="1" dirty="0"/>
          </a:p>
        </p:txBody>
      </p:sp>
      <p:pic>
        <p:nvPicPr>
          <p:cNvPr id="51202" name="Picture 2" descr="d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64704"/>
            <a:ext cx="3849075" cy="2557229"/>
          </a:xfrm>
          <a:prstGeom prst="rect">
            <a:avLst/>
          </a:prstGeom>
          <a:noFill/>
        </p:spPr>
      </p:pic>
      <p:pic>
        <p:nvPicPr>
          <p:cNvPr id="51204" name="Picture 4" descr="Второй дом Агафуровых. Выдержан снаружи в неорусском стиле, а внутренний интерьер был вполне восточн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789040"/>
            <a:ext cx="3672408" cy="230425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0" y="378904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Второй дом </a:t>
            </a:r>
            <a:r>
              <a:rPr lang="ru-RU" dirty="0" err="1" smtClean="0"/>
              <a:t>Агафуровых</a:t>
            </a:r>
            <a:r>
              <a:rPr lang="ru-RU" dirty="0" smtClean="0"/>
              <a:t>. Выдержан снаружи в </a:t>
            </a:r>
            <a:r>
              <a:rPr lang="ru-RU" dirty="0" err="1" smtClean="0"/>
              <a:t>неорусском</a:t>
            </a:r>
            <a:r>
              <a:rPr lang="ru-RU" dirty="0" smtClean="0"/>
              <a:t> стиле, а внутренний интерьер был вполне восточный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76470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Первый дом расположен по улице Сакко и Ванцетти, 24</a:t>
            </a:r>
            <a:r>
              <a:rPr lang="ru-RU" dirty="0" smtClean="0"/>
              <a:t> (до революции это была улица </a:t>
            </a:r>
            <a:r>
              <a:rPr lang="ru-RU" dirty="0" err="1" smtClean="0"/>
              <a:t>Усольцевская</a:t>
            </a:r>
            <a:r>
              <a:rPr lang="ru-RU" dirty="0" smtClean="0"/>
              <a:t>). Сейчас в нём располагается представительство республики Татарстан в Свердловской области.</a:t>
            </a:r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48945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Дом и больница доктора </a:t>
            </a:r>
            <a:r>
              <a:rPr lang="ru-RU" b="1" dirty="0" err="1" smtClean="0"/>
              <a:t>Сяно</a:t>
            </a:r>
            <a:r>
              <a:rPr lang="ru-RU" b="1" dirty="0" smtClean="0"/>
              <a:t>  г.Екатеринбург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24128" y="260648"/>
            <a:ext cx="34198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Дом </a:t>
            </a:r>
            <a:r>
              <a:rPr lang="ru-RU" dirty="0" err="1" smtClean="0"/>
              <a:t>Сяно</a:t>
            </a:r>
            <a:r>
              <a:rPr lang="ru-RU" dirty="0" smtClean="0"/>
              <a:t> был построен в 1910 году по проекту Ивана </a:t>
            </a:r>
            <a:r>
              <a:rPr lang="ru-RU" dirty="0" err="1" smtClean="0"/>
              <a:t>Казимировича</a:t>
            </a:r>
            <a:r>
              <a:rPr lang="ru-RU" dirty="0" smtClean="0"/>
              <a:t> Янковского – последнего дореволюционного архитектора Екатеринбурга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24128" y="2564904"/>
            <a:ext cx="34198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 стилистике сооружение относится к "уральскому модерну", широкий декоративный пояс визуально чётко делит фасад на хозяйский и арендный этажи. Мало кто знает, что дом раньше имел не только главный вход, но и угловой – к нему вёл деревянный тротуар и гранитные ступени крыльца. Но он не сохранился, как и декоративный балкон, который был над ним.</a:t>
            </a:r>
            <a:endParaRPr lang="ru-RU" dirty="0"/>
          </a:p>
        </p:txBody>
      </p:sp>
      <p:pic>
        <p:nvPicPr>
          <p:cNvPr id="50178" name="Picture 2" descr="https://okn.midural.ru/sites/default/files/photo_okn/2955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5364087" cy="26244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4"/>
            <a:ext cx="5582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Доходный дом купца Е.И. Первушина  г.Екатеринбург</a:t>
            </a:r>
            <a:endParaRPr lang="ru-RU" b="1" dirty="0"/>
          </a:p>
        </p:txBody>
      </p:sp>
      <p:pic>
        <p:nvPicPr>
          <p:cNvPr id="49154" name="Picture 2" descr="Доходный дом купца Е. И. Первушина, 1906 г., архитектор П. А. Заруцкий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89020"/>
            <a:ext cx="4330789" cy="324809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24128" y="332656"/>
            <a:ext cx="3851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Построен в 1906 году по проекту архитектора </a:t>
            </a:r>
            <a:r>
              <a:rPr lang="ru-RU" dirty="0" smtClean="0">
                <a:hlinkClick r:id="rId3" tooltip="Заруцкий, Павел Александрович"/>
              </a:rPr>
              <a:t>Павла </a:t>
            </a:r>
            <a:r>
              <a:rPr lang="ru-RU" dirty="0" err="1" smtClean="0">
                <a:hlinkClick r:id="rId3" tooltip="Заруцкий, Павел Александрович"/>
              </a:rPr>
              <a:t>Заруцкого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268760"/>
            <a:ext cx="4572000" cy="532453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/>
              <a:t>Г-образное здание с южным и восточным </a:t>
            </a:r>
            <a:r>
              <a:rPr lang="ru-RU" sz="1400" dirty="0" smtClean="0">
                <a:hlinkClick r:id="rId4" tooltip="Фасад"/>
              </a:rPr>
              <a:t>фасадом</a:t>
            </a:r>
            <a:r>
              <a:rPr lang="ru-RU" sz="1400" dirty="0" smtClean="0"/>
              <a:t>. Главный вход и объём </a:t>
            </a:r>
            <a:r>
              <a:rPr lang="ru-RU" sz="1400" dirty="0" smtClean="0">
                <a:hlinkClick r:id="rId5" tooltip="Эркер"/>
              </a:rPr>
              <a:t>эркера</a:t>
            </a:r>
            <a:r>
              <a:rPr lang="ru-RU" sz="1400" dirty="0" smtClean="0"/>
              <a:t> опирается на мощные </a:t>
            </a:r>
            <a:r>
              <a:rPr lang="ru-RU" sz="1400" dirty="0" smtClean="0">
                <a:hlinkClick r:id="rId6" tooltip="Консоль (архитектура)"/>
              </a:rPr>
              <a:t>консоли</a:t>
            </a:r>
            <a:r>
              <a:rPr lang="ru-RU" sz="1400" dirty="0" smtClean="0"/>
              <a:t> и увенчанный </a:t>
            </a:r>
            <a:r>
              <a:rPr lang="ru-RU" sz="1400" dirty="0" smtClean="0">
                <a:hlinkClick r:id="rId7" tooltip="Купол"/>
              </a:rPr>
              <a:t>купол</a:t>
            </a:r>
            <a:r>
              <a:rPr lang="ru-RU" sz="1400" dirty="0" smtClean="0"/>
              <a:t>. </a:t>
            </a:r>
            <a:r>
              <a:rPr lang="ru-RU" sz="1400" dirty="0" smtClean="0">
                <a:hlinkClick r:id="rId8" tooltip="Архитектурная композиция"/>
              </a:rPr>
              <a:t>Композиция</a:t>
            </a:r>
            <a:r>
              <a:rPr lang="ru-RU" sz="1400" dirty="0" smtClean="0"/>
              <a:t> дома подчеркнуты вытянутым объёмом эркера, декорированными куполами, </a:t>
            </a:r>
            <a:r>
              <a:rPr lang="ru-RU" sz="1400" dirty="0" smtClean="0">
                <a:hlinkClick r:id="rId9" tooltip="Пилястра"/>
              </a:rPr>
              <a:t>пилястрами</a:t>
            </a:r>
            <a:r>
              <a:rPr lang="ru-RU" sz="1400" dirty="0" smtClean="0"/>
              <a:t> и </a:t>
            </a:r>
            <a:r>
              <a:rPr lang="ru-RU" sz="1400" dirty="0" smtClean="0">
                <a:hlinkClick r:id="rId10" tooltip="Фронтон"/>
              </a:rPr>
              <a:t>фронтонами</a:t>
            </a:r>
            <a:r>
              <a:rPr lang="ru-RU" sz="1400" dirty="0" smtClean="0"/>
              <a:t>. По горизонтали фасада имеются межэтажные </a:t>
            </a:r>
            <a:r>
              <a:rPr lang="ru-RU" sz="1400" dirty="0" smtClean="0">
                <a:hlinkClick r:id="rId11" tooltip="Карниз"/>
              </a:rPr>
              <a:t>карнизы</a:t>
            </a:r>
            <a:r>
              <a:rPr lang="ru-RU" sz="1400" dirty="0" smtClean="0"/>
              <a:t> и довольно крутой наружный скат </a:t>
            </a:r>
            <a:r>
              <a:rPr lang="ru-RU" sz="1400" dirty="0" smtClean="0">
                <a:hlinkClick r:id="rId12" tooltip="Мансарда"/>
              </a:rPr>
              <a:t>мансардной</a:t>
            </a:r>
            <a:r>
              <a:rPr lang="ru-RU" sz="1400" dirty="0" smtClean="0"/>
              <a:t> крыши и купола с </a:t>
            </a:r>
            <a:r>
              <a:rPr lang="ru-RU" sz="1400" dirty="0" smtClean="0">
                <a:hlinkClick r:id="rId13" tooltip="Флюгер"/>
              </a:rPr>
              <a:t>флюгерами</a:t>
            </a:r>
            <a:r>
              <a:rPr lang="ru-RU" sz="1400" dirty="0" smtClean="0"/>
              <a:t>. Восточный фасад асимметричен, при этом вторая часть фасада симметрична с центральной осью, подчёркнутой </a:t>
            </a:r>
            <a:r>
              <a:rPr lang="ru-RU" sz="1400" dirty="0" smtClean="0">
                <a:hlinkClick r:id="rId14" tooltip="Ризалит"/>
              </a:rPr>
              <a:t>ризалитом</a:t>
            </a:r>
            <a:r>
              <a:rPr lang="ru-RU" sz="1400" dirty="0" smtClean="0"/>
              <a:t> и куполом. Южный фасад симметричен к центральной оси входной группы, состоящей из пилястр, арочного окна лестничной клетки и купола. На фасадах — </a:t>
            </a:r>
            <a:r>
              <a:rPr lang="ru-RU" sz="1400" b="1" dirty="0" smtClean="0">
                <a:hlinkClick r:id="rId15" tooltip="Декор"/>
              </a:rPr>
              <a:t>декор</a:t>
            </a:r>
            <a:r>
              <a:rPr lang="ru-RU" sz="1400" b="1" dirty="0" smtClean="0"/>
              <a:t> в «барочных» </a:t>
            </a:r>
            <a:r>
              <a:rPr lang="ru-RU" sz="1400" dirty="0" smtClean="0"/>
              <a:t>формах с рисунком, другие архитектурные элементы: </a:t>
            </a:r>
            <a:r>
              <a:rPr lang="ru-RU" sz="1400" dirty="0" smtClean="0">
                <a:hlinkClick r:id="rId16" tooltip="Филёнка (архитектура)"/>
              </a:rPr>
              <a:t>филенчатые</a:t>
            </a:r>
            <a:r>
              <a:rPr lang="ru-RU" sz="1400" dirty="0" smtClean="0"/>
              <a:t> рельефы, лепнина в виде </a:t>
            </a:r>
            <a:r>
              <a:rPr lang="ru-RU" sz="1400" dirty="0" smtClean="0">
                <a:hlinkClick r:id="rId17" tooltip="Волюта"/>
              </a:rPr>
              <a:t>волют</a:t>
            </a:r>
            <a:r>
              <a:rPr lang="ru-RU" sz="1400" dirty="0" smtClean="0"/>
              <a:t>, </a:t>
            </a:r>
            <a:r>
              <a:rPr lang="ru-RU" sz="1400" dirty="0" smtClean="0">
                <a:hlinkClick r:id="rId18" tooltip="Гирлянда"/>
              </a:rPr>
              <a:t>гирлянд</a:t>
            </a:r>
            <a:r>
              <a:rPr lang="ru-RU" sz="1400" dirty="0" smtClean="0"/>
              <a:t> и </a:t>
            </a:r>
            <a:r>
              <a:rPr lang="ru-RU" sz="1400" dirty="0" smtClean="0">
                <a:hlinkClick r:id="rId19" tooltip="Акротерий"/>
              </a:rPr>
              <a:t>акротериев</a:t>
            </a:r>
            <a:r>
              <a:rPr lang="ru-RU" sz="1400" dirty="0" smtClean="0"/>
              <a:t>. Декором выделяется объём углового эркера, </a:t>
            </a:r>
            <a:r>
              <a:rPr lang="ru-RU" sz="1400" dirty="0" smtClean="0">
                <a:hlinkClick r:id="rId20" tooltip="Наличник"/>
              </a:rPr>
              <a:t>наличник</a:t>
            </a:r>
            <a:r>
              <a:rPr lang="ru-RU" sz="1400" dirty="0" smtClean="0"/>
              <a:t> окна, консоли, углы, простенки и фронтон. Все декорированные детали лицевых фасадов выделены цветом, наружный скат кровли и куполов покрыт «под черепицу». Планировка дома выстроена как жилой дом с магазинами на первом этаже, поэтому значительную часть площади первого этажа занимали торговые залы, а помещения первого и второго этажей были изолированы друг от дру</a:t>
            </a:r>
            <a:r>
              <a:rPr lang="ru-RU" dirty="0" smtClean="0"/>
              <a:t>га</a:t>
            </a:r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42589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Церковь Петра и Павла  г.Североуральск</a:t>
            </a:r>
            <a:endParaRPr lang="ru-RU" b="1" dirty="0"/>
          </a:p>
        </p:txBody>
      </p:sp>
      <p:pic>
        <p:nvPicPr>
          <p:cNvPr id="48130" name="Picture 2" descr="Severouralsk Church 006 3771.jpg"/>
          <p:cNvPicPr>
            <a:picLocks noChangeAspect="1" noChangeArrowheads="1"/>
          </p:cNvPicPr>
          <p:nvPr/>
        </p:nvPicPr>
        <p:blipFill>
          <a:blip r:embed="rId2" cstate="print"/>
          <a:srcRect l="19512" r="23360" b="8538"/>
          <a:stretch>
            <a:fillRect/>
          </a:stretch>
        </p:blipFill>
        <p:spPr bwMode="auto">
          <a:xfrm>
            <a:off x="323528" y="836712"/>
            <a:ext cx="4320480" cy="4608512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5805264"/>
          <a:ext cx="4932040" cy="365760"/>
        </p:xfrm>
        <a:graphic>
          <a:graphicData uri="http://schemas.openxmlformats.org/drawingml/2006/table">
            <a:tbl>
              <a:tblPr/>
              <a:tblGrid>
                <a:gridCol w="2466020"/>
                <a:gridCol w="246602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Строительство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hlinkClick r:id="rId3" tooltip="1768"/>
                        </a:rPr>
                        <a:t>1768</a:t>
                      </a:r>
                      <a:r>
                        <a:rPr lang="ru-RU" dirty="0"/>
                        <a:t>—</a:t>
                      </a:r>
                      <a:r>
                        <a:rPr lang="ru-RU" dirty="0">
                          <a:hlinkClick r:id="rId4" tooltip="1798"/>
                        </a:rPr>
                        <a:t>1798</a:t>
                      </a:r>
                      <a:r>
                        <a:rPr lang="ru-RU" dirty="0"/>
                        <a:t> годы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572000" y="33265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 1767 году на левом берегу реки </a:t>
            </a:r>
            <a:r>
              <a:rPr lang="ru-RU" dirty="0" err="1" smtClean="0">
                <a:hlinkClick r:id="rId5" tooltip="Колонга"/>
              </a:rPr>
              <a:t>Колонги</a:t>
            </a:r>
            <a:r>
              <a:rPr lang="ru-RU" dirty="0" smtClean="0"/>
              <a:t> на средства уральского горнозаводчика </a:t>
            </a:r>
            <a:r>
              <a:rPr lang="ru-RU" dirty="0" smtClean="0">
                <a:hlinkClick r:id="rId6" tooltip="Походяшин, Максим Михайлович"/>
              </a:rPr>
              <a:t>Максима </a:t>
            </a:r>
            <a:r>
              <a:rPr lang="ru-RU" dirty="0" err="1" smtClean="0">
                <a:hlinkClick r:id="rId6" tooltip="Походяшин, Максим Михайлович"/>
              </a:rPr>
              <a:t>Походяшина</a:t>
            </a:r>
            <a:r>
              <a:rPr lang="ru-RU" dirty="0" smtClean="0"/>
              <a:t> с благословения </a:t>
            </a:r>
            <a:r>
              <a:rPr lang="ru-RU" dirty="0" err="1" smtClean="0"/>
              <a:t>Тобольского</a:t>
            </a:r>
            <a:r>
              <a:rPr lang="ru-RU" dirty="0" smtClean="0"/>
              <a:t> митрополита </a:t>
            </a:r>
            <a:r>
              <a:rPr lang="ru-RU" dirty="0" smtClean="0">
                <a:hlinkClick r:id="rId7" tooltip="Павел (митрополит Сибирский)"/>
              </a:rPr>
              <a:t>Павла</a:t>
            </a:r>
            <a:r>
              <a:rPr lang="ru-RU" dirty="0" smtClean="0"/>
              <a:t> был заложен фундамент каменного храма во имя Святых Апостолов Петра и Павла. </a:t>
            </a:r>
          </a:p>
          <a:p>
            <a:r>
              <a:rPr lang="ru-RU" dirty="0" smtClean="0"/>
              <a:t>Из-за смерти </a:t>
            </a:r>
            <a:r>
              <a:rPr lang="ru-RU" dirty="0" err="1" smtClean="0"/>
              <a:t>Походяшина</a:t>
            </a:r>
            <a:r>
              <a:rPr lang="ru-RU" dirty="0" smtClean="0"/>
              <a:t> строительство растянулось на 30 лет.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2564904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Храм является образцом сочетания </a:t>
            </a:r>
            <a:r>
              <a:rPr lang="ru-RU" b="1" dirty="0" smtClean="0">
                <a:hlinkClick r:id="rId8" tooltip="Уральское барокко (страница отсутствует)"/>
              </a:rPr>
              <a:t>уральского барокко</a:t>
            </a:r>
            <a:r>
              <a:rPr lang="ru-RU" b="1" dirty="0" smtClean="0"/>
              <a:t> и провинциального классицизма </a:t>
            </a:r>
            <a:r>
              <a:rPr lang="ru-RU" dirty="0" smtClean="0"/>
              <a:t>середины XIX в. К барокко относятся два первых яруса церкви. Наружная отделка </a:t>
            </a:r>
            <a:r>
              <a:rPr lang="ru-RU" dirty="0" err="1" smtClean="0"/>
              <a:t>кружальных</a:t>
            </a:r>
            <a:r>
              <a:rPr lang="ru-RU" dirty="0" smtClean="0"/>
              <a:t> элементов выполнена специальным фасонным кирпичом. Трехъярусная </a:t>
            </a:r>
            <a:r>
              <a:rPr lang="ru-RU" dirty="0" smtClean="0">
                <a:hlinkClick r:id="rId9" tooltip="Колокольня"/>
              </a:rPr>
              <a:t>колокольня</a:t>
            </a:r>
            <a:r>
              <a:rPr lang="ru-RU" dirty="0" smtClean="0"/>
              <a:t> построена в </a:t>
            </a:r>
            <a:r>
              <a:rPr lang="ru-RU" dirty="0" smtClean="0">
                <a:hlinkClick r:id="rId10" tooltip="Русский классицизм"/>
              </a:rPr>
              <a:t>классическом русском стиле</a:t>
            </a:r>
            <a:r>
              <a:rPr lang="ru-RU" dirty="0" smtClean="0"/>
              <a:t> и состоит из неярко выраженных элементов: </a:t>
            </a:r>
            <a:r>
              <a:rPr lang="ru-RU" dirty="0" smtClean="0">
                <a:hlinkClick r:id="rId11" tooltip="Восьмерик на четверике"/>
              </a:rPr>
              <a:t>восьмерик на четверике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980728"/>
            <a:ext cx="3284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Дом купца </a:t>
            </a:r>
            <a:r>
              <a:rPr lang="ru-RU" b="1" dirty="0" err="1" smtClean="0"/>
              <a:t>Калмакова</a:t>
            </a:r>
            <a:r>
              <a:rPr lang="ru-RU" b="1" dirty="0" smtClean="0"/>
              <a:t>  г.Ирбит</a:t>
            </a:r>
            <a:endParaRPr lang="ru-RU" b="1" dirty="0"/>
          </a:p>
        </p:txBody>
      </p:sp>
      <p:pic>
        <p:nvPicPr>
          <p:cNvPr id="41986" name="Picture 2" descr="http://kraeved.biblio-irbit.ru/wp-content/uploads/2020/06/ул.-Ленина-4-2-300x2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1844824"/>
            <a:ext cx="4248473" cy="36004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716016" y="0"/>
            <a:ext cx="44279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Каменный одноэтажный дом был построен в 1858 году на углу улиц Торговой и Пермской. Усадьба была небольшой и составля­ла 1264,8 м</a:t>
            </a:r>
            <a:r>
              <a:rPr lang="ru-RU" baseline="30000" dirty="0" smtClean="0"/>
              <a:t>2</a:t>
            </a:r>
            <a:r>
              <a:rPr lang="ru-RU" dirty="0" smtClean="0"/>
              <a:t>. Может, поэтому в усадьбе не было ни сада, ни ого­рода, а только хозяйский дом и каменные сараи, деревянные ко­нюшни, крытые железом.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1916832"/>
            <a:ext cx="4499992" cy="5279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Здание обращает на себя внимание туристов, художников, архи­текторов, журналистов каменный двух­этажный пристрой к дому в виде неболь­шой готической крепости с каменными зубцами, стрельчатыми окнами и угло­выми башенками-фонариками. Пристрой был возведен в 1910 году по проекту В. И. Беринга. Тонкое архитектурное решение Беринга, совершенно не харак­терное для Ирбита, при качественной кирпичной кладке, выполненной местными мастерами, сразу выделило, и не на один век, </a:t>
            </a:r>
            <a:r>
              <a:rPr lang="ru-RU" dirty="0" err="1" smtClean="0"/>
              <a:t>Калмаковский</a:t>
            </a:r>
            <a:r>
              <a:rPr lang="ru-RU" dirty="0" smtClean="0"/>
              <a:t> дом.</a:t>
            </a:r>
          </a:p>
          <a:p>
            <a:r>
              <a:rPr lang="ru-RU" dirty="0" smtClean="0"/>
              <a:t>В готическом стиле был решён вход-калитка в усадьбу и </a:t>
            </a:r>
            <a:r>
              <a:rPr lang="ru-RU" dirty="0" smtClean="0"/>
              <a:t>утраченные </a:t>
            </a:r>
            <a:r>
              <a:rPr lang="ru-RU" dirty="0" smtClean="0"/>
              <a:t>ныне ворота.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 descr="Фото: другие места, памятники архитектуры, Небоскрёб «Высоцкий», Екатеринбур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7" name="Picture 3" descr="C:\Users\Пользователь\Desktop\1499943729009084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652120" cy="423909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0"/>
            <a:ext cx="5811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Небоскрёб и бизнес-центр «Высоцкий» . г.Екатеринбург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652120" y="476672"/>
            <a:ext cx="349188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Его высота составляет 188,3 метра. В нём 54 этажа. До постройки небоскрёба «Исеть» «Высоцкий» считался самым высоким не только в Екатеринбурге, но и в России (исключая Москву). Более того, «Высоцкий» – это самый северный небоскрёб мира. Его название обыгрывает фамилию знаменитого поэта, актёра, автора и исполнителя песен Владимира Высоцкого.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652120" y="4293096"/>
            <a:ext cx="3491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Создатель «Высоцкого» Андрей </a:t>
            </a:r>
            <a:r>
              <a:rPr lang="ru-RU" b="1" dirty="0" err="1" smtClean="0"/>
              <a:t>Гавриловский</a:t>
            </a:r>
            <a:endParaRPr lang="ru-RU" b="1" dirty="0" smtClean="0"/>
          </a:p>
          <a:p>
            <a:r>
              <a:rPr lang="ru-RU" b="1" dirty="0" smtClean="0"/>
              <a:t>Дата:  2011год</a:t>
            </a:r>
          </a:p>
          <a:p>
            <a:r>
              <a:rPr lang="ru-RU" b="1" dirty="0" smtClean="0"/>
              <a:t>Стекло и металл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836712"/>
            <a:ext cx="4032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Усадьба мещанина Некрасова г.Ирбит</a:t>
            </a:r>
            <a:endParaRPr lang="ru-RU" b="1" dirty="0"/>
          </a:p>
        </p:txBody>
      </p:sp>
      <p:pic>
        <p:nvPicPr>
          <p:cNvPr id="40962" name="Picture 2" descr="http://kraeved.biblio-irbit.ru/wp-content/uploads/2020/06/ул.-Коммуны-29-300x2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4032448" cy="302433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572000" y="620688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 1879 году (по другим данным в 1885 году) был построен каменный дом Некрасовых. До революции 1917 года там жил мещанин Сергей Дмитриевич Некрасов с женой.</a:t>
            </a:r>
          </a:p>
          <a:p>
            <a:r>
              <a:rPr lang="ru-RU" dirty="0" smtClean="0"/>
              <a:t>Одноэтажный, занимающий угловое положение особняк — характерный пример т.н. «кирпичного стиля», широко распространенного в конце XIX в., с характерным для него обилием деко­ративных элементов в виде </a:t>
            </a:r>
            <a:r>
              <a:rPr lang="ru-RU" dirty="0" err="1" smtClean="0"/>
              <a:t>аркатурных</a:t>
            </a:r>
            <a:r>
              <a:rPr lang="ru-RU" dirty="0" smtClean="0"/>
              <a:t> поясов, профилированных кронштейнов. При всем этом фасады отличают четкая композиция, подчиненное ей размещение аттиков, лопаток.</a:t>
            </a:r>
          </a:p>
          <a:p>
            <a:r>
              <a:rPr lang="ru-RU" dirty="0" smtClean="0"/>
              <a:t>Срезанный угол с входом объединяет фасады композиционно. Прямое развитие характер архитектуры дома получил и в примыкающей к нему ограде двора с въездными воротами и фланкирующими их калитками.</a:t>
            </a:r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3454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Дом купцов Казанцевых г.Ирбит</a:t>
            </a:r>
            <a:endParaRPr lang="ru-RU" b="1" dirty="0"/>
          </a:p>
        </p:txBody>
      </p:sp>
      <p:pic>
        <p:nvPicPr>
          <p:cNvPr id="38914" name="Picture 2" descr="Володарского,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3744416" cy="329525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355976" y="126876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Строительство дома купцов Казан­цевых под № 14 было начато в 1880 г. известным местным подрядчиком Иваном Федоровичем Тороповым. В 1892—1894 гг. по проекту граждан­ского инженера С. С. Козлова к дому Ка­занцевых были пристроены ризалит и левое крыло.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350100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25 мая 2006 года после реконструкции в здании был открыт </a:t>
            </a:r>
            <a:r>
              <a:rPr lang="ru-RU" dirty="0" smtClean="0">
                <a:hlinkClick r:id="rId3" tooltip="Ирбитский музей уральского искусства (страница отсутствует)"/>
              </a:rPr>
              <a:t>Музей уральского искусства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AutoShape 4" descr="Фото: другие места, памятники архитектуры, Усадьба Расторгуевых-Харитоновых, Екатеринбург"/>
          <p:cNvSpPr>
            <a:spLocks noChangeAspect="1" noChangeArrowheads="1"/>
          </p:cNvSpPr>
          <p:nvPr/>
        </p:nvSpPr>
        <p:spPr bwMode="auto">
          <a:xfrm>
            <a:off x="251520" y="0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7413" name="Picture 5" descr="C:\Users\Пользователь\Desktop\1500302215021583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5"/>
            <a:ext cx="5856651" cy="417646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Усадьба Расторгуевых-Харитоновых: единственный дворцовый ансамбль на Урале</a:t>
            </a:r>
          </a:p>
          <a:p>
            <a:r>
              <a:rPr lang="ru-RU" b="1" dirty="0" smtClean="0"/>
              <a:t>г.Екатеринбург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404664"/>
            <a:ext cx="32758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Строить его начали в </a:t>
            </a:r>
            <a:r>
              <a:rPr lang="ru-RU" sz="1600" b="1" dirty="0" smtClean="0"/>
              <a:t>1794</a:t>
            </a:r>
            <a:r>
              <a:rPr lang="ru-RU" sz="1600" dirty="0" smtClean="0"/>
              <a:t> году </a:t>
            </a:r>
            <a:r>
              <a:rPr lang="ru-RU" sz="1600" b="1" dirty="0" smtClean="0"/>
              <a:t>как имение губернского секретаря Исакова</a:t>
            </a:r>
            <a:r>
              <a:rPr lang="ru-RU" sz="1600" dirty="0" smtClean="0"/>
              <a:t>. Однако уже через четыре года земельный участок </a:t>
            </a:r>
            <a:r>
              <a:rPr lang="ru-RU" sz="1600" b="1" dirty="0" smtClean="0"/>
              <a:t>приобрёл купец Лев Расторгуев</a:t>
            </a:r>
            <a:r>
              <a:rPr lang="ru-RU" sz="1600" dirty="0" smtClean="0"/>
              <a:t>. Он развернул обширное строительство, которое продолжилось </a:t>
            </a:r>
            <a:r>
              <a:rPr lang="ru-RU" sz="1600" b="1" dirty="0" smtClean="0"/>
              <a:t>после 1823 года уже под руководством его зятя П.Я. Харитонова.</a:t>
            </a:r>
            <a:r>
              <a:rPr lang="ru-RU" sz="1600" dirty="0" smtClean="0"/>
              <a:t> </a:t>
            </a:r>
            <a:r>
              <a:rPr lang="ru-RU" sz="1600" b="1" dirty="0" smtClean="0"/>
              <a:t>В 1824 </a:t>
            </a:r>
            <a:r>
              <a:rPr lang="ru-RU" sz="1600" dirty="0" smtClean="0"/>
              <a:t>году в недостроенной резиденции останавливался император Александр I. По преданиям, под её зданиями находились подземелья, в которых томились провинившиеся рабочие заводов Харитонова. В другой части «подземного царства» купца якобы были устроены тайные молельни для староверов, одним из которых являлся сам хозяин. 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6444208" y="5877272"/>
            <a:ext cx="2020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Стиль-классицизм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4826675"/>
            <a:ext cx="49685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строительстве принимал участие </a:t>
            </a:r>
            <a:r>
              <a:rPr lang="ru-RU" b="1" dirty="0" smtClean="0"/>
              <a:t>архитектор</a:t>
            </a:r>
            <a:r>
              <a:rPr lang="ru-RU" dirty="0" smtClean="0"/>
              <a:t> </a:t>
            </a:r>
            <a:r>
              <a:rPr lang="ru-RU" b="1" dirty="0" smtClean="0">
                <a:hlinkClick r:id="rId3" tooltip="Малахов, Михаил Павлович"/>
              </a:rPr>
              <a:t>М. П. Малахов</a:t>
            </a:r>
            <a:r>
              <a:rPr lang="ru-RU" dirty="0" smtClean="0"/>
              <a:t>, есть предположения</a:t>
            </a:r>
            <a:r>
              <a:rPr lang="ru-RU" baseline="30000" dirty="0" smtClean="0"/>
              <a:t>[</a:t>
            </a:r>
            <a:r>
              <a:rPr lang="ru-RU" dirty="0" smtClean="0"/>
              <a:t>, что первоначальный </a:t>
            </a:r>
            <a:r>
              <a:rPr lang="ru-RU" b="1" dirty="0" smtClean="0"/>
              <a:t>автор проекта</a:t>
            </a:r>
            <a:r>
              <a:rPr lang="ru-RU" dirty="0" smtClean="0"/>
              <a:t> </a:t>
            </a:r>
            <a:r>
              <a:rPr lang="ru-RU" b="1" dirty="0" smtClean="0"/>
              <a:t>— </a:t>
            </a:r>
            <a:r>
              <a:rPr lang="ru-RU" b="1" dirty="0" err="1" smtClean="0">
                <a:hlinkClick r:id="rId4" tooltip="Адамини, Томмазо"/>
              </a:rPr>
              <a:t>Томмазо</a:t>
            </a:r>
            <a:r>
              <a:rPr lang="ru-RU" b="1" dirty="0" smtClean="0">
                <a:hlinkClick r:id="rId4" tooltip="Адамини, Томмазо"/>
              </a:rPr>
              <a:t> </a:t>
            </a:r>
            <a:r>
              <a:rPr lang="ru-RU" b="1" dirty="0" err="1" smtClean="0">
                <a:hlinkClick r:id="rId4" tooltip="Адамини, Томмазо"/>
              </a:rPr>
              <a:t>Адамини</a:t>
            </a:r>
            <a:r>
              <a:rPr lang="ru-RU" b="1" dirty="0" smtClean="0"/>
              <a:t> (</a:t>
            </a:r>
            <a:r>
              <a:rPr lang="ru-RU" dirty="0" smtClean="0"/>
              <a:t>1764—1828), приехавший в Россию в 1796 году и работавший под руководством </a:t>
            </a:r>
            <a:r>
              <a:rPr lang="ru-RU" dirty="0" smtClean="0">
                <a:hlinkClick r:id="rId5" tooltip="Кваренги, Джакомо"/>
              </a:rPr>
              <a:t>Дж. Кваренги</a:t>
            </a:r>
            <a:r>
              <a:rPr lang="ru-RU" dirty="0" smtClean="0"/>
              <a:t>. В середине </a:t>
            </a:r>
            <a:r>
              <a:rPr lang="ru-RU" dirty="0" smtClean="0">
                <a:hlinkClick r:id="rId6" tooltip="XIX век"/>
              </a:rPr>
              <a:t>XIX века</a:t>
            </a:r>
            <a:r>
              <a:rPr lang="ru-RU" dirty="0" smtClean="0"/>
              <a:t> при усадьбе разбит </a:t>
            </a:r>
            <a:r>
              <a:rPr lang="ru-RU" dirty="0" smtClean="0">
                <a:hlinkClick r:id="rId7" tooltip="Харитоновский сад"/>
              </a:rPr>
              <a:t>сад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 descr="Фото: другие места, памятники архитектуры, храмы и культовые сооружения, соборы и церкви, Храм-на-Крови, Екатеринбур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5" name="Picture 3" descr="C:\Users\Пользователь\Desktop\1500306319018232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5083274" cy="381245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39552" y="188640"/>
            <a:ext cx="4824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Храм-на-Крови</a:t>
            </a:r>
            <a:r>
              <a:rPr lang="ru-RU" b="1" dirty="0" smtClean="0"/>
              <a:t>. г.Екатеринбург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620688"/>
            <a:ext cx="40679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Православный храм, выстроенный на месте расстрела царской семьи. Именно на этом месте стоял дом инженера Ипатьева, в подвале которого в ночь с 16 на 17 июля 1918 года был расстрелян последний российский император Николай II с семьей и слугами. </a:t>
            </a:r>
            <a:r>
              <a:rPr lang="ru-RU" b="1" dirty="0" smtClean="0"/>
              <a:t>В 2000 году началось строительство  храма. Спустя три года </a:t>
            </a:r>
            <a:r>
              <a:rPr lang="ru-RU" dirty="0" err="1" smtClean="0"/>
              <a:t>Храм-на-Крови</a:t>
            </a:r>
            <a:r>
              <a:rPr lang="ru-RU" dirty="0" smtClean="0"/>
              <a:t> был торжественно освящён. </a:t>
            </a:r>
            <a:r>
              <a:rPr lang="ru-RU" dirty="0" err="1" smtClean="0"/>
              <a:t>Пятикупольный</a:t>
            </a:r>
            <a:r>
              <a:rPr lang="ru-RU" dirty="0" smtClean="0"/>
              <a:t>, он выполнен в русско-византийском стиле. Высота его 60 метров. Материал-кирпич.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4941168"/>
            <a:ext cx="3779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неовизантийский</a:t>
            </a:r>
            <a:r>
              <a:rPr lang="ru-RU" b="1" dirty="0" smtClean="0"/>
              <a:t> стиль в русской архитектуре</a:t>
            </a:r>
            <a:endParaRPr lang="ru-RU" b="1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83568" y="4869160"/>
          <a:ext cx="3851920" cy="365760"/>
        </p:xfrm>
        <a:graphic>
          <a:graphicData uri="http://schemas.openxmlformats.org/drawingml/2006/table">
            <a:tbl>
              <a:tblPr/>
              <a:tblGrid>
                <a:gridCol w="1925960"/>
                <a:gridCol w="1925960"/>
              </a:tblGrid>
              <a:tr h="0">
                <a:tc>
                  <a:txBody>
                    <a:bodyPr/>
                    <a:lstStyle/>
                    <a:p>
                      <a:r>
                        <a:rPr lang="ru-RU" b="1" dirty="0"/>
                        <a:t>Автор проекта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Г. В. </a:t>
                      </a:r>
                      <a:r>
                        <a:rPr lang="ru-RU" b="1" dirty="0" err="1"/>
                        <a:t>Мазаев</a:t>
                      </a:r>
                      <a:endParaRPr lang="ru-RU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Фото: другие места, памятники архитектуры, храмы и культовые сооружения, монастыри, Ново-Тихвинский монастырь, Екатеринбур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59" name="Picture 3" descr="C:\Users\Пользователь\Desktop\14999388950523281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5"/>
            <a:ext cx="5076056" cy="380704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Александро-Невский</a:t>
            </a:r>
            <a:r>
              <a:rPr lang="ru-RU" b="1" dirty="0" smtClean="0"/>
              <a:t> Ново-Тихвинский женский монастырь: крупнейшая некогда обитель на Урале.   г.Екатеринбург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148064" y="764704"/>
            <a:ext cx="39959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Памятник архитектурны </a:t>
            </a:r>
            <a:r>
              <a:rPr lang="ru-RU" b="1" dirty="0" smtClean="0"/>
              <a:t>позднего классицизма.</a:t>
            </a:r>
            <a:r>
              <a:rPr lang="ru-RU" dirty="0" smtClean="0"/>
              <a:t> Сначала здесь существовала богадельня при кладбищенской церкви. В 1809 году её преобразовали в женский монастырь. Скоро он стал одним из крупнейших в России. Одновременно здесь проживало до тысячи монахинь! В обители бывали монаршие особы: император Александр I, будущий император Александр II.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3933056"/>
            <a:ext cx="3995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1994 году обитель возродили. Сейчас на её территории идут восстановительные работы.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63688" y="4869160"/>
            <a:ext cx="25371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Дата постройки :1809 г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5517232"/>
            <a:ext cx="87484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 </a:t>
            </a:r>
            <a:r>
              <a:rPr lang="ru-RU" b="1" dirty="0" smtClean="0"/>
              <a:t>1811</a:t>
            </a:r>
            <a:r>
              <a:rPr lang="ru-RU" dirty="0" smtClean="0"/>
              <a:t> году был изготовлен чертеж храма (план и фасад), со следующим изъяснением: «</a:t>
            </a:r>
            <a:r>
              <a:rPr lang="ru-RU" dirty="0" err="1" smtClean="0"/>
              <a:t>наподлинном</a:t>
            </a:r>
            <a:r>
              <a:rPr lang="ru-RU" dirty="0" smtClean="0"/>
              <a:t> подписали посему плану и фасаду Церковь выстроить обязуемся </a:t>
            </a:r>
            <a:r>
              <a:rPr lang="ru-RU" b="1" dirty="0" smtClean="0"/>
              <a:t>Екатеринбургский купец Семен Калашников и мещанин Иван Бронников</a:t>
            </a:r>
            <a:r>
              <a:rPr lang="ru-RU" dirty="0" smtClean="0"/>
              <a:t>».</a:t>
            </a:r>
            <a:endParaRPr lang="ru-RU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Пользователь\Desktop\1500304473029154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1"/>
            <a:ext cx="5652120" cy="423909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0"/>
            <a:ext cx="45736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Храм Вознесения Господня.  г.Екатеринбург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52120" y="548680"/>
            <a:ext cx="349188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Заложили этот храм в </a:t>
            </a:r>
            <a:r>
              <a:rPr lang="ru-RU" b="1" dirty="0" smtClean="0"/>
              <a:t>1770 </a:t>
            </a:r>
            <a:r>
              <a:rPr lang="ru-RU" dirty="0" smtClean="0"/>
              <a:t>году. Сначала он был деревянным; каменная двухэтажная церковь появилась тут спустя два десятилетия. Интересно, что нижний этаж храма назывался в честь Рождества Господня, а верхний получил имя Вознесения Господня. И именно последнее название закрепилось за храмом. В 1926 году церковь Вознесения Господня была закрыта для верующих. В ней разместили школу, а главный алтарь храма стал пионерским клубом. Позднее в его стенах размещались историко-революционный и краеведческий музей. В 1991 году храм был возвращен церкви.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4797152"/>
            <a:ext cx="51125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Д </a:t>
            </a:r>
            <a:r>
              <a:rPr lang="ru-RU" sz="1600" dirty="0" err="1" smtClean="0"/>
              <a:t>ата</a:t>
            </a:r>
            <a:r>
              <a:rPr lang="ru-RU" sz="1600" dirty="0" smtClean="0"/>
              <a:t> основания — </a:t>
            </a:r>
            <a:r>
              <a:rPr lang="ru-RU" sz="1600" b="1" dirty="0" smtClean="0"/>
              <a:t>1766</a:t>
            </a:r>
            <a:r>
              <a:rPr lang="ru-RU" sz="1600" dirty="0" smtClean="0"/>
              <a:t> г. Дата постройки последнего здания — 1792–1818 гг. </a:t>
            </a:r>
            <a:r>
              <a:rPr lang="ru-RU" sz="1600" b="1" dirty="0" smtClean="0"/>
              <a:t>Архитектор — Кичигин </a:t>
            </a:r>
            <a:r>
              <a:rPr lang="ru-RU" sz="1600" dirty="0" smtClean="0"/>
              <a:t>А. (1769 г.) Реставрация — 1990-е гг. — </a:t>
            </a:r>
            <a:r>
              <a:rPr lang="ru-RU" sz="1600" dirty="0" err="1" smtClean="0"/>
              <a:t>Вострецов</a:t>
            </a:r>
            <a:r>
              <a:rPr lang="ru-RU" sz="1600" dirty="0" smtClean="0"/>
              <a:t> О. Г. (иконостас). Кирпичный, двухэтажный двусветный одноглавый четверик, сооружен в 1792–1818 гг. Имеет трапезную и многоярусную колокольню. Архитектурные формы выдержаны в духе </a:t>
            </a:r>
            <a:r>
              <a:rPr lang="ru-RU" sz="1600" b="1" dirty="0" smtClean="0"/>
              <a:t>позднего барокко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Пользователь\Desktop\1499939101018258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4987264" cy="374044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18864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Александро-Невский</a:t>
            </a:r>
            <a:r>
              <a:rPr lang="ru-RU" b="1" dirty="0" smtClean="0"/>
              <a:t> собор – самый большой храм Екатеринбурга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4048" y="764704"/>
            <a:ext cx="4139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Он был построен в </a:t>
            </a:r>
            <a:r>
              <a:rPr lang="ru-RU" b="1" dirty="0" smtClean="0"/>
              <a:t>1848 </a:t>
            </a:r>
            <a:r>
              <a:rPr lang="ru-RU" dirty="0" smtClean="0"/>
              <a:t>году по </a:t>
            </a:r>
            <a:r>
              <a:rPr lang="ru-RU" b="1" dirty="0" smtClean="0"/>
              <a:t>проекту архитектора Малахова</a:t>
            </a:r>
            <a:r>
              <a:rPr lang="ru-RU" dirty="0" smtClean="0"/>
              <a:t>. Храм состоит из трёх приделов. Главный посвящён Александру Невскому, левый был освящён в честь Николая Чудотворца, а правый назван в честь Воскресения Христова.</a:t>
            </a:r>
          </a:p>
          <a:p>
            <a:r>
              <a:rPr lang="ru-RU" dirty="0" smtClean="0"/>
              <a:t>В 1930 </a:t>
            </a:r>
            <a:r>
              <a:rPr lang="ru-RU" dirty="0" err="1" smtClean="0"/>
              <a:t>Александро-Невский</a:t>
            </a:r>
            <a:r>
              <a:rPr lang="ru-RU" dirty="0" smtClean="0"/>
              <a:t> собор был закрыт для верующих. В годы Второй мировой войны он выполнял роль военного склада, а с 1961 года его использовали для нужд местного краеведческого музея. В 1991 году </a:t>
            </a:r>
            <a:r>
              <a:rPr lang="ru-RU" dirty="0" err="1" smtClean="0"/>
              <a:t>Александро-Невский</a:t>
            </a:r>
            <a:r>
              <a:rPr lang="ru-RU" dirty="0" smtClean="0"/>
              <a:t> собор передали церкви. После реконструкции в 2013 году его освятили заново.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5301208"/>
            <a:ext cx="2239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Стиль  –Классицизм </a:t>
            </a:r>
            <a:endParaRPr lang="ru-RU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3285</Words>
  <Application>Microsoft Office PowerPoint</Application>
  <PresentationFormat>Экран (4:3)</PresentationFormat>
  <Paragraphs>167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39</cp:revision>
  <dcterms:created xsi:type="dcterms:W3CDTF">2022-11-05T12:06:23Z</dcterms:created>
  <dcterms:modified xsi:type="dcterms:W3CDTF">2022-11-11T16:46:29Z</dcterms:modified>
</cp:coreProperties>
</file>