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56" r:id="rId2"/>
    <p:sldId id="32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44" autoAdjust="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BDF9C-5C1E-4FFA-8526-94CCA583F2D2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3E0E8-CE70-4946-87CE-3B6B48EF9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53E0E8-CE70-4946-87CE-3B6B48EF9F7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01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312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9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63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47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26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50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06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51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787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450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69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00BE-63BF-4577-A972-9126109B8C0C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9D32C-8E72-47E1-8D73-E6D1E3C8E1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47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556792"/>
            <a:ext cx="7772400" cy="1470025"/>
          </a:xfrm>
          <a:noFill/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Культура </a:t>
            </a:r>
            <a:r>
              <a:rPr lang="ru-RU" sz="6600" b="1" dirty="0" err="1" smtClean="0">
                <a:solidFill>
                  <a:srgbClr val="C00000"/>
                </a:solidFill>
              </a:rPr>
              <a:t>домонгольской</a:t>
            </a:r>
            <a:r>
              <a:rPr lang="ru-RU" sz="6600" b="1" dirty="0" smtClean="0">
                <a:solidFill>
                  <a:srgbClr val="C00000"/>
                </a:solidFill>
              </a:rPr>
              <a:t> Руси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99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Языческая реформа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Мировоззрение</a:t>
            </a:r>
            <a:r>
              <a:rPr lang="ru-RU" dirty="0">
                <a:solidFill>
                  <a:srgbClr val="C00000"/>
                </a:solidFill>
              </a:rPr>
              <a:t> наших предков было несколько </a:t>
            </a:r>
            <a:r>
              <a:rPr lang="ru-RU" dirty="0" smtClean="0">
                <a:solidFill>
                  <a:srgbClr val="C00000"/>
                </a:solidFill>
              </a:rPr>
              <a:t>стихийно, </a:t>
            </a:r>
            <a:r>
              <a:rPr lang="ru-RU" dirty="0">
                <a:solidFill>
                  <a:srgbClr val="C00000"/>
                </a:solidFill>
              </a:rPr>
              <a:t>но в то же время оно </a:t>
            </a:r>
            <a:r>
              <a:rPr lang="ru-RU" b="1" dirty="0">
                <a:solidFill>
                  <a:srgbClr val="C00000"/>
                </a:solidFill>
              </a:rPr>
              <a:t>противилось всякого рода изменениям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4437112"/>
            <a:ext cx="8208912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 пантеон вошли: </a:t>
            </a:r>
            <a:r>
              <a:rPr lang="ru-RU" sz="2800" b="1" dirty="0" smtClean="0">
                <a:solidFill>
                  <a:srgbClr val="C00000"/>
                </a:solidFill>
              </a:rPr>
              <a:t>Перун (главный бог), </a:t>
            </a:r>
            <a:r>
              <a:rPr lang="ru-RU" sz="2800" b="1" dirty="0" err="1">
                <a:solidFill>
                  <a:srgbClr val="C00000"/>
                </a:solidFill>
              </a:rPr>
              <a:t>Хорс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Даждьбог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Стрибог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 smtClean="0">
                <a:solidFill>
                  <a:srgbClr val="C00000"/>
                </a:solidFill>
              </a:rPr>
              <a:t>Семаргл</a:t>
            </a:r>
            <a:r>
              <a:rPr lang="ru-RU" sz="2800" b="1" dirty="0" smtClean="0">
                <a:solidFill>
                  <a:srgbClr val="C00000"/>
                </a:solidFill>
              </a:rPr>
              <a:t>, </a:t>
            </a:r>
            <a:r>
              <a:rPr lang="ru-RU" sz="2800" b="1" dirty="0" err="1" smtClean="0">
                <a:solidFill>
                  <a:srgbClr val="C00000"/>
                </a:solidFill>
              </a:rPr>
              <a:t>Мокошь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Не попал </a:t>
            </a:r>
            <a:r>
              <a:rPr lang="ru-RU" sz="2800" dirty="0" smtClean="0">
                <a:solidFill>
                  <a:srgbClr val="C00000"/>
                </a:solidFill>
              </a:rPr>
              <a:t>туда почитаемый многими </a:t>
            </a:r>
            <a:r>
              <a:rPr lang="ru-RU" sz="2800" b="1" dirty="0">
                <a:solidFill>
                  <a:srgbClr val="C00000"/>
                </a:solidFill>
              </a:rPr>
              <a:t>Велес</a:t>
            </a:r>
            <a:r>
              <a:rPr lang="ru-RU" sz="2800" dirty="0" smtClean="0">
                <a:solidFill>
                  <a:srgbClr val="C00000"/>
                </a:solidFill>
              </a:rPr>
              <a:t> =</a:t>
            </a:r>
            <a:r>
              <a:rPr lang="en-US" sz="2800" dirty="0" smtClean="0">
                <a:solidFill>
                  <a:srgbClr val="C00000"/>
                </a:solidFill>
              </a:rPr>
              <a:t>&gt;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необходимость изменений в мировоззрении</a:t>
            </a:r>
            <a:r>
              <a:rPr lang="ru-RU" sz="2800" dirty="0" smtClean="0">
                <a:solidFill>
                  <a:srgbClr val="C00000"/>
                </a:solidFill>
              </a:rPr>
              <a:t> =</a:t>
            </a:r>
            <a:r>
              <a:rPr lang="en-US" sz="2800" dirty="0" smtClean="0">
                <a:solidFill>
                  <a:srgbClr val="C00000"/>
                </a:solidFill>
              </a:rPr>
              <a:t>&gt;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неприятие реформы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3194973"/>
            <a:ext cx="4968552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Князь Владимир </a:t>
            </a:r>
            <a:r>
              <a:rPr lang="en-US" sz="2800" b="1" dirty="0" smtClean="0">
                <a:solidFill>
                  <a:srgbClr val="C00000"/>
                </a:solidFill>
              </a:rPr>
              <a:t>I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– языческая реформа (980 г)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24128" y="3071861"/>
            <a:ext cx="295232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Пантеон</a:t>
            </a:r>
            <a:r>
              <a:rPr lang="ru-RU" i="1" dirty="0" smtClean="0">
                <a:solidFill>
                  <a:srgbClr val="C00000"/>
                </a:solidFill>
              </a:rPr>
              <a:t> – </a:t>
            </a:r>
            <a:r>
              <a:rPr lang="ru-RU" b="1" i="1" dirty="0" smtClean="0">
                <a:solidFill>
                  <a:srgbClr val="C00000"/>
                </a:solidFill>
              </a:rPr>
              <a:t>определенный круг богов</a:t>
            </a:r>
            <a:r>
              <a:rPr lang="ru-RU" i="1" dirty="0" smtClean="0">
                <a:solidFill>
                  <a:srgbClr val="C00000"/>
                </a:solidFill>
              </a:rPr>
              <a:t> языческой религии, которых следует почитать</a:t>
            </a:r>
            <a:endParaRPr lang="ru-RU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Материальная культура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556792"/>
            <a:ext cx="5184576" cy="64807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Земледелие и скотоводство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276872"/>
            <a:ext cx="4176464" cy="36317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300" u="sng" dirty="0" smtClean="0">
                <a:solidFill>
                  <a:srgbClr val="C00000"/>
                </a:solidFill>
              </a:rPr>
              <a:t>На юге</a:t>
            </a:r>
            <a:r>
              <a:rPr lang="ru-RU" sz="2300" dirty="0" smtClean="0">
                <a:solidFill>
                  <a:srgbClr val="C00000"/>
                </a:solidFill>
              </a:rPr>
              <a:t> – </a:t>
            </a:r>
            <a:r>
              <a:rPr lang="ru-RU" sz="2300" b="1" dirty="0" smtClean="0">
                <a:solidFill>
                  <a:srgbClr val="C00000"/>
                </a:solidFill>
              </a:rPr>
              <a:t>переложная система земледелия (перелог).</a:t>
            </a:r>
          </a:p>
          <a:p>
            <a:r>
              <a:rPr lang="ru-RU" sz="2300" dirty="0" smtClean="0">
                <a:solidFill>
                  <a:srgbClr val="C00000"/>
                </a:solidFill>
              </a:rPr>
              <a:t>Определенный </a:t>
            </a:r>
            <a:r>
              <a:rPr lang="ru-RU" sz="2300" b="1" dirty="0">
                <a:solidFill>
                  <a:srgbClr val="C00000"/>
                </a:solidFill>
              </a:rPr>
              <a:t>участок земли использовался несколько лет, до того, как он становился неплодородным. Потом переходили на следующий, пока первый участок восстанавливался естественным образом</a:t>
            </a:r>
            <a:r>
              <a:rPr lang="ru-RU" sz="2300" dirty="0">
                <a:solidFill>
                  <a:srgbClr val="C00000"/>
                </a:solidFill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60503" y="2276872"/>
            <a:ext cx="3528392" cy="32778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300" u="sng" dirty="0">
                <a:solidFill>
                  <a:srgbClr val="C00000"/>
                </a:solidFill>
              </a:rPr>
              <a:t>Лесные территории</a:t>
            </a:r>
            <a:r>
              <a:rPr lang="ru-RU" sz="2300" dirty="0">
                <a:solidFill>
                  <a:srgbClr val="C00000"/>
                </a:solidFill>
              </a:rPr>
              <a:t> - </a:t>
            </a:r>
            <a:r>
              <a:rPr lang="ru-RU" sz="2300" b="1" dirty="0" err="1">
                <a:solidFill>
                  <a:srgbClr val="C00000"/>
                </a:solidFill>
              </a:rPr>
              <a:t>подсечно</a:t>
            </a:r>
            <a:r>
              <a:rPr lang="ru-RU" sz="2300" b="1" dirty="0">
                <a:solidFill>
                  <a:srgbClr val="C00000"/>
                </a:solidFill>
              </a:rPr>
              <a:t>-огневой метод земледелия</a:t>
            </a:r>
            <a:r>
              <a:rPr lang="ru-RU" sz="2300" dirty="0">
                <a:solidFill>
                  <a:srgbClr val="C00000"/>
                </a:solidFill>
              </a:rPr>
              <a:t>. В таком случае </a:t>
            </a:r>
            <a:r>
              <a:rPr lang="ru-RU" sz="2300" b="1" dirty="0">
                <a:solidFill>
                  <a:srgbClr val="C00000"/>
                </a:solidFill>
              </a:rPr>
              <a:t>деревья срубали, ждали, пока они высохнут, а затем поджигали. Зола удобряла почву для лучшего урожая</a:t>
            </a:r>
            <a:r>
              <a:rPr lang="ru-RU" sz="23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Земледелие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616106"/>
            <a:ext cx="8208911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Появление плуга и сохи помогло перейти на пашенное </a:t>
            </a:r>
            <a:r>
              <a:rPr lang="ru-RU" sz="3200" b="1" dirty="0" smtClean="0">
                <a:solidFill>
                  <a:srgbClr val="C00000"/>
                </a:solidFill>
              </a:rPr>
              <a:t>земледелие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ÐÐ°ÑÑÐ¸Ð½ÐºÐ¸ Ð¿Ð¾ Ð·Ð°Ð¿ÑÐ¾ÑÑ Ð¿Ð»ÑÐ³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0" y="2996952"/>
            <a:ext cx="4104456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ÑÐ¾ÑÐ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435" y="3933057"/>
            <a:ext cx="3977640" cy="2407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Ремесла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1"/>
            <a:ext cx="8219256" cy="110872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Ремесло – </a:t>
            </a:r>
            <a:r>
              <a:rPr lang="ru-RU" b="1" dirty="0" smtClean="0">
                <a:solidFill>
                  <a:srgbClr val="C00000"/>
                </a:solidFill>
              </a:rPr>
              <a:t>мелкотоварное </a:t>
            </a:r>
            <a:r>
              <a:rPr lang="ru-RU" b="1" dirty="0">
                <a:solidFill>
                  <a:srgbClr val="C00000"/>
                </a:solidFill>
              </a:rPr>
              <a:t>производство с применением ручных орудий труда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212976"/>
            <a:ext cx="3816424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</a:rPr>
              <a:t>ловля </a:t>
            </a:r>
            <a:r>
              <a:rPr lang="ru-RU" sz="2800" dirty="0">
                <a:solidFill>
                  <a:srgbClr val="C00000"/>
                </a:solidFill>
              </a:rPr>
              <a:t>пушного </a:t>
            </a:r>
            <a:r>
              <a:rPr lang="ru-RU" sz="2800" dirty="0" smtClean="0">
                <a:solidFill>
                  <a:srgbClr val="C00000"/>
                </a:solidFill>
              </a:rPr>
              <a:t>зверя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</a:rPr>
              <a:t>ловля рыбы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</a:rPr>
              <a:t>бортничество - </a:t>
            </a:r>
            <a:r>
              <a:rPr lang="ru-RU" sz="2800" b="1" dirty="0" smtClean="0">
                <a:solidFill>
                  <a:srgbClr val="C00000"/>
                </a:solidFill>
              </a:rPr>
              <a:t>добыча меда диких пчел, лесное пчеловодство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ÐÐ°ÑÑÐ¸Ð½ÐºÐ¸ Ð¿Ð¾ Ð·Ð°Ð¿ÑÐ¾ÑÑ Ð±Ð¾ÑÑÐ½Ð¸ÑÐµÑÑÐ²Ð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08312"/>
            <a:ext cx="2880320" cy="3861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Торговля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464496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²Ð¾Ð»Ð¶ÑÐºÐ¸Ð¹ ÑÐ¾ÑÐ³Ð¾Ð²ÑÐ¹ Ð¿ÑÑÑ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1" t="26541" r="29275" b="3709"/>
          <a:stretch/>
        </p:blipFill>
        <p:spPr bwMode="auto">
          <a:xfrm>
            <a:off x="5508104" y="1592796"/>
            <a:ext cx="3168352" cy="38524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661248"/>
            <a:ext cx="4464495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«Путь из варяг в греки» – Днепровский торговый путь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5541039"/>
            <a:ext cx="316835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«Путь из варяг в персы» – Волжский торговый путь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Киевская Русь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Период открывается </a:t>
            </a:r>
            <a:r>
              <a:rPr lang="ru-RU" b="1" dirty="0" smtClean="0">
                <a:solidFill>
                  <a:srgbClr val="C00000"/>
                </a:solidFill>
              </a:rPr>
              <a:t>Крещением Руси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988 году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996952"/>
            <a:ext cx="7344816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Последствия Крещения для культуры:</a:t>
            </a:r>
          </a:p>
          <a:p>
            <a:pPr marL="285750" indent="-285750">
              <a:buFontTx/>
              <a:buChar char="-"/>
            </a:pPr>
            <a:r>
              <a:rPr lang="ru-RU" sz="3200" b="1" dirty="0" smtClean="0">
                <a:solidFill>
                  <a:srgbClr val="C00000"/>
                </a:solidFill>
              </a:rPr>
              <a:t>краткосрочные</a:t>
            </a:r>
            <a:r>
              <a:rPr lang="ru-RU" sz="3200" dirty="0" smtClean="0">
                <a:solidFill>
                  <a:srgbClr val="C00000"/>
                </a:solidFill>
              </a:rPr>
              <a:t> – </a:t>
            </a:r>
            <a:r>
              <a:rPr lang="ru-RU" sz="3200" b="1" dirty="0" smtClean="0">
                <a:solidFill>
                  <a:srgbClr val="C00000"/>
                </a:solidFill>
              </a:rPr>
              <a:t>восстания</a:t>
            </a:r>
            <a:r>
              <a:rPr lang="ru-RU" sz="3200" dirty="0" smtClean="0">
                <a:solidFill>
                  <a:srgbClr val="C00000"/>
                </a:solidFill>
              </a:rPr>
              <a:t>, так как сложно сходу изменить мировоззрение</a:t>
            </a:r>
          </a:p>
          <a:p>
            <a:pPr marL="285750" indent="-285750">
              <a:buFontTx/>
              <a:buChar char="-"/>
            </a:pPr>
            <a:r>
              <a:rPr lang="ru-RU" sz="3200" b="1" dirty="0" smtClean="0">
                <a:solidFill>
                  <a:srgbClr val="C00000"/>
                </a:solidFill>
              </a:rPr>
              <a:t>долгосрочные</a:t>
            </a:r>
            <a:r>
              <a:rPr lang="ru-RU" sz="3200" dirty="0" smtClean="0">
                <a:solidFill>
                  <a:srgbClr val="C00000"/>
                </a:solidFill>
              </a:rPr>
              <a:t> – </a:t>
            </a:r>
            <a:r>
              <a:rPr lang="ru-RU" sz="3200" b="1" dirty="0" err="1" smtClean="0">
                <a:solidFill>
                  <a:srgbClr val="C00000"/>
                </a:solidFill>
              </a:rPr>
              <a:t>гуманизация</a:t>
            </a:r>
            <a:r>
              <a:rPr lang="ru-RU" sz="3200" b="1" dirty="0" smtClean="0">
                <a:solidFill>
                  <a:srgbClr val="C00000"/>
                </a:solidFill>
              </a:rPr>
              <a:t> общества</a:t>
            </a:r>
            <a:r>
              <a:rPr lang="ru-RU" sz="3200" dirty="0" smtClean="0">
                <a:solidFill>
                  <a:srgbClr val="C00000"/>
                </a:solidFill>
              </a:rPr>
              <a:t> (благодаря христианской морали), </a:t>
            </a:r>
            <a:r>
              <a:rPr lang="ru-RU" sz="3200" b="1" dirty="0" smtClean="0">
                <a:solidFill>
                  <a:srgbClr val="C00000"/>
                </a:solidFill>
              </a:rPr>
              <a:t>перестройка культуры</a:t>
            </a:r>
            <a:r>
              <a:rPr lang="ru-RU" sz="3200" dirty="0" smtClean="0">
                <a:solidFill>
                  <a:srgbClr val="C00000"/>
                </a:solidFill>
              </a:rPr>
              <a:t>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Особенности Древнерусской культуры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556792"/>
            <a:ext cx="820891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1. Синкретизм – слияние </a:t>
            </a:r>
            <a:r>
              <a:rPr lang="ru-RU" sz="2400" b="1" dirty="0">
                <a:solidFill>
                  <a:srgbClr val="C00000"/>
                </a:solidFill>
              </a:rPr>
              <a:t>чего-то разнородного в условное единое целое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2492896"/>
            <a:ext cx="7920880" cy="28007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</a:rPr>
              <a:t>Слияние христианства и язычества</a:t>
            </a:r>
            <a:r>
              <a:rPr lang="ru-RU" sz="22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2200" b="1" dirty="0" smtClean="0">
                <a:solidFill>
                  <a:srgbClr val="C00000"/>
                </a:solidFill>
              </a:rPr>
              <a:t>совмещение </a:t>
            </a:r>
            <a:r>
              <a:rPr lang="ru-RU" sz="2200" b="1" dirty="0">
                <a:solidFill>
                  <a:srgbClr val="C00000"/>
                </a:solidFill>
              </a:rPr>
              <a:t>праздничных дат</a:t>
            </a:r>
            <a:r>
              <a:rPr lang="ru-RU" sz="2200" dirty="0">
                <a:solidFill>
                  <a:srgbClr val="C00000"/>
                </a:solidFill>
              </a:rPr>
              <a:t>: Рождество Иоанна Крестителя совместилось в сознании народа с языческим праздником Ивана </a:t>
            </a:r>
            <a:r>
              <a:rPr lang="ru-RU" sz="2200" dirty="0" smtClean="0">
                <a:solidFill>
                  <a:srgbClr val="C00000"/>
                </a:solidFill>
              </a:rPr>
              <a:t>Купалы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solidFill>
                  <a:srgbClr val="C00000"/>
                </a:solidFill>
              </a:rPr>
              <a:t>в дни после Рождества Христова (Святки) было принято </a:t>
            </a:r>
            <a:r>
              <a:rPr lang="ru-RU" sz="2200" b="1" dirty="0" smtClean="0">
                <a:solidFill>
                  <a:srgbClr val="C00000"/>
                </a:solidFill>
              </a:rPr>
              <a:t>гадать</a:t>
            </a:r>
          </a:p>
          <a:p>
            <a:pPr marL="285750" indent="-285750">
              <a:buFontTx/>
              <a:buChar char="-"/>
            </a:pPr>
            <a:r>
              <a:rPr lang="ru-RU" sz="2200" b="1" dirty="0">
                <a:solidFill>
                  <a:srgbClr val="C00000"/>
                </a:solidFill>
              </a:rPr>
              <a:t>языческие традиции в</a:t>
            </a:r>
            <a:r>
              <a:rPr lang="ru-RU" sz="2200" b="1" dirty="0" smtClean="0">
                <a:solidFill>
                  <a:srgbClr val="C00000"/>
                </a:solidFill>
              </a:rPr>
              <a:t> устном народном творчестве</a:t>
            </a:r>
            <a:r>
              <a:rPr lang="ru-RU" sz="2200" dirty="0" smtClean="0">
                <a:solidFill>
                  <a:srgbClr val="C00000"/>
                </a:solidFill>
              </a:rPr>
              <a:t>: </a:t>
            </a:r>
            <a:r>
              <a:rPr lang="ru-RU" sz="2200" dirty="0">
                <a:solidFill>
                  <a:srgbClr val="C00000"/>
                </a:solidFill>
              </a:rPr>
              <a:t>календарные, обрядовые, свадебные песни, </a:t>
            </a:r>
            <a:r>
              <a:rPr lang="ru-RU" sz="2200" dirty="0" err="1">
                <a:solidFill>
                  <a:srgbClr val="C00000"/>
                </a:solidFill>
              </a:rPr>
              <a:t>заклички</a:t>
            </a:r>
            <a:r>
              <a:rPr lang="ru-RU" sz="2200" dirty="0">
                <a:solidFill>
                  <a:srgbClr val="C00000"/>
                </a:solidFill>
              </a:rPr>
              <a:t> 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589240"/>
            <a:ext cx="7920880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2. </a:t>
            </a:r>
            <a:r>
              <a:rPr lang="ru-RU" sz="2200" dirty="0" smtClean="0">
                <a:solidFill>
                  <a:srgbClr val="C00000"/>
                </a:solidFill>
              </a:rPr>
              <a:t>Переход </a:t>
            </a:r>
            <a:r>
              <a:rPr lang="ru-RU" sz="2200" dirty="0">
                <a:solidFill>
                  <a:srgbClr val="C00000"/>
                </a:solidFill>
              </a:rPr>
              <a:t>от жестокого языческого мировоззрения к осмыслению мира через призму Евангельских заповедей =&gt; </a:t>
            </a:r>
            <a:r>
              <a:rPr lang="ru-RU" sz="2200" b="1" dirty="0" err="1">
                <a:solidFill>
                  <a:srgbClr val="C00000"/>
                </a:solidFill>
              </a:rPr>
              <a:t>гуманизация</a:t>
            </a:r>
            <a:r>
              <a:rPr lang="ru-RU" sz="2200" b="1" dirty="0">
                <a:solidFill>
                  <a:srgbClr val="C00000"/>
                </a:solidFill>
              </a:rPr>
              <a:t>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«Словесное» творчество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16832"/>
            <a:ext cx="4176464" cy="31085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Простой народ – устное, зачастую анонимное творчество</a:t>
            </a:r>
            <a:r>
              <a:rPr lang="ru-RU" sz="28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2800" dirty="0">
                <a:solidFill>
                  <a:srgbClr val="C00000"/>
                </a:solidFill>
              </a:rPr>
              <a:t>с</a:t>
            </a:r>
            <a:r>
              <a:rPr lang="ru-RU" sz="2800" dirty="0" smtClean="0">
                <a:solidFill>
                  <a:srgbClr val="C00000"/>
                </a:solidFill>
              </a:rPr>
              <a:t>казки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</a:rPr>
              <a:t>былины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</a:rPr>
              <a:t>пословицы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</a:rPr>
              <a:t>загадки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1916833"/>
            <a:ext cx="3744416" cy="30931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900" dirty="0" smtClean="0">
                <a:solidFill>
                  <a:srgbClr val="C00000"/>
                </a:solidFill>
              </a:rPr>
              <a:t>Признак</a:t>
            </a:r>
            <a:r>
              <a:rPr lang="ru-RU" sz="3900" b="1" dirty="0" smtClean="0">
                <a:solidFill>
                  <a:srgbClr val="C00000"/>
                </a:solidFill>
              </a:rPr>
              <a:t> элитарной культуры – письменная литература</a:t>
            </a:r>
            <a:endParaRPr lang="ru-RU" sz="39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Письменность на Руси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12527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Была принесена братьями </a:t>
            </a:r>
            <a:r>
              <a:rPr lang="ru-RU" b="1" dirty="0" smtClean="0">
                <a:solidFill>
                  <a:srgbClr val="C00000"/>
                </a:solidFill>
              </a:rPr>
              <a:t>Кириллом и </a:t>
            </a:r>
            <a:r>
              <a:rPr lang="ru-RU" b="1" dirty="0" err="1" smtClean="0">
                <a:solidFill>
                  <a:srgbClr val="C00000"/>
                </a:solidFill>
              </a:rPr>
              <a:t>Мефодием</a:t>
            </a:r>
            <a:r>
              <a:rPr lang="ru-RU" b="1" dirty="0" smtClean="0">
                <a:solidFill>
                  <a:srgbClr val="C00000"/>
                </a:solidFill>
              </a:rPr>
              <a:t> в 860-х </a:t>
            </a:r>
            <a:r>
              <a:rPr lang="ru-RU" b="1" dirty="0" err="1" smtClean="0">
                <a:solidFill>
                  <a:srgbClr val="C00000"/>
                </a:solidFill>
              </a:rPr>
              <a:t>гг</a:t>
            </a:r>
            <a:r>
              <a:rPr lang="ru-RU" b="1" dirty="0" smtClean="0">
                <a:solidFill>
                  <a:srgbClr val="C00000"/>
                </a:solidFill>
              </a:rPr>
              <a:t> (~ 863 г) </a:t>
            </a:r>
            <a:r>
              <a:rPr lang="ru-RU" dirty="0" smtClean="0">
                <a:solidFill>
                  <a:srgbClr val="C00000"/>
                </a:solidFill>
              </a:rPr>
              <a:t>в ходе их Моравской миссии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ÐÐ°ÑÑÐ¸Ð½ÐºÐ¸ Ð¿Ð¾ Ð·Ð°Ð¿ÑÐ¾ÑÑ Ð³Ð»Ð°Ð³Ð¾Ð»Ð¸ÑÐ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60138"/>
            <a:ext cx="4176464" cy="2873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6" name="Picture 2" descr="ÐÐ°ÑÑÐ¸Ð½ÐºÐ¸ Ð¿Ð¾ Ð·Ð°Ð¿ÑÐ¾ÑÑ ÐºÐºÐ¸ÑÐ¸Ð»Ð»Ð¸Ñ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06797"/>
            <a:ext cx="2971030" cy="379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5798203"/>
            <a:ext cx="4176464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</a:rPr>
              <a:t>Глаголица – создана Кириллом и </a:t>
            </a:r>
            <a:r>
              <a:rPr lang="ru-RU" sz="2200" b="1" dirty="0" err="1" smtClean="0">
                <a:solidFill>
                  <a:srgbClr val="C00000"/>
                </a:solidFill>
              </a:rPr>
              <a:t>Мефодием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2320" y="3638634"/>
            <a:ext cx="1619671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</a:rPr>
              <a:t>Кириллица – создана Кириллом </a:t>
            </a:r>
            <a:r>
              <a:rPr lang="ru-RU" sz="2200" b="1" dirty="0" err="1" smtClean="0">
                <a:solidFill>
                  <a:srgbClr val="C00000"/>
                </a:solidFill>
              </a:rPr>
              <a:t>Охридским</a:t>
            </a:r>
            <a:endParaRPr lang="ru-RU" sz="2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Письменность на Руси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3610744" cy="182879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Пергамен</a:t>
            </a:r>
            <a:r>
              <a:rPr lang="ru-RU" dirty="0" smtClean="0">
                <a:solidFill>
                  <a:srgbClr val="C00000"/>
                </a:solidFill>
              </a:rPr>
              <a:t> – материал для письма, сделанный из выделанной телячьей кожи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ÐÐ°ÑÑÐ¸Ð½ÐºÐ¸ Ð¿Ð¾ Ð·Ð°Ð¿ÑÐ¾ÑÑ Ð¿ÐµÑÐ³Ð°Ð¼ÐµÐ½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8" y="3443164"/>
            <a:ext cx="3600400" cy="255803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603836" y="1529497"/>
            <a:ext cx="36004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Устав</a:t>
            </a:r>
            <a:r>
              <a:rPr lang="ru-RU" sz="2000" dirty="0" smtClean="0">
                <a:solidFill>
                  <a:srgbClr val="C00000"/>
                </a:solidFill>
              </a:rPr>
              <a:t> – тип письма, для которого была характерна </a:t>
            </a:r>
            <a:r>
              <a:rPr lang="ru-RU" sz="2000" dirty="0" err="1" smtClean="0">
                <a:solidFill>
                  <a:srgbClr val="C00000"/>
                </a:solidFill>
              </a:rPr>
              <a:t>геометричность</a:t>
            </a:r>
            <a:r>
              <a:rPr lang="ru-RU" sz="2000" dirty="0" smtClean="0">
                <a:solidFill>
                  <a:srgbClr val="C00000"/>
                </a:solidFill>
              </a:rPr>
              <a:t> букв (словно вписаны в квадраты) (до </a:t>
            </a:r>
            <a:r>
              <a:rPr lang="en-US" sz="2000" dirty="0" smtClean="0">
                <a:solidFill>
                  <a:srgbClr val="C00000"/>
                </a:solidFill>
              </a:rPr>
              <a:t>XIII </a:t>
            </a:r>
            <a:r>
              <a:rPr lang="ru-RU" sz="2000" dirty="0" smtClean="0">
                <a:solidFill>
                  <a:srgbClr val="C00000"/>
                </a:solidFill>
              </a:rPr>
              <a:t>в)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3836" y="2924944"/>
            <a:ext cx="360040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Ти′тло</a:t>
            </a:r>
            <a:r>
              <a:rPr lang="ru-RU" dirty="0" smtClean="0">
                <a:solidFill>
                  <a:srgbClr val="C00000"/>
                </a:solidFill>
              </a:rPr>
              <a:t> - надстрочный знак над сокращённо написанным словом или над буквой, обозначающей цифру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ÐÐ°ÑÑÐ¸Ð½ÐºÐ¸ Ð¿Ð¾ Ð·Ð°Ð¿ÑÐ¾ÑÑ Ð¿Ð¸ÑÑÐ¼Ð¾ ÑÑÑÐ°Ð²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3" b="48930"/>
          <a:stretch/>
        </p:blipFill>
        <p:spPr bwMode="auto">
          <a:xfrm>
            <a:off x="4855864" y="4270560"/>
            <a:ext cx="3096344" cy="1718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Проблемные вопросы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60851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Язычество и христианство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Возникновение письменности: кириллица или глаголица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Возникновение летописания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Художественная литература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Живопись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Архитектура (крестово-купольный храм, особенности архитектуры в Удельный период)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rgbClr val="C00000"/>
                </a:solidFill>
              </a:rPr>
              <a:t>Материальная культура</a:t>
            </a:r>
          </a:p>
          <a:p>
            <a:pPr>
              <a:buFontTx/>
              <a:buChar char="-"/>
            </a:pPr>
            <a:endParaRPr lang="ru-RU" sz="2900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endParaRPr lang="ru-RU" sz="29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77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Переведенные тексты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204482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Евангелие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Остромирово </a:t>
            </a:r>
            <a:r>
              <a:rPr lang="ru-RU" b="1" dirty="0">
                <a:solidFill>
                  <a:srgbClr val="C00000"/>
                </a:solidFill>
              </a:rPr>
              <a:t>Евангелие  - древнейшая сохранившаяся книга на </a:t>
            </a:r>
            <a:r>
              <a:rPr lang="ru-RU" b="1" dirty="0" smtClean="0">
                <a:solidFill>
                  <a:srgbClr val="C00000"/>
                </a:solidFill>
              </a:rPr>
              <a:t>Руси</a:t>
            </a:r>
            <a:r>
              <a:rPr lang="ru-RU" dirty="0" smtClean="0">
                <a:solidFill>
                  <a:srgbClr val="C00000"/>
                </a:solidFill>
              </a:rPr>
              <a:t>; середина </a:t>
            </a:r>
            <a:r>
              <a:rPr lang="en-US" dirty="0">
                <a:solidFill>
                  <a:srgbClr val="C00000"/>
                </a:solidFill>
              </a:rPr>
              <a:t>XI</a:t>
            </a:r>
            <a:r>
              <a:rPr lang="ru-RU" dirty="0">
                <a:solidFill>
                  <a:srgbClr val="C00000"/>
                </a:solidFill>
              </a:rPr>
              <a:t> века – 1056-57 годы, дьякон Григорий для новгородского посадника </a:t>
            </a:r>
            <a:r>
              <a:rPr lang="ru-RU" dirty="0" smtClean="0">
                <a:solidFill>
                  <a:srgbClr val="C00000"/>
                </a:solidFill>
              </a:rPr>
              <a:t>Остромира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4824536" cy="30556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652120" y="4077072"/>
            <a:ext cx="2808312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Зарубежные </a:t>
            </a:r>
            <a:r>
              <a:rPr lang="ru-RU" sz="2000" b="1" dirty="0">
                <a:solidFill>
                  <a:srgbClr val="C00000"/>
                </a:solidFill>
              </a:rPr>
              <a:t>светские </a:t>
            </a:r>
            <a:r>
              <a:rPr lang="ru-RU" sz="2000" b="1" dirty="0" smtClean="0">
                <a:solidFill>
                  <a:srgbClr val="C00000"/>
                </a:solidFill>
              </a:rPr>
              <a:t>источники</a:t>
            </a:r>
            <a:r>
              <a:rPr lang="ru-RU" sz="2000" dirty="0" smtClean="0">
                <a:solidFill>
                  <a:srgbClr val="C00000"/>
                </a:solidFill>
              </a:rPr>
              <a:t>: «</a:t>
            </a:r>
            <a:r>
              <a:rPr lang="ru-RU" sz="2000" dirty="0">
                <a:solidFill>
                  <a:srgbClr val="C00000"/>
                </a:solidFill>
              </a:rPr>
              <a:t>Повесть о разорении Иерусалима» («История иудейской войны») Иосифа Флавия или византийские хроники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Жанры древнерусской литературы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6046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Религиозный характер текстов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348880"/>
            <a:ext cx="5112568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1. Летопись </a:t>
            </a:r>
            <a:r>
              <a:rPr lang="ru-RU" sz="2400" b="1" dirty="0">
                <a:solidFill>
                  <a:srgbClr val="C00000"/>
                </a:solidFill>
              </a:rPr>
              <a:t>– исторический жанр, представляющий собой </a:t>
            </a:r>
            <a:r>
              <a:rPr lang="ru-RU" sz="2400" b="1" dirty="0" err="1">
                <a:solidFill>
                  <a:srgbClr val="C00000"/>
                </a:solidFill>
              </a:rPr>
              <a:t>погодовую</a:t>
            </a:r>
            <a:r>
              <a:rPr lang="ru-RU" sz="2400" b="1" dirty="0">
                <a:solidFill>
                  <a:srgbClr val="C00000"/>
                </a:solidFill>
              </a:rPr>
              <a:t> запись событий</a:t>
            </a:r>
            <a:r>
              <a:rPr lang="ru-RU" sz="2400" dirty="0">
                <a:solidFill>
                  <a:srgbClr val="C00000"/>
                </a:solidFill>
              </a:rPr>
              <a:t>. </a:t>
            </a:r>
            <a:r>
              <a:rPr lang="ru-RU" sz="2400" dirty="0" smtClean="0">
                <a:solidFill>
                  <a:srgbClr val="C00000"/>
                </a:solidFill>
              </a:rPr>
              <a:t>Эпоха </a:t>
            </a:r>
            <a:r>
              <a:rPr lang="ru-RU" sz="2400" dirty="0">
                <a:solidFill>
                  <a:srgbClr val="C00000"/>
                </a:solidFill>
              </a:rPr>
              <a:t>Киевской Руси </a:t>
            </a:r>
            <a:r>
              <a:rPr lang="ru-RU" sz="2400" dirty="0" smtClean="0">
                <a:solidFill>
                  <a:srgbClr val="C00000"/>
                </a:solidFill>
              </a:rPr>
              <a:t>- </a:t>
            </a:r>
            <a:r>
              <a:rPr lang="ru-RU" sz="2400" b="1" dirty="0" smtClean="0">
                <a:solidFill>
                  <a:srgbClr val="C00000"/>
                </a:solidFill>
              </a:rPr>
              <a:t>свод </a:t>
            </a:r>
            <a:r>
              <a:rPr lang="ru-RU" sz="2400" b="1" dirty="0">
                <a:solidFill>
                  <a:srgbClr val="C00000"/>
                </a:solidFill>
              </a:rPr>
              <a:t>«Повесть временных лет», написанный монахом Киево-Печерской Лавры Нестором (Летописцем)</a:t>
            </a:r>
            <a:r>
              <a:rPr lang="ru-RU" sz="2400" dirty="0">
                <a:solidFill>
                  <a:srgbClr val="C00000"/>
                </a:solidFill>
              </a:rPr>
              <a:t>. Запись событий ведется </a:t>
            </a:r>
            <a:r>
              <a:rPr lang="ru-RU" sz="2400" b="1" dirty="0">
                <a:solidFill>
                  <a:srgbClr val="C00000"/>
                </a:solidFill>
              </a:rPr>
              <a:t>с 852 до 1117 года</a:t>
            </a:r>
            <a:r>
              <a:rPr lang="ru-RU" sz="2400" dirty="0">
                <a:solidFill>
                  <a:srgbClr val="C00000"/>
                </a:solidFill>
              </a:rPr>
              <a:t>, то есть создавалась эта книга в эпоху правления Владимира Мономаха. </a:t>
            </a:r>
          </a:p>
        </p:txBody>
      </p:sp>
      <p:pic>
        <p:nvPicPr>
          <p:cNvPr id="7" name="Рисунок 6" descr="ÐÐ°ÑÑÐ¸Ð½ÐºÐ¸ Ð¿Ð¾ Ð·Ð°Ð¿ÑÐ¾ÑÑ Ð¿Ð¾Ð²ÐµÑÑÑ Ð²ÑÐµÐ¼ÐµÐ½Ð½ÑÑ Ð»ÐµÑ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48880"/>
            <a:ext cx="2808312" cy="37856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868144" y="6212645"/>
            <a:ext cx="2808312" cy="323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500" i="1" dirty="0" smtClean="0">
                <a:solidFill>
                  <a:srgbClr val="C00000"/>
                </a:solidFill>
              </a:rPr>
              <a:t>(Из Лаврентьевской летописи)</a:t>
            </a:r>
            <a:endParaRPr lang="ru-RU" sz="15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Жанры древнерусской литературы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11521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2. </a:t>
            </a:r>
            <a:r>
              <a:rPr lang="ru-RU" b="1" dirty="0">
                <a:solidFill>
                  <a:srgbClr val="C00000"/>
                </a:solidFill>
              </a:rPr>
              <a:t>Слово </a:t>
            </a:r>
            <a:r>
              <a:rPr lang="ru-RU" b="1" dirty="0" smtClean="0">
                <a:solidFill>
                  <a:srgbClr val="C00000"/>
                </a:solidFill>
              </a:rPr>
              <a:t>–публицистический </a:t>
            </a:r>
            <a:r>
              <a:rPr lang="ru-RU" b="1" dirty="0">
                <a:solidFill>
                  <a:srgbClr val="C00000"/>
                </a:solidFill>
              </a:rPr>
              <a:t>жанр, обращение автора к </a:t>
            </a:r>
            <a:r>
              <a:rPr lang="ru-RU" b="1" dirty="0" smtClean="0">
                <a:solidFill>
                  <a:srgbClr val="C00000"/>
                </a:solidFill>
              </a:rPr>
              <a:t>читателям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823317"/>
            <a:ext cx="324036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Слово торжественное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2823319"/>
            <a:ext cx="324036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Слово поучительное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429000"/>
            <a:ext cx="3240360" cy="2462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«Слово о законе и благодати»</a:t>
            </a:r>
            <a:r>
              <a:rPr lang="ru-RU" sz="2200" dirty="0">
                <a:solidFill>
                  <a:srgbClr val="C00000"/>
                </a:solidFill>
              </a:rPr>
              <a:t> (середина XI века – Ярослав Мудрый</a:t>
            </a:r>
            <a:r>
              <a:rPr lang="ru-RU" sz="2200" dirty="0" smtClean="0">
                <a:solidFill>
                  <a:srgbClr val="C00000"/>
                </a:solidFill>
              </a:rPr>
              <a:t>)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</a:rPr>
              <a:t>Автор – первый митрополит славянского происхождения </a:t>
            </a:r>
            <a:r>
              <a:rPr lang="ru-RU" sz="2200" b="1" dirty="0" err="1" smtClean="0">
                <a:solidFill>
                  <a:srgbClr val="C00000"/>
                </a:solidFill>
              </a:rPr>
              <a:t>Иларион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3444423"/>
            <a:ext cx="324036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«Поучение Владимира Мономаха</a:t>
            </a:r>
            <a:r>
              <a:rPr lang="ru-RU" sz="2200" b="1" dirty="0" smtClean="0">
                <a:solidFill>
                  <a:srgbClr val="C00000"/>
                </a:solidFill>
              </a:rPr>
              <a:t>» (</a:t>
            </a:r>
            <a:r>
              <a:rPr lang="en-US" sz="2200" b="1" dirty="0" smtClean="0">
                <a:solidFill>
                  <a:srgbClr val="C00000"/>
                </a:solidFill>
              </a:rPr>
              <a:t>XII </a:t>
            </a:r>
            <a:r>
              <a:rPr lang="ru-RU" sz="2200" b="1" dirty="0" smtClean="0">
                <a:solidFill>
                  <a:srgbClr val="C00000"/>
                </a:solidFill>
              </a:rPr>
              <a:t>в)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Ð¡Ð»Ð¾Ð²Ð¾ Ð¾ ÐÐ°ÐºÐ¾Ð½Ðµ Ð¸ ÐÐ»Ð°Ð³Ð¾Ð´Ð°ÑÐ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834" y="2838562"/>
            <a:ext cx="2062331" cy="3052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Жанры древнерусской литературы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19256" cy="67667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3. </a:t>
            </a:r>
            <a:r>
              <a:rPr lang="ru-RU" b="1" dirty="0">
                <a:solidFill>
                  <a:srgbClr val="C00000"/>
                </a:solidFill>
              </a:rPr>
              <a:t>Житие – жизнеописание святых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2267296"/>
            <a:ext cx="319869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Переведенные жития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2276872"/>
            <a:ext cx="4176464" cy="39857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Жития русских святых:</a:t>
            </a:r>
          </a:p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Нестор Летописец:</a:t>
            </a:r>
          </a:p>
          <a:p>
            <a:pPr marL="285750" indent="-285750">
              <a:buFontTx/>
              <a:buChar char="-"/>
            </a:pPr>
            <a:r>
              <a:rPr lang="ru-RU" sz="2300" dirty="0" smtClean="0">
                <a:solidFill>
                  <a:srgbClr val="C00000"/>
                </a:solidFill>
              </a:rPr>
              <a:t>«</a:t>
            </a:r>
            <a:r>
              <a:rPr lang="ru-RU" sz="2300" dirty="0">
                <a:solidFill>
                  <a:srgbClr val="C00000"/>
                </a:solidFill>
              </a:rPr>
              <a:t>Чтение о житие и </a:t>
            </a:r>
            <a:r>
              <a:rPr lang="ru-RU" sz="2300" dirty="0" err="1">
                <a:solidFill>
                  <a:srgbClr val="C00000"/>
                </a:solidFill>
              </a:rPr>
              <a:t>погублении</a:t>
            </a:r>
            <a:r>
              <a:rPr lang="ru-RU" sz="2300" dirty="0">
                <a:solidFill>
                  <a:srgbClr val="C00000"/>
                </a:solidFill>
              </a:rPr>
              <a:t> блаженных страстотерпцев Бориса и Глеба» (1110 г</a:t>
            </a:r>
            <a:r>
              <a:rPr lang="ru-RU" sz="2300" dirty="0" smtClean="0">
                <a:solidFill>
                  <a:srgbClr val="C00000"/>
                </a:solidFill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ru-RU" sz="2300" dirty="0">
                <a:solidFill>
                  <a:srgbClr val="C00000"/>
                </a:solidFill>
              </a:rPr>
              <a:t>«Житие Феодосия Печерского» (1080-е </a:t>
            </a:r>
            <a:r>
              <a:rPr lang="ru-RU" sz="2300" dirty="0" err="1">
                <a:solidFill>
                  <a:srgbClr val="C00000"/>
                </a:solidFill>
              </a:rPr>
              <a:t>гг</a:t>
            </a:r>
            <a:r>
              <a:rPr lang="ru-RU" sz="2300" dirty="0">
                <a:solidFill>
                  <a:srgbClr val="C00000"/>
                </a:solidFill>
              </a:rPr>
              <a:t>/начало </a:t>
            </a:r>
            <a:r>
              <a:rPr lang="en-US" sz="2300" dirty="0">
                <a:solidFill>
                  <a:srgbClr val="C00000"/>
                </a:solidFill>
              </a:rPr>
              <a:t>XII</a:t>
            </a:r>
            <a:r>
              <a:rPr lang="ru-RU" sz="2300" dirty="0">
                <a:solidFill>
                  <a:srgbClr val="C00000"/>
                </a:solidFill>
              </a:rPr>
              <a:t> в</a:t>
            </a:r>
            <a:r>
              <a:rPr lang="ru-RU" sz="2300" dirty="0" smtClean="0">
                <a:solidFill>
                  <a:srgbClr val="C00000"/>
                </a:solidFill>
              </a:rPr>
              <a:t>)</a:t>
            </a:r>
          </a:p>
          <a:p>
            <a:pPr algn="ctr"/>
            <a:r>
              <a:rPr lang="ru-RU" sz="2300" dirty="0" smtClean="0">
                <a:solidFill>
                  <a:srgbClr val="C00000"/>
                </a:solidFill>
              </a:rPr>
              <a:t>Более позднее - </a:t>
            </a:r>
            <a:r>
              <a:rPr lang="ru-RU" sz="2300" dirty="0">
                <a:solidFill>
                  <a:srgbClr val="C00000"/>
                </a:solidFill>
              </a:rPr>
              <a:t>«Житие Леонтия Ростовского</a:t>
            </a:r>
            <a:r>
              <a:rPr lang="ru-RU" sz="2300" dirty="0" smtClean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9" name="Рисунок 8" descr="ÐÐ°ÑÑÐ¸Ð½ÐºÐ¸ Ð¿Ð¾ Ð·Ð°Ð¿ÑÐ¾ÑÑ Ð¶Ð¸ÑÐ¸Ðµ Ð±Ð¾ÑÐ¸ÑÐ° Ð¸ Ð³Ð»ÐµÐ±Ð° Ð½ÐµÑÑÐ¾Ñ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75734"/>
            <a:ext cx="2766642" cy="3854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Жанры древнерусской литературы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Хождение/</a:t>
            </a:r>
            <a:r>
              <a:rPr lang="ru-RU" b="1" dirty="0" err="1">
                <a:solidFill>
                  <a:srgbClr val="C00000"/>
                </a:solidFill>
              </a:rPr>
              <a:t>хожение</a:t>
            </a:r>
            <a:r>
              <a:rPr lang="ru-RU" b="1" dirty="0">
                <a:solidFill>
                  <a:srgbClr val="C00000"/>
                </a:solidFill>
              </a:rPr>
              <a:t> – путевые записки, в которых отражены впечатления путешественника от посещения иностранных земель</a:t>
            </a:r>
            <a:r>
              <a:rPr lang="ru-RU" dirty="0">
                <a:solidFill>
                  <a:srgbClr val="C00000"/>
                </a:solidFill>
              </a:rPr>
              <a:t>. 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В </a:t>
            </a:r>
            <a:r>
              <a:rPr lang="ru-RU" dirty="0">
                <a:solidFill>
                  <a:srgbClr val="C00000"/>
                </a:solidFill>
              </a:rPr>
              <a:t>ту эпоху путешествие обычно имело </a:t>
            </a:r>
            <a:r>
              <a:rPr lang="ru-RU" b="1" dirty="0">
                <a:solidFill>
                  <a:srgbClr val="C00000"/>
                </a:solidFill>
              </a:rPr>
              <a:t>религиозную цель</a:t>
            </a:r>
            <a:r>
              <a:rPr lang="ru-RU" dirty="0">
                <a:solidFill>
                  <a:srgbClr val="C00000"/>
                </a:solidFill>
              </a:rPr>
              <a:t> (в Иерусалим/Царьград).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5229200"/>
            <a:ext cx="8208912" cy="9848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900" b="1" dirty="0">
                <a:solidFill>
                  <a:srgbClr val="C00000"/>
                </a:solidFill>
              </a:rPr>
              <a:t>«Житие и хождение игумена Даниила (в Святую землю</a:t>
            </a:r>
            <a:r>
              <a:rPr lang="ru-RU" sz="2900" b="1" dirty="0" smtClean="0">
                <a:solidFill>
                  <a:srgbClr val="C00000"/>
                </a:solidFill>
              </a:rPr>
              <a:t>)» - первый памятник этого жанра</a:t>
            </a:r>
            <a:endParaRPr lang="ru-RU" sz="29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Жанры древнерусской литературы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20280"/>
            <a:ext cx="8229600" cy="276490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На </a:t>
            </a:r>
            <a:r>
              <a:rPr lang="ru-RU" sz="4000" b="1" dirty="0">
                <a:solidFill>
                  <a:srgbClr val="C00000"/>
                </a:solidFill>
              </a:rPr>
              <a:t>самом раннем этапе становления древнерусского общества была заложена вся </a:t>
            </a:r>
            <a:r>
              <a:rPr lang="ru-RU" sz="4000" b="1" dirty="0" smtClean="0">
                <a:solidFill>
                  <a:srgbClr val="C00000"/>
                </a:solidFill>
              </a:rPr>
              <a:t>литературная жанровая </a:t>
            </a:r>
            <a:r>
              <a:rPr lang="ru-RU" sz="4000" b="1" dirty="0">
                <a:solidFill>
                  <a:srgbClr val="C00000"/>
                </a:solidFill>
              </a:rPr>
              <a:t>специфика</a:t>
            </a:r>
            <a:r>
              <a:rPr lang="ru-RU" sz="4000" b="1" dirty="0" smtClean="0">
                <a:solidFill>
                  <a:srgbClr val="C00000"/>
                </a:solidFill>
              </a:rPr>
              <a:t>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Берестяные грамоты и граффити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3826768" cy="2260847"/>
          </a:xfr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</a:rPr>
              <a:t>С 1951 г обнаруживают в Новгороде и других городах неподалеку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4005064"/>
            <a:ext cx="3816424" cy="1944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4000" b="1">
                <a:solidFill>
                  <a:srgbClr val="C00000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sz="3200" dirty="0"/>
              <a:t>Бытовая переписка/копии важных документов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24128" y="1628801"/>
            <a:ext cx="2952328" cy="22322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4000" b="1">
                <a:solidFill>
                  <a:srgbClr val="C00000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sz="3200" dirty="0"/>
              <a:t>Обнаруживают на стенах древних соборов (София Киевская)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24128" y="4149080"/>
            <a:ext cx="3096344" cy="1800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itchFamily="34" charset="0"/>
              <a:buNone/>
              <a:defRPr sz="3200" b="1">
                <a:solidFill>
                  <a:srgbClr val="C00000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/>
              <a:t>Просьбы о Божией помощи</a:t>
            </a:r>
            <a:r>
              <a:rPr lang="ru-RU" dirty="0" smtClean="0"/>
              <a:t>/ признание </a:t>
            </a:r>
            <a:r>
              <a:rPr lang="ru-RU" dirty="0"/>
              <a:t>в совершенных грехах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Древнерусская архитектура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</a:t>
            </a:r>
            <a:r>
              <a:rPr lang="ru-RU" dirty="0" smtClean="0">
                <a:solidFill>
                  <a:srgbClr val="C0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храмы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были почти что </a:t>
            </a:r>
            <a:r>
              <a:rPr lang="ru-RU" b="1" dirty="0">
                <a:solidFill>
                  <a:srgbClr val="C00000"/>
                </a:solidFill>
              </a:rPr>
              <a:t>единственными каменными </a:t>
            </a:r>
            <a:r>
              <a:rPr lang="ru-RU" b="1" dirty="0" smtClean="0">
                <a:solidFill>
                  <a:srgbClr val="C00000"/>
                </a:solidFill>
              </a:rPr>
              <a:t>постройками</a:t>
            </a:r>
            <a:r>
              <a:rPr lang="ru-RU" dirty="0" smtClean="0">
                <a:solidFill>
                  <a:srgbClr val="C00000"/>
                </a:solidFill>
              </a:rPr>
              <a:t> в городах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собор</a:t>
            </a:r>
            <a:r>
              <a:rPr lang="ru-RU" dirty="0">
                <a:solidFill>
                  <a:srgbClr val="C00000"/>
                </a:solidFill>
              </a:rPr>
              <a:t> был не просто местом молитвы, но и </a:t>
            </a:r>
            <a:r>
              <a:rPr lang="ru-RU" b="1" dirty="0">
                <a:solidFill>
                  <a:srgbClr val="C00000"/>
                </a:solidFill>
              </a:rPr>
              <a:t>культурным и образовательным центром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каждая часть храма отвечала </a:t>
            </a:r>
            <a:r>
              <a:rPr lang="ru-RU" b="1" dirty="0">
                <a:solidFill>
                  <a:srgbClr val="C00000"/>
                </a:solidFill>
              </a:rPr>
              <a:t>нуждам богослужения и часто несла символическую нагрузку 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строительный материал (зачастую) – </a:t>
            </a:r>
            <a:r>
              <a:rPr lang="ru-RU" b="1" dirty="0" err="1" smtClean="0">
                <a:solidFill>
                  <a:srgbClr val="C00000"/>
                </a:solidFill>
              </a:rPr>
              <a:t>плинфа</a:t>
            </a:r>
            <a:r>
              <a:rPr lang="ru-RU" b="1" dirty="0" smtClean="0">
                <a:solidFill>
                  <a:srgbClr val="C00000"/>
                </a:solidFill>
              </a:rPr>
              <a:t> – тонкий обожженный кирпич – и камень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Первый каменный храм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1"/>
            <a:ext cx="8208912" cy="168478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С</a:t>
            </a:r>
            <a:r>
              <a:rPr lang="ru-RU" dirty="0" smtClean="0">
                <a:solidFill>
                  <a:srgbClr val="C00000"/>
                </a:solidFill>
              </a:rPr>
              <a:t>обор </a:t>
            </a:r>
            <a:r>
              <a:rPr lang="ru-RU" dirty="0">
                <a:solidFill>
                  <a:srgbClr val="C00000"/>
                </a:solidFill>
              </a:rPr>
              <a:t>Успения Пресвятой Богородицы </a:t>
            </a:r>
            <a:r>
              <a:rPr lang="ru-RU" b="1" dirty="0">
                <a:solidFill>
                  <a:srgbClr val="C00000"/>
                </a:solidFill>
              </a:rPr>
              <a:t>(Десятинная церковь – на него шла десятина княжеских доходов</a:t>
            </a:r>
            <a:r>
              <a:rPr lang="ru-RU" b="1" dirty="0" smtClean="0">
                <a:solidFill>
                  <a:srgbClr val="C00000"/>
                </a:solidFill>
              </a:rPr>
              <a:t>)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3356992"/>
            <a:ext cx="3744416" cy="2062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Был построен в 996 году, разрушен при нашествии Батыя в 1240 году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ÐÐ°ÑÑÐ¸Ð½ÐºÐ¸ Ð¿Ð¾ Ð·Ð°Ð¿ÑÐ¾ÑÑ Ð´ÐµÑÑÑÐ¸Ð½Ð½Ð°Ñ ÑÐµÑÐºÐ¾Ð²Ñ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65700"/>
            <a:ext cx="4320480" cy="3087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Архитектура времен Ярослава Мудрого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60466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Поклонение Софии – Премудрости Божией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6096" y="2420888"/>
            <a:ext cx="3240360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Строительство </a:t>
            </a:r>
            <a:r>
              <a:rPr lang="ru-RU" sz="2400" b="1" dirty="0">
                <a:solidFill>
                  <a:srgbClr val="C00000"/>
                </a:solidFill>
              </a:rPr>
              <a:t>Софийского собора в Киеве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– </a:t>
            </a:r>
            <a:r>
              <a:rPr lang="ru-RU" sz="2400" b="1" dirty="0" smtClean="0">
                <a:solidFill>
                  <a:srgbClr val="C00000"/>
                </a:solidFill>
              </a:rPr>
              <a:t>1037 год </a:t>
            </a:r>
            <a:r>
              <a:rPr lang="ru-RU" sz="2400" dirty="0">
                <a:solidFill>
                  <a:srgbClr val="C00000"/>
                </a:solidFill>
              </a:rPr>
              <a:t>после победы над печенегами в 1036 году. Собор был кардинально перестроен в 18 веке</a:t>
            </a:r>
          </a:p>
        </p:txBody>
      </p:sp>
      <p:pic>
        <p:nvPicPr>
          <p:cNvPr id="6" name="Рисунок 5" descr="ÐÐ°ÑÑÐ¸Ð½ÐºÐ¸ Ð¿Ð¾ Ð·Ð°Ð¿ÑÐ¾ÑÑ ÑÐ¾ÑÐ¸Ñ ÐºÐ¸ÐµÐ²ÑÐºÐ°Ñ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r="5334" b="14870"/>
          <a:stretch/>
        </p:blipFill>
        <p:spPr bwMode="auto">
          <a:xfrm>
            <a:off x="467544" y="2192882"/>
            <a:ext cx="4031310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ÐÐ°ÑÑÐ¸Ð½ÐºÐ¸ Ð¿Ð¾ Ð·Ð°Ð¿ÑÐ¾ÑÑ ÑÐ¾ÑÐ¸Ñ ÐºÐ¸ÐµÐ²ÑÐºÐ°Ñ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" t="1375" r="8975" b="7713"/>
          <a:stretch/>
        </p:blipFill>
        <p:spPr bwMode="auto">
          <a:xfrm>
            <a:off x="2034895" y="4077072"/>
            <a:ext cx="3104004" cy="25585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Понятие и периодизация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79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Понятие </a:t>
            </a:r>
            <a:r>
              <a:rPr lang="ru-RU" b="1" dirty="0">
                <a:solidFill>
                  <a:srgbClr val="C00000"/>
                </a:solidFill>
              </a:rPr>
              <a:t>«культура </a:t>
            </a:r>
            <a:r>
              <a:rPr lang="ru-RU" b="1" dirty="0" err="1">
                <a:solidFill>
                  <a:srgbClr val="C00000"/>
                </a:solidFill>
              </a:rPr>
              <a:t>домонгольской</a:t>
            </a:r>
            <a:r>
              <a:rPr lang="ru-RU" b="1" dirty="0">
                <a:solidFill>
                  <a:srgbClr val="C00000"/>
                </a:solidFill>
              </a:rPr>
              <a:t> Руси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  <a:r>
              <a:rPr lang="ru-RU" dirty="0" smtClean="0">
                <a:solidFill>
                  <a:srgbClr val="C00000"/>
                </a:solidFill>
              </a:rPr>
              <a:t>охватывает период </a:t>
            </a:r>
            <a:r>
              <a:rPr lang="ru-RU" b="1" dirty="0" smtClean="0">
                <a:solidFill>
                  <a:srgbClr val="C00000"/>
                </a:solidFill>
              </a:rPr>
              <a:t>с 9 века</a:t>
            </a:r>
            <a:r>
              <a:rPr lang="ru-RU" dirty="0" smtClean="0">
                <a:solidFill>
                  <a:srgbClr val="C00000"/>
                </a:solidFill>
              </a:rPr>
              <a:t> (возникновение государства Русь) до </a:t>
            </a:r>
            <a:r>
              <a:rPr lang="ru-RU" b="1" dirty="0" smtClean="0">
                <a:solidFill>
                  <a:srgbClr val="C00000"/>
                </a:solidFill>
              </a:rPr>
              <a:t>нашествия монголов</a:t>
            </a:r>
            <a:r>
              <a:rPr lang="ru-RU" dirty="0" smtClean="0">
                <a:solidFill>
                  <a:srgbClr val="C00000"/>
                </a:solidFill>
              </a:rPr>
              <a:t> на русские земли </a:t>
            </a:r>
            <a:r>
              <a:rPr lang="ru-RU" b="1" dirty="0" smtClean="0">
                <a:solidFill>
                  <a:srgbClr val="C00000"/>
                </a:solidFill>
              </a:rPr>
              <a:t>в 1237 году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717032"/>
            <a:ext cx="4968552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Периодизация</a:t>
            </a:r>
            <a:r>
              <a:rPr lang="ru-RU" sz="2400" dirty="0" smtClean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C00000"/>
                </a:solidFill>
              </a:rPr>
              <a:t>Восточнославянская языческая культура (9 век – 988 г)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C00000"/>
                </a:solidFill>
              </a:rPr>
              <a:t>Культура Киевской Руси (988 – 1132 г)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C00000"/>
                </a:solidFill>
              </a:rPr>
              <a:t>Культура начального периода раздробленности (1132 – 1237 г)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2160" y="3717032"/>
            <a:ext cx="288032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Периоды имеют свои особенности, но они не разобщены, взаимосвязаны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02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Софийские соборы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547512"/>
            <a:ext cx="388843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София Новгородская (</a:t>
            </a:r>
            <a:r>
              <a:rPr lang="ru-RU" sz="2000" b="1" dirty="0">
                <a:solidFill>
                  <a:srgbClr val="C00000"/>
                </a:solidFill>
              </a:rPr>
              <a:t>1045-50 </a:t>
            </a:r>
            <a:r>
              <a:rPr lang="ru-RU" sz="2000" b="1" dirty="0" err="1" smtClean="0">
                <a:solidFill>
                  <a:srgbClr val="C00000"/>
                </a:solidFill>
              </a:rPr>
              <a:t>гг</a:t>
            </a:r>
            <a:r>
              <a:rPr lang="ru-RU" sz="2000" b="1" dirty="0" smtClean="0">
                <a:solidFill>
                  <a:srgbClr val="C00000"/>
                </a:solidFill>
              </a:rPr>
              <a:t>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547513"/>
            <a:ext cx="381642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София Полоцкая (1060-е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  <p:pic>
        <p:nvPicPr>
          <p:cNvPr id="7" name="Рисунок 6" descr="ÐÐ°ÑÑÐ¸Ð½ÐºÐ¸ Ð¿Ð¾ Ð·Ð°Ð¿ÑÐ¾ÑÑ ÑÐ¾ÑÐ¸Ñ Ð½Ð¾Ð²Ð³Ð¾ÑÐ¾Ð´ÑÐºÐ°Ñ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1" t="2303" r="10895" b="9982"/>
          <a:stretch/>
        </p:blipFill>
        <p:spPr bwMode="auto">
          <a:xfrm>
            <a:off x="467544" y="2204864"/>
            <a:ext cx="3888432" cy="3161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6" t="13488" r="22620" b="9248"/>
          <a:stretch/>
        </p:blipFill>
        <p:spPr bwMode="auto">
          <a:xfrm>
            <a:off x="4860032" y="2204864"/>
            <a:ext cx="3387070" cy="2607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ÐÐ°ÑÑÐ¸Ð½ÐºÐ¸ Ð¿Ð¾ Ð·Ð°Ð¿ÑÐ¾ÑÑ ÑÐ¾ÑÐ¸Ñ Ð¿Ð¾Ð»Ð¾ÑÐºÐ°Ñ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9" r="21835" b="3892"/>
          <a:stretch/>
        </p:blipFill>
        <p:spPr bwMode="auto">
          <a:xfrm>
            <a:off x="6248990" y="4379018"/>
            <a:ext cx="2880320" cy="24460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5661247"/>
            <a:ext cx="511256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C00000"/>
                </a:solidFill>
              </a:defRPr>
            </a:lvl1pPr>
          </a:lstStyle>
          <a:p>
            <a:pPr algn="ctr"/>
            <a:r>
              <a:rPr lang="ru-RU" sz="2800" dirty="0"/>
              <a:t>Идея политического и культурного единства Руси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Другие соборы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Ð¡Ð¿Ð°ÑÐ¾-ÐÑÐµÐ¾Ð±ÑÐ°Ð¶ÐµÐ½ÑÐºÐ¸Ð¹ ÑÐ¾Ð±Ð¾Ñ Ð² Ð§ÐµÑÐ½Ð¸Ð³Ð¾Ð²Ð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1" r="16923" b="5192"/>
          <a:stretch/>
        </p:blipFill>
        <p:spPr bwMode="auto">
          <a:xfrm>
            <a:off x="467544" y="1556792"/>
            <a:ext cx="4032448" cy="41044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ÐÐ°ÑÑÐ¸Ð½ÐºÐ¸ Ð¿Ð¾ Ð·Ð°Ð¿ÑÐ¾ÑÑ ÐÐµÐ¾ÑÐ³Ð¸ÐµÐ²ÑÐºÐ¸Ð¹ ÑÐ¾Ð±Ð¾Ñ Ð®ÑÑÐµÐ²Ð° Ð¼Ð¾Ð½Ð°ÑÑÑÑÑ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0" r="10811" b="10589"/>
          <a:stretch/>
        </p:blipFill>
        <p:spPr bwMode="auto">
          <a:xfrm>
            <a:off x="4788024" y="1556792"/>
            <a:ext cx="3888432" cy="41044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6744" y="5733256"/>
            <a:ext cx="4075256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</a:rPr>
              <a:t>Спасо</a:t>
            </a:r>
            <a:r>
              <a:rPr lang="ru-RU" sz="2000" b="1" dirty="0">
                <a:solidFill>
                  <a:srgbClr val="C00000"/>
                </a:solidFill>
              </a:rPr>
              <a:t>-Преображенский собор в Чернигове (1030 </a:t>
            </a:r>
            <a:r>
              <a:rPr lang="ru-RU" sz="2000" b="1" dirty="0" err="1">
                <a:solidFill>
                  <a:srgbClr val="C00000"/>
                </a:solidFill>
              </a:rPr>
              <a:t>гг</a:t>
            </a:r>
            <a:r>
              <a:rPr lang="ru-RU" sz="2000" b="1" dirty="0">
                <a:solidFill>
                  <a:srgbClr val="C00000"/>
                </a:solidFill>
              </a:rPr>
              <a:t> – середина 11 века)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4091" y="5764399"/>
            <a:ext cx="388843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Георгиевский собор Юрьева монастыря (1119)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Устройство крестово-купольного храма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E:\для медалиста\презентации\егэ\культура домонгольской руси\устройство храма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45"/>
          <a:stretch/>
        </p:blipFill>
        <p:spPr bwMode="auto">
          <a:xfrm>
            <a:off x="1187624" y="1772816"/>
            <a:ext cx="6624736" cy="424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Термины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Неф</a:t>
            </a:r>
            <a:r>
              <a:rPr lang="ru-RU" dirty="0">
                <a:solidFill>
                  <a:srgbClr val="C00000"/>
                </a:solidFill>
              </a:rPr>
              <a:t> – </a:t>
            </a:r>
            <a:r>
              <a:rPr lang="ru-RU" dirty="0" err="1">
                <a:solidFill>
                  <a:srgbClr val="C00000"/>
                </a:solidFill>
              </a:rPr>
              <a:t>межрядовое</a:t>
            </a:r>
            <a:r>
              <a:rPr lang="ru-RU" dirty="0">
                <a:solidFill>
                  <a:srgbClr val="C00000"/>
                </a:solidFill>
              </a:rPr>
              <a:t> пространство.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Апсида</a:t>
            </a:r>
            <a:r>
              <a:rPr lang="ru-RU" dirty="0">
                <a:solidFill>
                  <a:srgbClr val="C00000"/>
                </a:solidFill>
              </a:rPr>
              <a:t> – </a:t>
            </a:r>
            <a:r>
              <a:rPr lang="ru-RU" dirty="0" err="1">
                <a:solidFill>
                  <a:srgbClr val="C00000"/>
                </a:solidFill>
              </a:rPr>
              <a:t>полуокружные</a:t>
            </a:r>
            <a:r>
              <a:rPr lang="ru-RU" dirty="0">
                <a:solidFill>
                  <a:srgbClr val="C00000"/>
                </a:solidFill>
              </a:rPr>
              <a:t> выступы, составляющие алтарную часть, ими заканчиваются нефы в восточной части храма.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Закомара</a:t>
            </a:r>
            <a:r>
              <a:rPr lang="ru-RU" dirty="0">
                <a:solidFill>
                  <a:srgbClr val="C00000"/>
                </a:solidFill>
              </a:rPr>
              <a:t> – полукруглое завершение верхней части стены, повторяющее внутреннюю форму свода.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Лопатка</a:t>
            </a:r>
            <a:r>
              <a:rPr lang="ru-RU" dirty="0">
                <a:solidFill>
                  <a:srgbClr val="C00000"/>
                </a:solidFill>
              </a:rPr>
              <a:t> – вертикальный и плоский выступ на стене.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Прясло</a:t>
            </a:r>
            <a:r>
              <a:rPr lang="ru-RU" dirty="0">
                <a:solidFill>
                  <a:srgbClr val="C00000"/>
                </a:solidFill>
              </a:rPr>
              <a:t> – вертикальная часть фасада, разделенная двумя лопатками.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Смысловая нагрузка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E:\для медалиста\презентации\егэ\культура домонгольской руси\смысловая нагрузка элементов храма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13"/>
          <a:stretch/>
        </p:blipFill>
        <p:spPr bwMode="auto">
          <a:xfrm>
            <a:off x="467544" y="3068960"/>
            <a:ext cx="5676900" cy="368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E:\для медалиста\презентации\егэ\культура домонгольской руси\смысловая нагрузка элементов храма.g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3" t="58002"/>
          <a:stretch/>
        </p:blipFill>
        <p:spPr bwMode="auto">
          <a:xfrm>
            <a:off x="4067944" y="1556792"/>
            <a:ext cx="4630816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Изобразительное искусство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136815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Развитие храмовой архитектуры влекло за собой и развитие монументального изобразительного </a:t>
            </a:r>
            <a:r>
              <a:rPr lang="ru-RU" b="1" dirty="0" smtClean="0">
                <a:solidFill>
                  <a:srgbClr val="C00000"/>
                </a:solidFill>
              </a:rPr>
              <a:t>искусства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841" y="2915335"/>
            <a:ext cx="825831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Фреска </a:t>
            </a:r>
            <a:r>
              <a:rPr lang="ru-RU" sz="2400" b="1" dirty="0">
                <a:solidFill>
                  <a:srgbClr val="C00000"/>
                </a:solidFill>
              </a:rPr>
              <a:t>– </a:t>
            </a:r>
            <a:r>
              <a:rPr lang="ru-RU" sz="2400" b="1" dirty="0" smtClean="0">
                <a:solidFill>
                  <a:srgbClr val="C00000"/>
                </a:solidFill>
              </a:rPr>
              <a:t>роспись </a:t>
            </a:r>
            <a:r>
              <a:rPr lang="ru-RU" sz="2400" b="1" dirty="0">
                <a:solidFill>
                  <a:srgbClr val="C00000"/>
                </a:solidFill>
              </a:rPr>
              <a:t>водяными красками по сырой </a:t>
            </a:r>
            <a:r>
              <a:rPr lang="ru-RU" sz="2400" b="1" dirty="0" smtClean="0">
                <a:solidFill>
                  <a:srgbClr val="C00000"/>
                </a:solidFill>
              </a:rPr>
              <a:t>штукатурке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ÐÐ°ÑÑÐ¸Ð½ÐºÐ¸ Ð¿Ð¾ Ð·Ð°Ð¿ÑÐ¾ÑÑ ÑÑÐµÑÐºÐ¸ ÑÐ¾ÑÐ¸Ð¸ ÐºÐ¸ÐµÐ²ÑÐºÐ¾Ð¹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41" y="3486333"/>
            <a:ext cx="3960440" cy="3040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ÐÐ¸ÐµÐ². ÐÐ¸ÐµÐ²ÑÐºÐ°Ñ Ð¡Ð¾ÑÐ¸Ñ. ÑÑÐµÑÐºÐ° Ð¡Ð¾ÑÐµÑÑÐ²Ð¸Ðµ Ð²Ð¾ Ð°Ð´. ÐÑÐ¾ÑÐ¾ÐºÐ¸. Ð¤ÑÐ°Ð³Ð¼ÐµÐ½Ñ. XI-XVII Ð²ÐµÐºÐ°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789" y="3486333"/>
            <a:ext cx="2151599" cy="329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88149" y="4534903"/>
            <a:ext cx="1536871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Фрески Софии Киевской</a:t>
            </a: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Изобразительное искусство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484784"/>
            <a:ext cx="820891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ru-RU" sz="2400" dirty="0"/>
              <a:t>М</a:t>
            </a:r>
            <a:r>
              <a:rPr lang="ru-RU" sz="2400" dirty="0" smtClean="0"/>
              <a:t>озаика </a:t>
            </a:r>
            <a:r>
              <a:rPr lang="ru-RU" sz="2400" dirty="0"/>
              <a:t>– изображение, выполненное из многочисленных разноцветных камней/кусочков цветного стекла (смальта), выложенных под особым углом</a:t>
            </a:r>
          </a:p>
        </p:txBody>
      </p:sp>
      <p:pic>
        <p:nvPicPr>
          <p:cNvPr id="6" name="Рисунок 5" descr="ÐÐ°ÑÑÐ¸Ð½ÐºÐ¸ Ð¿Ð¾ Ð·Ð°Ð¿ÑÐ¾ÑÑ Ð¼Ð¾Ð·Ð°Ð¸ÐºÐ¸ ÑÐ¾ÑÐ¸Ð¸ ÐºÐ¸ÐµÐ²ÑÐºÐ¾Ð¹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5"/>
            <a:ext cx="2664296" cy="3774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¼Ð¾Ð·Ð°Ð¸ÐºÐ¸ ÑÐ¾ÑÐ¸Ð¸ ÐºÐ¸ÐµÐ²ÑÐºÐ¾Ð¹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2936"/>
            <a:ext cx="4680520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995936" y="6165304"/>
            <a:ext cx="468052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Мозаики Софии Киевской</a:t>
            </a: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Иконопись Киевской Руси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И</a:t>
            </a:r>
            <a:r>
              <a:rPr lang="ru-RU" b="1" dirty="0" smtClean="0">
                <a:solidFill>
                  <a:srgbClr val="C00000"/>
                </a:solidFill>
              </a:rPr>
              <a:t>коны </a:t>
            </a:r>
            <a:r>
              <a:rPr lang="ru-RU" b="1" dirty="0">
                <a:solidFill>
                  <a:srgbClr val="C00000"/>
                </a:solidFill>
              </a:rPr>
              <a:t>– изображения Бога, святых или событий священной истории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924944"/>
            <a:ext cx="417646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Выдающийся иконописец той эпохи – </a:t>
            </a:r>
            <a:r>
              <a:rPr lang="ru-RU" sz="2400" b="1" dirty="0" err="1" smtClean="0">
                <a:solidFill>
                  <a:srgbClr val="C00000"/>
                </a:solidFill>
              </a:rPr>
              <a:t>Али́пий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(</a:t>
            </a:r>
            <a:r>
              <a:rPr lang="ru-RU" sz="2400" b="1" dirty="0" err="1">
                <a:solidFill>
                  <a:srgbClr val="C00000"/>
                </a:solidFill>
              </a:rPr>
              <a:t>Али́мпий</a:t>
            </a:r>
            <a:r>
              <a:rPr lang="ru-RU" sz="2400" b="1" dirty="0">
                <a:solidFill>
                  <a:srgbClr val="C00000"/>
                </a:solidFill>
              </a:rPr>
              <a:t>) </a:t>
            </a:r>
            <a:r>
              <a:rPr lang="ru-RU" sz="2400" b="1" dirty="0" err="1">
                <a:solidFill>
                  <a:srgbClr val="C00000"/>
                </a:solidFill>
              </a:rPr>
              <a:t>Пече́рский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6" y="4365104"/>
            <a:ext cx="415080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Киево-Печерская лавра – 1051 г – Антоний и Феодосий Печерский</a:t>
            </a:r>
          </a:p>
        </p:txBody>
      </p:sp>
      <p:pic>
        <p:nvPicPr>
          <p:cNvPr id="7" name="Рисунок 6" descr="https://upload.wikimedia.org/wikipedia/commons/2/26/Painter_Alipiu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24599"/>
            <a:ext cx="2376264" cy="38610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Книжные миниатюры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4258816" cy="458222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совмещение нескольких событий на одном изображении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символические изображения природы и </a:t>
            </a:r>
            <a:r>
              <a:rPr lang="ru-RU" dirty="0" smtClean="0">
                <a:solidFill>
                  <a:srgbClr val="C00000"/>
                </a:solidFill>
              </a:rPr>
              <a:t>города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жесты – ключ к пониманию миниатюры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богатое орнаментальное украшение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ÐÑÑÐ¸ÑÐ»Ð°Ð²Ð¾Ð²Ð¾ ÐÐ²Ð°Ð½Ð³ÐµÐ»Ð¸Ðµ (ÐÐÐ. Ð¡Ð¸Ð½. 1203). ÐÐ²Ð°Ð½Ð³ÐµÐ»Ð¸ÑÑ ÐÑÐºÐ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11795"/>
            <a:ext cx="3528392" cy="45712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Книжные миниатюры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118072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</a:rPr>
              <a:t>«Остромирово Евангелие», «Изборник Святослава», «</a:t>
            </a:r>
            <a:r>
              <a:rPr lang="ru-RU" sz="3600" b="1" dirty="0" err="1">
                <a:solidFill>
                  <a:srgbClr val="C00000"/>
                </a:solidFill>
              </a:rPr>
              <a:t>Мстиславово</a:t>
            </a:r>
            <a:r>
              <a:rPr lang="ru-RU" sz="3600" b="1" dirty="0">
                <a:solidFill>
                  <a:srgbClr val="C00000"/>
                </a:solidFill>
              </a:rPr>
              <a:t> Евангелие»</a:t>
            </a:r>
          </a:p>
        </p:txBody>
      </p:sp>
      <p:pic>
        <p:nvPicPr>
          <p:cNvPr id="5" name="Рисунок 4" descr="ÐÑÑÑÐ¾Ð¼Ð¸ÑÐ¾Ð²Ð¾ ÐÐ²Ð°Ð½Ð³ÐµÐ»Ð¸Ðµ (Ð ÐÐ. F.Ð¿.I.5). ÐÐ²Ð°Ð½Ð³ÐµÐ»Ð¸ÑÑ ÐÐ¾Ð°Ð½Ð½ Ñ ÐÑÐ¾ÑÐ¾ÑÐ¾Ð¼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3024336" cy="3764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Ð·Ð±Ð¾ÑÐ½Ð¸Ðº Ð¡Ð²ÑÑÐ¾ÑÐ»Ð°Ð²Ð° (ÐÐÐ. Ð¡Ð¸Ð½. 1043). ÐÐ¸Ð½Ð¸Ð°ÑÑÑÐ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781461"/>
            <a:ext cx="2736304" cy="3764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ÑÑÐ¸ÑÐ»Ð°Ð²Ð¾Ð²Ð¾ ÐÐ²Ð°Ð½Ð³ÐµÐ»Ð¸Ðµ (ÐÐÐ. Ð¡Ð¸Ð½. 1203). ÐÐ²Ð°Ð½Ð³ÐµÐ»Ð¸ÑÑ ÐÐ¾Ð°Ð½Ð½ Ñ ÐÑÐ¾ÑÐ¾ÑÐ¾Ð¼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80927"/>
            <a:ext cx="2390140" cy="3764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Культура восточных славян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16832"/>
            <a:ext cx="648072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Культурные традиции </a:t>
            </a:r>
            <a:r>
              <a:rPr lang="en-US" sz="2800" dirty="0" smtClean="0">
                <a:solidFill>
                  <a:srgbClr val="C00000"/>
                </a:solidFill>
              </a:rPr>
              <a:t>IX-X </a:t>
            </a:r>
            <a:r>
              <a:rPr lang="ru-RU" sz="2800" dirty="0" err="1" smtClean="0">
                <a:solidFill>
                  <a:srgbClr val="C00000"/>
                </a:solidFill>
              </a:rPr>
              <a:t>вв</a:t>
            </a:r>
            <a:r>
              <a:rPr lang="ru-RU" sz="2800" dirty="0" smtClean="0">
                <a:solidFill>
                  <a:srgbClr val="C00000"/>
                </a:solidFill>
              </a:rPr>
              <a:t> – «продукт» деятельности многих </a:t>
            </a:r>
            <a:r>
              <a:rPr lang="ru-RU" sz="2800" b="1" dirty="0" smtClean="0">
                <a:solidFill>
                  <a:srgbClr val="C00000"/>
                </a:solidFill>
              </a:rPr>
              <a:t>поколений, живших еще до этого времени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3861048"/>
            <a:ext cx="5688632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Рассматриваем как </a:t>
            </a:r>
            <a:r>
              <a:rPr lang="ru-RU" sz="2400" b="1" dirty="0" smtClean="0">
                <a:solidFill>
                  <a:srgbClr val="C00000"/>
                </a:solidFill>
              </a:rPr>
              <a:t>материальную</a:t>
            </a:r>
            <a:r>
              <a:rPr lang="ru-RU" sz="2400" dirty="0" smtClean="0">
                <a:solidFill>
                  <a:srgbClr val="C00000"/>
                </a:solidFill>
              </a:rPr>
              <a:t>, так и </a:t>
            </a:r>
            <a:r>
              <a:rPr lang="ru-RU" sz="2400" b="1" dirty="0" smtClean="0">
                <a:solidFill>
                  <a:srgbClr val="C00000"/>
                </a:solidFill>
              </a:rPr>
              <a:t>духовную</a:t>
            </a:r>
            <a:r>
              <a:rPr lang="ru-RU" sz="2400" dirty="0" smtClean="0">
                <a:solidFill>
                  <a:srgbClr val="C00000"/>
                </a:solidFill>
              </a:rPr>
              <a:t> культуру этого периода.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(</a:t>
            </a:r>
            <a:r>
              <a:rPr lang="ru-RU" sz="2400" b="1" dirty="0" smtClean="0">
                <a:solidFill>
                  <a:srgbClr val="C00000"/>
                </a:solidFill>
              </a:rPr>
              <a:t>Культура в широком смысле </a:t>
            </a:r>
            <a:r>
              <a:rPr lang="ru-RU" sz="2400" dirty="0" smtClean="0">
                <a:solidFill>
                  <a:srgbClr val="C00000"/>
                </a:solidFill>
              </a:rPr>
              <a:t>- все </a:t>
            </a:r>
            <a:r>
              <a:rPr lang="ru-RU" sz="2400" b="1" dirty="0" smtClean="0">
                <a:solidFill>
                  <a:srgbClr val="C00000"/>
                </a:solidFill>
              </a:rPr>
              <a:t>достижения</a:t>
            </a:r>
            <a:r>
              <a:rPr lang="ru-RU" sz="2400" dirty="0" smtClean="0">
                <a:solidFill>
                  <a:srgbClr val="C00000"/>
                </a:solidFill>
              </a:rPr>
              <a:t> человечества </a:t>
            </a:r>
            <a:r>
              <a:rPr lang="ru-RU" sz="2400" b="1" dirty="0" smtClean="0">
                <a:solidFill>
                  <a:srgbClr val="C00000"/>
                </a:solidFill>
              </a:rPr>
              <a:t>в материальной и духовной сфере</a:t>
            </a:r>
            <a:r>
              <a:rPr lang="ru-RU" sz="2400" dirty="0" smtClean="0">
                <a:solidFill>
                  <a:srgbClr val="C00000"/>
                </a:solidFill>
              </a:rPr>
              <a:t> за время его существования)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Ювелирное дело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578957"/>
            <a:ext cx="4392488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Скань - ажурный или напаянный на металлический фон узор из тонкой золотой/серебряной/медной проволоки, гладкой или свитой в </a:t>
            </a:r>
            <a:r>
              <a:rPr lang="ru-RU" sz="2000" b="1" dirty="0" smtClean="0">
                <a:solidFill>
                  <a:srgbClr val="C00000"/>
                </a:solidFill>
              </a:rPr>
              <a:t>верёвочки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1578957"/>
            <a:ext cx="3312368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З</a:t>
            </a:r>
            <a:r>
              <a:rPr lang="ru-RU" sz="2000" b="1" dirty="0" smtClean="0">
                <a:solidFill>
                  <a:srgbClr val="C00000"/>
                </a:solidFill>
              </a:rPr>
              <a:t>ернь </a:t>
            </a:r>
            <a:r>
              <a:rPr lang="ru-RU" sz="2000" b="1" dirty="0">
                <a:solidFill>
                  <a:srgbClr val="C00000"/>
                </a:solidFill>
              </a:rPr>
              <a:t>- мелкие золотые/серебряные шарики, которые напаиваются на орнамент из </a:t>
            </a:r>
            <a:r>
              <a:rPr lang="ru-RU" sz="2000" b="1" dirty="0" smtClean="0">
                <a:solidFill>
                  <a:srgbClr val="C00000"/>
                </a:solidFill>
              </a:rPr>
              <a:t>скани 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ÐÐ°ÑÑÐ¸Ð½ÐºÐ¸ Ð¿Ð¾ Ð·Ð°Ð¿ÑÐ¾ÑÑ ÑÐºÐ°Ð½Ñ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0986"/>
            <a:ext cx="3240360" cy="3247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ÐÐ°ÑÑÐ¸Ð½ÐºÐ¸ Ð¿Ð¾ Ð·Ð°Ð¿ÑÐ¾ÑÑ Ð·ÐµÑÐ½Ñ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772" y="3428999"/>
            <a:ext cx="3139009" cy="313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Ювелирное дело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528252"/>
            <a:ext cx="8208912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Ч</a:t>
            </a:r>
            <a:r>
              <a:rPr lang="ru-RU" sz="2000" b="1" dirty="0" smtClean="0">
                <a:solidFill>
                  <a:srgbClr val="C00000"/>
                </a:solidFill>
              </a:rPr>
              <a:t>ернь </a:t>
            </a:r>
            <a:r>
              <a:rPr lang="ru-RU" sz="2000" b="1" dirty="0">
                <a:solidFill>
                  <a:srgbClr val="C00000"/>
                </a:solidFill>
              </a:rPr>
              <a:t>(чернение) – на металлическое изделие путем гравировки наносили штрихи-углубления, в которые заливали специальный раствор. В результате его реакции с металлом изделие приобретало черноватый фон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3211548"/>
            <a:ext cx="2736304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Эмаль (финифть) – тонкое стекловидное покрытие на поверхности металла, получаемое высокотемпературной обработкой</a:t>
            </a:r>
          </a:p>
        </p:txBody>
      </p:sp>
      <p:pic>
        <p:nvPicPr>
          <p:cNvPr id="7" name="Рисунок 6" descr="ÐÐ°ÑÑÐ¸Ð½ÐºÐ¸ Ð¿Ð¾ Ð·Ð°Ð¿ÑÐ¾ÑÑ ÑÐµÑÐ½Ñ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0" b="6527"/>
          <a:stretch/>
        </p:blipFill>
        <p:spPr bwMode="auto">
          <a:xfrm>
            <a:off x="467544" y="3211548"/>
            <a:ext cx="2406015" cy="30307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ÐÐ°ÑÑÐ¸Ð½ÐºÐ¸ Ð¿Ð¾ Ð·Ð°Ð¿ÑÐ¾ÑÑ ÑÐ¼Ð°Ð»Ñ ÑÐ²ÐµÐ»Ð¸ÑÐ½Ð°Ñ Ð´ÑÐµÐ²Ð½ÑÑ ÑÑÑÑ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3211548"/>
            <a:ext cx="2808312" cy="3030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Образ этой эпохи в искусстве</a:t>
            </a:r>
          </a:p>
        </p:txBody>
      </p:sp>
      <p:pic>
        <p:nvPicPr>
          <p:cNvPr id="5" name="Рисунок 4" descr="ÐÐ°ÑÑÐ¸Ð½ÐºÐ¸ Ð¿Ð¾ Ð·Ð°Ð¿ÑÐ¾ÑÑ Ð¼Ð¸ÐºÐµÑÐ¸Ð½ ÑÑÑÑÑÐµÐ»ÐµÑÐ¸Ðµ ÑÐ¾ÑÑÐ¸Ð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94" y="1569718"/>
            <a:ext cx="3081494" cy="40915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54994" y="5805264"/>
            <a:ext cx="310889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</a:rPr>
              <a:t>М.О.Микешин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1862 г «Тысячелетие </a:t>
            </a:r>
            <a:r>
              <a:rPr lang="ru-RU" sz="2000" b="1" dirty="0">
                <a:solidFill>
                  <a:srgbClr val="C00000"/>
                </a:solidFill>
              </a:rPr>
              <a:t>России»</a:t>
            </a:r>
          </a:p>
        </p:txBody>
      </p:sp>
      <p:pic>
        <p:nvPicPr>
          <p:cNvPr id="7" name="Рисунок 6" descr="ÐÐ°ÑÑÐ¸Ð½ÐºÐ¸ Ð¿Ð¾ Ð·Ð°Ð¿ÑÐ¾ÑÑ Ð²Ð°ÑÐ½ÐµÑÐ¾Ð² Ð±Ð¾Ð³Ð°ÑÑÑÐ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97132"/>
            <a:ext cx="4824536" cy="37040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709741" y="5805264"/>
            <a:ext cx="310889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В.М.Васнецов</a:t>
            </a:r>
            <a:r>
              <a:rPr lang="ru-RU" sz="2000" b="1" dirty="0" smtClean="0">
                <a:solidFill>
                  <a:srgbClr val="C00000"/>
                </a:solidFill>
              </a:rPr>
              <a:t> 1881-98 </a:t>
            </a:r>
            <a:r>
              <a:rPr lang="ru-RU" sz="2000" b="1" dirty="0" err="1" smtClean="0">
                <a:solidFill>
                  <a:srgbClr val="C00000"/>
                </a:solidFill>
              </a:rPr>
              <a:t>гг</a:t>
            </a:r>
            <a:r>
              <a:rPr lang="ru-RU" sz="2000" b="1" dirty="0" smtClean="0">
                <a:solidFill>
                  <a:srgbClr val="C00000"/>
                </a:solidFill>
              </a:rPr>
              <a:t> «Богатыри»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Образ этой эпохи в искусстве</a:t>
            </a:r>
          </a:p>
        </p:txBody>
      </p:sp>
      <p:pic>
        <p:nvPicPr>
          <p:cNvPr id="5" name="Рисунок 4" descr="ÐÐ°ÑÑÐ¸Ð½ÐºÐ¸ Ð¿Ð¾ Ð·Ð°Ð¿ÑÐ¾ÑÑ Ð°Ð½ÑÐ¾ÐºÐ¾Ð»ÑÑÐºÐ¸Ð¹ Ð½ÐµÑÑÐ¾Ñ Ð»ÐµÑÐ¾Ð¿Ð¸ÑÐµÑ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564984" cy="38417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30952" y="5805264"/>
            <a:ext cx="357753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</a:rPr>
              <a:t>М.М.Антокольский</a:t>
            </a:r>
            <a:r>
              <a:rPr lang="ru-RU" sz="2000" b="1" dirty="0" smtClean="0">
                <a:solidFill>
                  <a:srgbClr val="C00000"/>
                </a:solidFill>
              </a:rPr>
              <a:t> 1890 г </a:t>
            </a:r>
            <a:r>
              <a:rPr lang="ru-RU" sz="2000" b="1" dirty="0">
                <a:solidFill>
                  <a:srgbClr val="C00000"/>
                </a:solidFill>
              </a:rPr>
              <a:t>«Нестор-летописец»</a:t>
            </a:r>
          </a:p>
        </p:txBody>
      </p:sp>
      <p:pic>
        <p:nvPicPr>
          <p:cNvPr id="7" name="Рисунок 6" descr="ÐÐ°ÑÑÐ¸Ð½ÐºÐ¸ Ð¿Ð¾ Ð·Ð°Ð¿ÑÐ¾ÑÑ Ð²Ð°ÑÐ½ÐµÑÐ¾Ð² Ð³ÑÑÐ»ÑÑÑ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4320480" cy="31925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355976" y="5805264"/>
            <a:ext cx="432048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</a:rPr>
              <a:t>В.М.Васнецов</a:t>
            </a:r>
            <a:r>
              <a:rPr lang="ru-RU" sz="2000" b="1" dirty="0" smtClean="0">
                <a:solidFill>
                  <a:srgbClr val="C00000"/>
                </a:solidFill>
              </a:rPr>
              <a:t> 1899 </a:t>
            </a:r>
            <a:r>
              <a:rPr lang="ru-RU" sz="2000" b="1" dirty="0" err="1" smtClean="0">
                <a:solidFill>
                  <a:srgbClr val="C00000"/>
                </a:solidFill>
              </a:rPr>
              <a:t>гг</a:t>
            </a:r>
            <a:r>
              <a:rPr lang="ru-RU" sz="2000" b="1" dirty="0" smtClean="0">
                <a:solidFill>
                  <a:srgbClr val="C00000"/>
                </a:solidFill>
              </a:rPr>
              <a:t> «Гусляры»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Культура начального периода раздробленности Руси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12494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Традиционно началом раздробленности считают год смерти Мстислава Великого – 1132 г.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Заканчивается </a:t>
            </a:r>
            <a:r>
              <a:rPr lang="ru-RU" b="1" dirty="0">
                <a:solidFill>
                  <a:srgbClr val="C00000"/>
                </a:solidFill>
              </a:rPr>
              <a:t>этот период вместе </a:t>
            </a:r>
            <a:r>
              <a:rPr lang="ru-RU" b="1" dirty="0" smtClean="0">
                <a:solidFill>
                  <a:srgbClr val="C00000"/>
                </a:solidFill>
              </a:rPr>
              <a:t>со </a:t>
            </a:r>
            <a:r>
              <a:rPr lang="ru-RU" b="1" dirty="0">
                <a:solidFill>
                  <a:srgbClr val="C00000"/>
                </a:solidFill>
              </a:rPr>
              <a:t>вторжение монголов на территорию Руси в 1237 </a:t>
            </a:r>
            <a:r>
              <a:rPr lang="ru-RU" b="1" dirty="0" smtClean="0">
                <a:solidFill>
                  <a:srgbClr val="C00000"/>
                </a:solidFill>
              </a:rPr>
              <a:t>году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Литература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3629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Идеи</a:t>
            </a:r>
            <a:r>
              <a:rPr lang="ru-RU" dirty="0" smtClean="0">
                <a:solidFill>
                  <a:srgbClr val="C0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переживание </a:t>
            </a:r>
            <a:r>
              <a:rPr lang="ru-RU" dirty="0">
                <a:solidFill>
                  <a:srgbClr val="C00000"/>
                </a:solidFill>
              </a:rPr>
              <a:t>за судьбу Русской </a:t>
            </a:r>
            <a:r>
              <a:rPr lang="ru-RU" dirty="0" smtClean="0">
                <a:solidFill>
                  <a:srgbClr val="C00000"/>
                </a:solidFill>
              </a:rPr>
              <a:t>земли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восхищение русскими князьями, бывшими сильными в </a:t>
            </a:r>
            <a:r>
              <a:rPr lang="ru-RU" dirty="0" smtClean="0">
                <a:solidFill>
                  <a:srgbClr val="C00000"/>
                </a:solidFill>
              </a:rPr>
              <a:t>единстве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печаль о княжеских распрях, ослабляющих Русь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Литература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556792"/>
            <a:ext cx="396044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«Слово о полку Игореве»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3074" y="2273096"/>
            <a:ext cx="396044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Историческая основа </a:t>
            </a:r>
            <a:r>
              <a:rPr lang="ru-RU" sz="2000" dirty="0" smtClean="0">
                <a:solidFill>
                  <a:srgbClr val="C00000"/>
                </a:solidFill>
              </a:rPr>
              <a:t>– неудачный </a:t>
            </a:r>
            <a:r>
              <a:rPr lang="ru-RU" sz="2000" b="1" dirty="0">
                <a:solidFill>
                  <a:srgbClr val="C00000"/>
                </a:solidFill>
              </a:rPr>
              <a:t>поход</a:t>
            </a:r>
            <a:r>
              <a:rPr lang="ru-RU" sz="2000" dirty="0">
                <a:solidFill>
                  <a:srgbClr val="C00000"/>
                </a:solidFill>
              </a:rPr>
              <a:t> новгород-северского князя </a:t>
            </a:r>
            <a:r>
              <a:rPr lang="ru-RU" sz="2000" b="1" dirty="0">
                <a:solidFill>
                  <a:srgbClr val="C00000"/>
                </a:solidFill>
              </a:rPr>
              <a:t>Игоря против половцев в 1185 г</a:t>
            </a:r>
          </a:p>
        </p:txBody>
      </p:sp>
      <p:pic>
        <p:nvPicPr>
          <p:cNvPr id="7" name="Рисунок 6" descr="ÐÐ°ÑÑÐ¸Ð½ÐºÐ¸ Ð¿Ð¾ Ð·Ð°Ð¿ÑÐ¾ÑÑ ÑÐ»Ð¾Ð²Ð¾ Ð¾ Ð¿Ð¾Ð»ÐºÑ Ð¸Ð³Ð¾ÑÐµÐ²Ð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2" t="6108" r="6721" b="6458"/>
          <a:stretch/>
        </p:blipFill>
        <p:spPr bwMode="auto">
          <a:xfrm>
            <a:off x="1259632" y="3427804"/>
            <a:ext cx="2267218" cy="33135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20453" y="1556792"/>
            <a:ext cx="396044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«Слово» и «Моление» Даниила Заточника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ÐÐ°ÑÑÐ¸Ð½ÐºÐ¸ Ð¿Ð¾ Ð·Ð°Ð¿ÑÐ¾ÑÑ Ð¼Ð¾Ð»ÐµÐ½Ð¸Ðµ Ð´Ð°Ð½Ð¸Ð¸Ð»Ð° Ð·Ð°ÑÐ¾ÑÐ½Ð¸ÐºÐ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56992"/>
            <a:ext cx="2711982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739517" y="2559053"/>
            <a:ext cx="395618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Необходимость </a:t>
            </a:r>
            <a:r>
              <a:rPr lang="ru-RU" sz="2000" b="1" dirty="0">
                <a:solidFill>
                  <a:srgbClr val="C00000"/>
                </a:solidFill>
              </a:rPr>
              <a:t>сильной княжеской власти</a:t>
            </a: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Архитектура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Монументальные сооружения – демонстрация силы княжества =</a:t>
            </a:r>
            <a:r>
              <a:rPr lang="en-US" dirty="0" smtClean="0">
                <a:solidFill>
                  <a:srgbClr val="C00000"/>
                </a:solidFill>
              </a:rPr>
              <a:t>&gt;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стремление каждой земли к своему индивидуальному стилю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3588" y="4221088"/>
            <a:ext cx="7416824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rgbClr val="C00000"/>
                </a:solidFill>
              </a:rPr>
              <a:t>Владимиро-Суздальская архитектура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rgbClr val="C00000"/>
                </a:solidFill>
              </a:rPr>
              <a:t>Новгородская архитектура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rgbClr val="C00000"/>
                </a:solidFill>
              </a:rPr>
              <a:t>Смоленская архитектура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Владимиро-суздальская архитектура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</a:t>
            </a:r>
            <a:r>
              <a:rPr lang="ru-RU" dirty="0" smtClean="0">
                <a:solidFill>
                  <a:srgbClr val="C0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величественность и монументальность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традиционный материал для строительства – </a:t>
            </a:r>
            <a:r>
              <a:rPr lang="ru-RU" b="1" dirty="0" smtClean="0">
                <a:solidFill>
                  <a:srgbClr val="C00000"/>
                </a:solidFill>
              </a:rPr>
              <a:t>блоки белого камня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выразительный </a:t>
            </a:r>
            <a:r>
              <a:rPr lang="ru-RU" b="1" dirty="0" smtClean="0">
                <a:solidFill>
                  <a:srgbClr val="C00000"/>
                </a:solidFill>
              </a:rPr>
              <a:t>декор</a:t>
            </a:r>
            <a:r>
              <a:rPr lang="ru-RU" dirty="0" smtClean="0">
                <a:solidFill>
                  <a:srgbClr val="C00000"/>
                </a:solidFill>
              </a:rPr>
              <a:t> фасадов здания (при помощи невысоких рельефов)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зрительное разделение фасада храма на </a:t>
            </a:r>
            <a:r>
              <a:rPr lang="ru-RU" b="1" dirty="0" smtClean="0">
                <a:solidFill>
                  <a:srgbClr val="C00000"/>
                </a:solidFill>
              </a:rPr>
              <a:t>2 </a:t>
            </a:r>
            <a:r>
              <a:rPr lang="ru-RU" b="1" dirty="0">
                <a:solidFill>
                  <a:srgbClr val="C00000"/>
                </a:solidFill>
              </a:rPr>
              <a:t>части при помощи горизонтального уступа</a:t>
            </a: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Юрии Долгоруком (1125-1157)</a:t>
            </a:r>
          </a:p>
        </p:txBody>
      </p:sp>
      <p:pic>
        <p:nvPicPr>
          <p:cNvPr id="5" name="Рисунок 4" descr="ÐÐ°ÑÑÐ¸Ð½ÐºÐ¸ Ð¿Ð¾ Ð·Ð°Ð¿ÑÐ¾ÑÑ Ð¡Ð¾Ð±Ð¾Ñ Ð¡Ð¿Ð°ÑÐ°-ÐÑÐµÐ¾Ð±ÑÐ°Ð¶ÐµÐ½Ð¸Ñ Ð² ÐÐµÑÐµÑÐ»Ð°Ð²Ð»Ðµ-ÐÐ°Ð»ÐµÑÑÐºÐ¾Ð¼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187684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¦ÐµÑÐºÐ¾Ð²Ñ ÐÐ¾ÑÐ¸ÑÐ° Ð¸ ÐÐ»ÐµÐ±Ð° Ð² Ñ.ÐÐ¸Ð´ÐµÐºÑÐµ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"/>
          <a:stretch/>
        </p:blipFill>
        <p:spPr bwMode="auto">
          <a:xfrm>
            <a:off x="4572000" y="1484784"/>
            <a:ext cx="4104456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6093296"/>
            <a:ext cx="3888432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rgbClr val="C00000"/>
                </a:solidFill>
              </a:rPr>
              <a:t>Собор Спаса-Преображения в Переславле-Залесском (1152-1157)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6090671"/>
            <a:ext cx="3888432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rgbClr val="C00000"/>
                </a:solidFill>
              </a:rPr>
              <a:t>Церковь Бориса и Глеба в </a:t>
            </a:r>
            <a:r>
              <a:rPr lang="ru-RU" sz="1900" b="1" dirty="0" err="1" smtClean="0">
                <a:solidFill>
                  <a:srgbClr val="C00000"/>
                </a:solidFill>
              </a:rPr>
              <a:t>с.Ки′декше</a:t>
            </a:r>
            <a:r>
              <a:rPr lang="ru-RU" sz="1900" b="1" dirty="0" smtClean="0">
                <a:solidFill>
                  <a:srgbClr val="C00000"/>
                </a:solidFill>
              </a:rPr>
              <a:t> </a:t>
            </a:r>
            <a:r>
              <a:rPr lang="ru-RU" sz="1900" b="1" dirty="0">
                <a:solidFill>
                  <a:srgbClr val="C00000"/>
                </a:solidFill>
              </a:rPr>
              <a:t>под Суздалем (1152)</a:t>
            </a: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Духовная культура, ее особенности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5616624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Политеизм</a:t>
            </a:r>
            <a:r>
              <a:rPr lang="ru-RU" sz="2800" dirty="0" smtClean="0">
                <a:solidFill>
                  <a:srgbClr val="C00000"/>
                </a:solidFill>
              </a:rPr>
              <a:t> – религиозное представление (вера) и учение о множестве богов; </a:t>
            </a:r>
            <a:r>
              <a:rPr lang="ru-RU" sz="2800" b="1" dirty="0" smtClean="0">
                <a:solidFill>
                  <a:srgbClr val="C00000"/>
                </a:solidFill>
              </a:rPr>
              <a:t>многобожие</a:t>
            </a:r>
            <a:r>
              <a:rPr lang="ru-RU" sz="2800" dirty="0" smtClean="0">
                <a:solidFill>
                  <a:srgbClr val="C00000"/>
                </a:solidFill>
              </a:rPr>
              <a:t>.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3284984"/>
            <a:ext cx="7128792" cy="3293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Особенности восточнославянского культа</a:t>
            </a:r>
            <a:r>
              <a:rPr lang="ru-RU" sz="2600" dirty="0" smtClean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600" b="1" dirty="0" smtClean="0">
                <a:solidFill>
                  <a:srgbClr val="C00000"/>
                </a:solidFill>
              </a:rPr>
              <a:t>Вера </a:t>
            </a:r>
            <a:r>
              <a:rPr lang="ru-RU" sz="2600" b="1" dirty="0">
                <a:solidFill>
                  <a:srgbClr val="C00000"/>
                </a:solidFill>
              </a:rPr>
              <a:t>в одушевленность природы </a:t>
            </a:r>
            <a:r>
              <a:rPr lang="ru-RU" sz="2600" dirty="0">
                <a:solidFill>
                  <a:srgbClr val="C00000"/>
                </a:solidFill>
              </a:rPr>
              <a:t>(</a:t>
            </a:r>
            <a:r>
              <a:rPr lang="ru-RU" sz="2600" b="1" dirty="0">
                <a:solidFill>
                  <a:srgbClr val="C00000"/>
                </a:solidFill>
              </a:rPr>
              <a:t>анимизм</a:t>
            </a:r>
            <a:r>
              <a:rPr lang="ru-RU" sz="2600" dirty="0">
                <a:solidFill>
                  <a:srgbClr val="C00000"/>
                </a:solidFill>
              </a:rPr>
              <a:t> – представление о существования души/духа у всего</a:t>
            </a:r>
            <a:r>
              <a:rPr lang="ru-RU" sz="2600" dirty="0" smtClean="0">
                <a:solidFill>
                  <a:srgbClr val="C00000"/>
                </a:solidFill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600" b="1" dirty="0">
                <a:solidFill>
                  <a:srgbClr val="C00000"/>
                </a:solidFill>
              </a:rPr>
              <a:t>К</a:t>
            </a:r>
            <a:r>
              <a:rPr lang="ru-RU" sz="2600" b="1" dirty="0" smtClean="0">
                <a:solidFill>
                  <a:srgbClr val="C00000"/>
                </a:solidFill>
              </a:rPr>
              <a:t>ульт предков </a:t>
            </a:r>
            <a:r>
              <a:rPr lang="ru-RU" sz="2600" dirty="0" smtClean="0">
                <a:solidFill>
                  <a:srgbClr val="C00000"/>
                </a:solidFill>
              </a:rPr>
              <a:t>(поклонение умершим прародителям и сородичам)</a:t>
            </a:r>
          </a:p>
          <a:p>
            <a:pPr marL="342900" indent="-342900">
              <a:buAutoNum type="arabicPeriod"/>
            </a:pPr>
            <a:r>
              <a:rPr lang="ru-RU" sz="2600" dirty="0" smtClean="0">
                <a:solidFill>
                  <a:srgbClr val="C00000"/>
                </a:solidFill>
              </a:rPr>
              <a:t>Вера </a:t>
            </a:r>
            <a:r>
              <a:rPr lang="ru-RU" sz="2600" dirty="0">
                <a:solidFill>
                  <a:srgbClr val="C00000"/>
                </a:solidFill>
              </a:rPr>
              <a:t>в </a:t>
            </a:r>
            <a:r>
              <a:rPr lang="ru-RU" sz="2600" b="1" dirty="0">
                <a:solidFill>
                  <a:srgbClr val="C00000"/>
                </a:solidFill>
              </a:rPr>
              <a:t>сверхъестественные силы</a:t>
            </a:r>
            <a:r>
              <a:rPr lang="ru-RU" sz="2600" dirty="0">
                <a:solidFill>
                  <a:srgbClr val="C00000"/>
                </a:solidFill>
              </a:rPr>
              <a:t>, которые сопровождают человека </a:t>
            </a:r>
            <a:r>
              <a:rPr lang="ru-RU" sz="2600" b="1" dirty="0">
                <a:solidFill>
                  <a:srgbClr val="C00000"/>
                </a:solidFill>
              </a:rPr>
              <a:t>на каждом шагу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При Андрее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Боголюбском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1157-1174)</a:t>
            </a:r>
          </a:p>
        </p:txBody>
      </p:sp>
      <p:pic>
        <p:nvPicPr>
          <p:cNvPr id="5" name="Рисунок 4" descr="ÐÐ°ÑÑÐ¸Ð½ÐºÐ¸ Ð¿Ð¾ Ð·Ð°Ð¿ÑÐ¾ÑÑ Ð£ÑÐ¿ÐµÐ½ÑÐºÐ¸Ð¹ ÑÐ¾Ð±Ð¾Ñ Ð²Ð¾ ÐÐ»Ð°Ð´Ð¸Ð¼Ð¸ÑÐ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1"/>
            <a:ext cx="5184576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£ÑÐ¿ÐµÐ½ÑÐºÐ¸Ð¹ ÑÐ¾Ð±Ð¾Ñ Ð²Ð¾ ÐÐ»Ð°Ð´Ð¸Ð¼Ð¸ÑÐ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854" y="2147439"/>
            <a:ext cx="3708324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619672" y="5726614"/>
            <a:ext cx="590465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Успенский собор во </a:t>
            </a:r>
            <a:r>
              <a:rPr lang="ru-RU" sz="2400" b="1" dirty="0" smtClean="0">
                <a:solidFill>
                  <a:srgbClr val="C00000"/>
                </a:solidFill>
              </a:rPr>
              <a:t>Владимире (</a:t>
            </a:r>
            <a:r>
              <a:rPr lang="ru-RU" sz="2400" b="1" dirty="0">
                <a:solidFill>
                  <a:srgbClr val="C00000"/>
                </a:solidFill>
              </a:rPr>
              <a:t>1158 </a:t>
            </a:r>
            <a:r>
              <a:rPr lang="ru-RU" sz="2400" b="1" dirty="0" smtClean="0">
                <a:solidFill>
                  <a:srgbClr val="C00000"/>
                </a:solidFill>
              </a:rPr>
              <a:t>г)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При Андрее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Боголюбском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(1157-1174)</a:t>
            </a:r>
          </a:p>
        </p:txBody>
      </p:sp>
      <p:pic>
        <p:nvPicPr>
          <p:cNvPr id="5" name="Рисунок 4" descr="ÐÐ°ÑÑÐ¸Ð½ÐºÐ¸ Ð¿Ð¾ Ð·Ð°Ð¿ÑÐ¾ÑÑ ÐÐ¾Ð»Ð¾ÑÑÐµ Ð²Ð¾ÑÐ¾ÑÐ° Ð²Ð¾ ÐÐ»Ð°Ð´Ð¸Ð¼Ð¸ÑÐ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5"/>
            <a:ext cx="4464496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ÑÐµÑÐºÐ¾Ð²Ñ Ð¿Ð¾ÐºÑÐ¾Ð²Ð° Ð½Ð° Ð½ÐµÑÐ»Ð¸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20" t="385" r="-1314" b="16346"/>
          <a:stretch/>
        </p:blipFill>
        <p:spPr bwMode="auto">
          <a:xfrm>
            <a:off x="4716015" y="1772815"/>
            <a:ext cx="4320481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618813"/>
            <a:ext cx="3960440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9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Золотые ворота во Владимире (1164 г)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6272" y="5633531"/>
            <a:ext cx="3456384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9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Покрова на Нерли (1158 г)</a:t>
            </a:r>
          </a:p>
        </p:txBody>
      </p:sp>
    </p:spTree>
    <p:extLst>
      <p:ext uri="{BB962C8B-B14F-4D97-AF65-F5344CB8AC3E}">
        <p14:creationId xmlns:p14="http://schemas.microsoft.com/office/powerpoint/2010/main" val="119929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При Андрее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Боголюбском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(1157-1174)</a:t>
            </a:r>
          </a:p>
        </p:txBody>
      </p:sp>
      <p:pic>
        <p:nvPicPr>
          <p:cNvPr id="5" name="Рисунок 4" descr="ÐÐ°ÑÑÐ¸Ð½ÐºÐ¸ Ð¿Ð¾ Ð·Ð°Ð¿ÑÐ¾ÑÑ ÑÐµÐ·Ð¸Ð´ÐµÐ½ÑÐ¸Ñ Ð² Ð±Ð¾Ð³Ð¾Ð»ÑÐ±Ð¾Ð²Ð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r="4715"/>
          <a:stretch/>
        </p:blipFill>
        <p:spPr bwMode="auto">
          <a:xfrm>
            <a:off x="251520" y="1772816"/>
            <a:ext cx="4248472" cy="34253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ÐÐ°ÑÑÐ¸Ð½ÐºÐ¸ Ð¿Ð¾ Ð·Ð°Ð¿ÑÐ¾ÑÑ ÑÐµÐ·Ð¸Ð´ÐµÐ½ÑÐ¸Ñ Ð² Ð±Ð¾Ð³Ð¾Ð»ÑÐ±Ð¾Ð²Ð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4104456" cy="26282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63688" y="5642084"/>
            <a:ext cx="626469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900" b="1">
                <a:solidFill>
                  <a:srgbClr val="C00000"/>
                </a:solidFill>
              </a:defRPr>
            </a:lvl1pPr>
          </a:lstStyle>
          <a:p>
            <a:r>
              <a:rPr lang="ru-RU" sz="2800" dirty="0"/>
              <a:t>Княжеская резиденция в Боголюбово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Всеволоде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Большое Гнездо (1176-1212)</a:t>
            </a:r>
          </a:p>
        </p:txBody>
      </p:sp>
      <p:pic>
        <p:nvPicPr>
          <p:cNvPr id="5" name="Рисунок 4" descr="ÐÐ°ÑÑÐ¸Ð½ÐºÐ¸ Ð¿Ð¾ Ð·Ð°Ð¿ÑÐ¾ÑÑ Ð´Ð¼Ð¸ÑÑÐ¸ÐµÐ²ÑÐºÐ¸Ð¹ ÑÐ¾Ð±Ð¾Ñ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62619"/>
            <a:ext cx="2880320" cy="439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´Ð¼Ð¸ÑÑÐ¸ÐµÐ²ÑÐºÐ¸Ð¹ ÑÐ¾Ð±Ð¾Ñ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589195"/>
            <a:ext cx="3680460" cy="2697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20865"/>
            <a:ext cx="2520280" cy="163424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27584" y="6074132"/>
            <a:ext cx="727280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900" b="1">
                <a:solidFill>
                  <a:srgbClr val="C00000"/>
                </a:solidFill>
              </a:defRPr>
            </a:lvl1pPr>
          </a:lstStyle>
          <a:p>
            <a:r>
              <a:rPr lang="ru-RU" sz="2800" dirty="0"/>
              <a:t>Дмитриевский </a:t>
            </a:r>
            <a:r>
              <a:rPr lang="ru-RU" sz="2800" dirty="0" smtClean="0"/>
              <a:t>собор во Владимире </a:t>
            </a:r>
            <a:r>
              <a:rPr lang="ru-RU" sz="2800" dirty="0"/>
              <a:t>(1194 г.) 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Поздние постройки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ÑÐ¾Ð±Ð¾Ñ Ð Ð¾Ð¶Ð´ÐµÑÑÐ²Ð° ÐÑÐµÑÐ²ÑÑÐ¾Ð¹ ÐÐ¾Ð³Ð¾ÑÐ¾Ð´Ð¸ÑÑ Ð² Ð¡ÑÐ·Ð´Ð°Ð»Ð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0552"/>
            <a:ext cx="4176464" cy="35485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67544" y="5733256"/>
            <a:ext cx="4176464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9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Собор Рождества Пресвятой Богородицы в Суздале (1222-1225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  <p:pic>
        <p:nvPicPr>
          <p:cNvPr id="7" name="Рисунок 6" descr="ÐÐ°ÑÑÐ¸Ð½ÐºÐ¸ Ð¿Ð¾ Ð·Ð°Ð¿ÑÐ¾ÑÑ ÐÐµÐ¾ÑÐ³Ð¸ÐµÐ²ÑÐºÐ¸Ð¹ ÑÐ¾Ð±Ð¾Ñ Ð² Ð®ÑÑÐµÐ²Ðµ-ÐÐ¾Ð»ÑÑÐºÐ¾Ð¼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3" r="12125"/>
          <a:stretch/>
        </p:blipFill>
        <p:spPr bwMode="auto">
          <a:xfrm>
            <a:off x="4788024" y="1770551"/>
            <a:ext cx="4032448" cy="35485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796828" y="5733256"/>
            <a:ext cx="4176464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9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Георгиевский собор в Юрьеве-Польском (1230-1234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Новгородская архитектура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370100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</a:t>
            </a:r>
            <a:r>
              <a:rPr lang="ru-RU" dirty="0" smtClean="0"/>
              <a:t>: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материал </a:t>
            </a:r>
            <a:r>
              <a:rPr lang="ru-RU" b="1" dirty="0">
                <a:solidFill>
                  <a:srgbClr val="C00000"/>
                </a:solidFill>
              </a:rPr>
              <a:t>для </a:t>
            </a:r>
            <a:r>
              <a:rPr lang="ru-RU" b="1" dirty="0" smtClean="0">
                <a:solidFill>
                  <a:srgbClr val="C00000"/>
                </a:solidFill>
              </a:rPr>
              <a:t>строительства </a:t>
            </a:r>
            <a:r>
              <a:rPr lang="ru-RU" dirty="0" smtClean="0">
                <a:solidFill>
                  <a:srgbClr val="C00000"/>
                </a:solidFill>
              </a:rPr>
              <a:t>- белый </a:t>
            </a:r>
            <a:r>
              <a:rPr lang="ru-RU" b="1" dirty="0" smtClean="0">
                <a:solidFill>
                  <a:srgbClr val="C00000"/>
                </a:solidFill>
              </a:rPr>
              <a:t>камень-известняк </a:t>
            </a:r>
            <a:r>
              <a:rPr lang="ru-RU" b="1" dirty="0">
                <a:solidFill>
                  <a:srgbClr val="C00000"/>
                </a:solidFill>
              </a:rPr>
              <a:t>и </a:t>
            </a:r>
            <a:r>
              <a:rPr lang="ru-RU" b="1" dirty="0" smtClean="0">
                <a:solidFill>
                  <a:srgbClr val="C00000"/>
                </a:solidFill>
              </a:rPr>
              <a:t>большие камни-валуны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суровая </a:t>
            </a:r>
            <a:r>
              <a:rPr lang="ru-RU" b="1" dirty="0" smtClean="0">
                <a:solidFill>
                  <a:srgbClr val="C00000"/>
                </a:solidFill>
              </a:rPr>
              <a:t>простота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лаконизм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отделки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компактность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Ранние памятники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Ð½Ð¸ÐºÐ¾Ð»Ð¾ Ð´Ð²Ð¾ÑÐ¸ÑÐµÐ½ÑÐºÐ¸Ð¹ ÑÐ¾Ð±Ð¾Ñ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1"/>
            <a:ext cx="2952328" cy="439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½Ð¸ÐºÐ¾Ð»Ð¾ Ð´Ð²Ð¾ÑÐ¸ÑÐµÐ½ÑÐºÐ¸Ð¹ ÑÐ¾Ð±Ð¾Ñ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40866"/>
            <a:ext cx="4896544" cy="373234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835696" y="6165304"/>
            <a:ext cx="547260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</a:rPr>
              <a:t>Николо-Дворищенский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собор (1113 г)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Ранние памятники</a:t>
            </a:r>
          </a:p>
        </p:txBody>
      </p:sp>
      <p:pic>
        <p:nvPicPr>
          <p:cNvPr id="5" name="Рисунок 4" descr="ÐÐ°ÑÑÐ¸Ð½ÐºÐ¸ Ð¿Ð¾ Ð·Ð°Ð¿ÑÐ¾ÑÑ ÐÐµÐ¾ÑÐ³Ð¸ÐµÐ²ÑÐºÐ¸Ð¹ ÑÐ¾Ð±Ð¾Ñ Ð®ÑÑÐµÐ²Ð° Ð¼Ð¾Ð½Ð°ÑÑÑÑÑ (1119 Ð³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744416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67544" y="5733256"/>
            <a:ext cx="3744416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C00000"/>
                </a:solidFill>
              </a:defRPr>
            </a:lvl1pPr>
          </a:lstStyle>
          <a:p>
            <a:pPr algn="ctr"/>
            <a:r>
              <a:rPr lang="ru-RU" sz="2000" dirty="0"/>
              <a:t>Георгиевский собор Юрьева монастыря (1119 г)</a:t>
            </a:r>
          </a:p>
        </p:txBody>
      </p:sp>
      <p:pic>
        <p:nvPicPr>
          <p:cNvPr id="7" name="Рисунок 6" descr="ÐÐ°ÑÑÐ¸Ð½ÐºÐ¸ Ð¿Ð¾ Ð·Ð°Ð¿ÑÐ¾ÑÑ ÑÐ¾Ð±Ð¾Ñ Ð Ð¾Ð¶Ð´ÐµÑÑÐ²Ð° ÐÐ¾Ð³Ð¾ÑÐ¾Ð´Ð¸ÑÑ ÐÐ½ÑÐ¾Ð½Ð¸ÐµÐ²Ð° Ð¼Ð¾Ð½Ð°ÑÑÑÑÑ (1119 Ð³)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716016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769768" y="5163289"/>
            <a:ext cx="3744416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C00000"/>
                </a:solidFill>
              </a:defRPr>
            </a:lvl1pPr>
          </a:lstStyle>
          <a:p>
            <a:pPr algn="ctr"/>
            <a:r>
              <a:rPr lang="ru-RU" sz="2000" dirty="0"/>
              <a:t>С</a:t>
            </a:r>
            <a:r>
              <a:rPr lang="ru-RU" sz="2000" dirty="0" smtClean="0"/>
              <a:t>обор </a:t>
            </a:r>
            <a:r>
              <a:rPr lang="ru-RU" sz="2000" dirty="0"/>
              <a:t>Рождества Богородицы </a:t>
            </a:r>
            <a:r>
              <a:rPr lang="ru-RU" sz="2000" dirty="0" err="1"/>
              <a:t>Антониева</a:t>
            </a:r>
            <a:r>
              <a:rPr lang="ru-RU" sz="2000" dirty="0"/>
              <a:t> монастыря (1119 г)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3968" y="6148754"/>
            <a:ext cx="478802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Асимметричное решение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Расцвет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Ð¦ÐµÑÐºÐ¾Ð²Ñ ÐÐ¾Ð°Ð½Ð½Ð° ÐÑÐµÐ´ÑÐµÑÐ¸ Ð½Ð° ÐÐ¿Ð¾ÐºÐ°Ñ (1127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14" y="1558877"/>
            <a:ext cx="4320479" cy="34542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90014" y="5589240"/>
            <a:ext cx="4320479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Иоанна </a:t>
            </a:r>
            <a:r>
              <a:rPr lang="ru-RU" dirty="0" err="1"/>
              <a:t>Предчети</a:t>
            </a:r>
            <a:r>
              <a:rPr lang="ru-RU" dirty="0"/>
              <a:t> на Опоках (1127)</a:t>
            </a:r>
          </a:p>
        </p:txBody>
      </p:sp>
      <p:pic>
        <p:nvPicPr>
          <p:cNvPr id="7" name="Рисунок 6" descr="ÐÐ°ÑÑÐ¸Ð½ÐºÐ¸ Ð¿Ð¾ Ð·Ð°Ð¿ÑÐ¾ÑÑ Ð¦ÐµÑÐºÐ¾Ð²Ñ ÐÐ»Ð°Ð³Ð¾Ð²ÐµÑÐµÐ½Ð¸Ñ Ð² ÐÑÐºÐ°Ð¶Ð°Ñ (1179)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8" t="5804" r="12871" b="13981"/>
          <a:stretch/>
        </p:blipFill>
        <p:spPr bwMode="auto">
          <a:xfrm>
            <a:off x="5004050" y="1558877"/>
            <a:ext cx="3879320" cy="34542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04050" y="5589240"/>
            <a:ext cx="387932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Благовещения в Аркашах (1179)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Расцвет</a:t>
            </a:r>
          </a:p>
        </p:txBody>
      </p:sp>
      <p:pic>
        <p:nvPicPr>
          <p:cNvPr id="5" name="Рисунок 4" descr="ÐÐ°ÑÑÐ¸Ð½ÐºÐ¸ Ð¿Ð¾ Ð·Ð°Ð¿ÑÐ¾ÑÑ Ð¦ÐµÑÐºÐ¾Ð²Ñ ÐÐµÑÑÐ° Ð¸ ÐÐ°Ð²Ð»Ð° Ð½Ð° Ð¡Ð¸Ð½Ð¸ÑÑÐµÐ¹ Ð³Ð¾ÑÐµ (1185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799"/>
            <a:ext cx="4536504" cy="36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79512" y="5517232"/>
            <a:ext cx="453650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Петра и Павла на Синичьей горе (1185)</a:t>
            </a:r>
          </a:p>
        </p:txBody>
      </p:sp>
      <p:pic>
        <p:nvPicPr>
          <p:cNvPr id="7" name="Рисунок 6" descr="ÐÐ°ÑÑÐ¸Ð½ÐºÐ¸ Ð¿Ð¾ Ð·Ð°Ð¿ÑÐ¾ÑÑ Ð¦ÐµÑÐºÐ¾Ð²Ñ ÐÐ°ÑÐ°ÑÐºÐµÐ²Ñ ÐÑÑÐ½Ð¸ÑÑ Ð½Ð° Ð¢Ð¾ÑÐ³Ñ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0" t="2890" r="10919" b="2890"/>
          <a:stretch/>
        </p:blipFill>
        <p:spPr bwMode="auto">
          <a:xfrm>
            <a:off x="4860032" y="1637269"/>
            <a:ext cx="4104456" cy="35919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860032" y="5512708"/>
            <a:ext cx="4104456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</a:t>
            </a:r>
            <a:r>
              <a:rPr lang="ru-RU" dirty="0" err="1"/>
              <a:t>Параскевы</a:t>
            </a:r>
            <a:r>
              <a:rPr lang="ru-RU" dirty="0"/>
              <a:t> Пятницы на </a:t>
            </a:r>
            <a:r>
              <a:rPr lang="ru-RU" dirty="0" smtClean="0"/>
              <a:t>Торгу (</a:t>
            </a:r>
            <a:r>
              <a:rPr lang="ru-RU" dirty="0"/>
              <a:t>1207)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Вера в одушевленность природы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89269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Проявляется в том, за что отвечали основные боги славян.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492896"/>
            <a:ext cx="4608512" cy="27853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C00000"/>
                </a:solidFill>
              </a:rPr>
              <a:t>Боги</a:t>
            </a:r>
            <a:r>
              <a:rPr lang="ru-RU" sz="25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2500" dirty="0" smtClean="0">
                <a:solidFill>
                  <a:srgbClr val="C00000"/>
                </a:solidFill>
              </a:rPr>
              <a:t>4 бога </a:t>
            </a:r>
            <a:r>
              <a:rPr lang="ru-RU" sz="2500" b="1" dirty="0" smtClean="0">
                <a:solidFill>
                  <a:srgbClr val="C00000"/>
                </a:solidFill>
              </a:rPr>
              <a:t>солнца</a:t>
            </a:r>
            <a:r>
              <a:rPr lang="ru-RU" sz="2500" dirty="0" smtClean="0">
                <a:solidFill>
                  <a:srgbClr val="C00000"/>
                </a:solidFill>
              </a:rPr>
              <a:t>: </a:t>
            </a:r>
            <a:r>
              <a:rPr lang="ru-RU" sz="2500" b="1" dirty="0" err="1" smtClean="0">
                <a:solidFill>
                  <a:srgbClr val="C00000"/>
                </a:solidFill>
              </a:rPr>
              <a:t>Хорс</a:t>
            </a:r>
            <a:r>
              <a:rPr lang="ru-RU" sz="2500" b="1" dirty="0" smtClean="0">
                <a:solidFill>
                  <a:srgbClr val="C00000"/>
                </a:solidFill>
              </a:rPr>
              <a:t>, Ярило, </a:t>
            </a:r>
            <a:r>
              <a:rPr lang="ru-RU" sz="2500" b="1" dirty="0" err="1" smtClean="0">
                <a:solidFill>
                  <a:srgbClr val="C00000"/>
                </a:solidFill>
              </a:rPr>
              <a:t>Даждьбог</a:t>
            </a:r>
            <a:r>
              <a:rPr lang="ru-RU" sz="2500" b="1" dirty="0" smtClean="0">
                <a:solidFill>
                  <a:srgbClr val="C00000"/>
                </a:solidFill>
              </a:rPr>
              <a:t>, </a:t>
            </a:r>
            <a:r>
              <a:rPr lang="ru-RU" sz="2500" b="1" dirty="0" err="1" smtClean="0">
                <a:solidFill>
                  <a:srgbClr val="C00000"/>
                </a:solidFill>
              </a:rPr>
              <a:t>Сварог</a:t>
            </a:r>
            <a:endParaRPr lang="ru-RU" sz="2500" b="1" dirty="0" smtClean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500" b="1" dirty="0">
                <a:solidFill>
                  <a:srgbClr val="C00000"/>
                </a:solidFill>
              </a:rPr>
              <a:t>Перун</a:t>
            </a:r>
            <a:r>
              <a:rPr lang="ru-RU" sz="2500" dirty="0" smtClean="0">
                <a:solidFill>
                  <a:srgbClr val="C00000"/>
                </a:solidFill>
              </a:rPr>
              <a:t> – бог </a:t>
            </a:r>
            <a:r>
              <a:rPr lang="ru-RU" sz="2500" b="1" dirty="0">
                <a:solidFill>
                  <a:srgbClr val="C00000"/>
                </a:solidFill>
              </a:rPr>
              <a:t>грома и молний</a:t>
            </a:r>
          </a:p>
          <a:p>
            <a:pPr marL="285750" indent="-285750">
              <a:buFontTx/>
              <a:buChar char="-"/>
            </a:pPr>
            <a:r>
              <a:rPr lang="ru-RU" sz="2500" b="1" dirty="0" err="1">
                <a:solidFill>
                  <a:srgbClr val="C00000"/>
                </a:solidFill>
              </a:rPr>
              <a:t>Стрибог</a:t>
            </a:r>
            <a:r>
              <a:rPr lang="ru-RU" sz="2500" dirty="0" smtClean="0">
                <a:solidFill>
                  <a:srgbClr val="C00000"/>
                </a:solidFill>
              </a:rPr>
              <a:t> – бог </a:t>
            </a:r>
            <a:r>
              <a:rPr lang="ru-RU" sz="2500" b="1" dirty="0">
                <a:solidFill>
                  <a:srgbClr val="C00000"/>
                </a:solidFill>
              </a:rPr>
              <a:t>ветра</a:t>
            </a:r>
          </a:p>
          <a:p>
            <a:pPr marL="285750" indent="-285750">
              <a:buFontTx/>
              <a:buChar char="-"/>
            </a:pPr>
            <a:r>
              <a:rPr lang="ru-RU" sz="2500" b="1" dirty="0">
                <a:solidFill>
                  <a:srgbClr val="C00000"/>
                </a:solidFill>
              </a:rPr>
              <a:t>Велес</a:t>
            </a:r>
            <a:r>
              <a:rPr lang="ru-RU" sz="2500" dirty="0" smtClean="0">
                <a:solidFill>
                  <a:srgbClr val="C00000"/>
                </a:solidFill>
              </a:rPr>
              <a:t> – хозяин </a:t>
            </a:r>
            <a:r>
              <a:rPr lang="ru-RU" sz="2500" b="1" dirty="0">
                <a:solidFill>
                  <a:srgbClr val="C00000"/>
                </a:solidFill>
              </a:rPr>
              <a:t>дикой природы </a:t>
            </a:r>
            <a:r>
              <a:rPr lang="ru-RU" sz="2500" dirty="0" smtClean="0">
                <a:solidFill>
                  <a:srgbClr val="C00000"/>
                </a:solidFill>
              </a:rPr>
              <a:t>(одна из функций)</a:t>
            </a:r>
            <a:endParaRPr lang="ru-RU" sz="2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2515830"/>
            <a:ext cx="3168352" cy="27853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C00000"/>
                </a:solidFill>
              </a:rPr>
              <a:t>Духи:</a:t>
            </a:r>
          </a:p>
          <a:p>
            <a:pPr marL="285750" indent="-285750">
              <a:buFontTx/>
              <a:buChar char="-"/>
            </a:pPr>
            <a:r>
              <a:rPr lang="ru-RU" sz="2500" b="1" dirty="0" smtClean="0">
                <a:solidFill>
                  <a:srgbClr val="C00000"/>
                </a:solidFill>
              </a:rPr>
              <a:t>леший</a:t>
            </a:r>
            <a:r>
              <a:rPr lang="ru-RU" sz="2500" dirty="0" smtClean="0">
                <a:solidFill>
                  <a:srgbClr val="C00000"/>
                </a:solidFill>
              </a:rPr>
              <a:t> </a:t>
            </a:r>
            <a:r>
              <a:rPr lang="ru-RU" sz="2500" dirty="0">
                <a:solidFill>
                  <a:srgbClr val="C00000"/>
                </a:solidFill>
              </a:rPr>
              <a:t>– дух </a:t>
            </a:r>
            <a:r>
              <a:rPr lang="ru-RU" sz="2500" b="1" dirty="0">
                <a:solidFill>
                  <a:srgbClr val="C00000"/>
                </a:solidFill>
              </a:rPr>
              <a:t>леса</a:t>
            </a:r>
          </a:p>
          <a:p>
            <a:pPr marL="285750" indent="-285750">
              <a:buFontTx/>
              <a:buChar char="-"/>
            </a:pPr>
            <a:r>
              <a:rPr lang="ru-RU" sz="2500" b="1" dirty="0">
                <a:solidFill>
                  <a:srgbClr val="C00000"/>
                </a:solidFill>
              </a:rPr>
              <a:t>водяной</a:t>
            </a:r>
            <a:r>
              <a:rPr lang="ru-RU" sz="2500" dirty="0">
                <a:solidFill>
                  <a:srgbClr val="C00000"/>
                </a:solidFill>
              </a:rPr>
              <a:t> – дух </a:t>
            </a:r>
            <a:r>
              <a:rPr lang="ru-RU" sz="2500" b="1" dirty="0">
                <a:solidFill>
                  <a:srgbClr val="C00000"/>
                </a:solidFill>
              </a:rPr>
              <a:t>водоемов</a:t>
            </a:r>
          </a:p>
          <a:p>
            <a:pPr marL="285750" indent="-285750">
              <a:buFontTx/>
              <a:buChar char="-"/>
            </a:pPr>
            <a:r>
              <a:rPr lang="ru-RU" sz="2500" b="1" dirty="0" err="1">
                <a:solidFill>
                  <a:srgbClr val="C00000"/>
                </a:solidFill>
              </a:rPr>
              <a:t>берегиня</a:t>
            </a:r>
            <a:r>
              <a:rPr lang="ru-RU" sz="2500" dirty="0">
                <a:solidFill>
                  <a:srgbClr val="C00000"/>
                </a:solidFill>
              </a:rPr>
              <a:t> – дух </a:t>
            </a:r>
            <a:r>
              <a:rPr lang="ru-RU" sz="2500" b="1" dirty="0">
                <a:solidFill>
                  <a:srgbClr val="C00000"/>
                </a:solidFill>
              </a:rPr>
              <a:t>водной растительности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5566301"/>
            <a:ext cx="7848872" cy="1031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indent="0" algn="ctr">
              <a:spcBef>
                <a:spcPct val="20000"/>
              </a:spcBef>
              <a:buFont typeface="Arial" pitchFamily="34" charset="0"/>
              <a:buNone/>
              <a:defRPr sz="3200" b="1">
                <a:solidFill>
                  <a:srgbClr val="C00000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/>
              <a:t>Природа живая, за каждую ее стихию отвечает какой-то бог/дух.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Вершина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ÑÐµÑÐºÐ¾Ð²Ñ ÑÐ¿Ð°ÑÐ° Ð½Ð° Ð½ÐµÑÐµÐ´Ð¸ÑÐµ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5" r="15615"/>
          <a:stretch/>
        </p:blipFill>
        <p:spPr bwMode="auto">
          <a:xfrm>
            <a:off x="251520" y="1626469"/>
            <a:ext cx="4385275" cy="3605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ÐÐ°ÑÑÐ¸Ð½ÐºÐ¸ Ð¿Ð¾ Ð·Ð°Ð¿ÑÐ¾ÑÑ ÑÐµÑÐºÐ¾Ð²Ñ ÑÐ¿Ð°ÑÐ° Ð½Ð° Ð½ÐµÑÐµÐ´Ð¸ÑÐµ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0" t="2200" r="9867" b="12352"/>
          <a:stretch/>
        </p:blipFill>
        <p:spPr bwMode="auto">
          <a:xfrm>
            <a:off x="4788024" y="1626469"/>
            <a:ext cx="4104456" cy="3586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445224"/>
            <a:ext cx="496855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Спаса на </a:t>
            </a:r>
            <a:r>
              <a:rPr lang="ru-RU" dirty="0" err="1"/>
              <a:t>Нередице</a:t>
            </a:r>
            <a:r>
              <a:rPr lang="ru-RU" dirty="0"/>
              <a:t> (1198)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39652" y="6021288"/>
            <a:ext cx="7560839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Ф</a:t>
            </a:r>
            <a:r>
              <a:rPr lang="ru-RU" dirty="0" smtClean="0"/>
              <a:t>рески, считающиеся </a:t>
            </a:r>
            <a:r>
              <a:rPr lang="ru-RU" dirty="0"/>
              <a:t>наиболее ценным памятником новгородской монументальной живописи 12 века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Поздние постройки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ÐÐµÑÑÐ½ÑÐºÐ¸Ð¹ ÑÐºÐ¸Ñ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382645" cy="422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ÐµÑÑÐ½ÑÐºÐ¸Ð¹ ÑÐºÐ¸Ñ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9060" r="11409" b="12138"/>
          <a:stretch/>
        </p:blipFill>
        <p:spPr bwMode="auto">
          <a:xfrm>
            <a:off x="4067944" y="1700808"/>
            <a:ext cx="4655820" cy="35128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21317" y="6093293"/>
            <a:ext cx="450136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sz="3200" dirty="0" err="1"/>
              <a:t>Перынский</a:t>
            </a:r>
            <a:r>
              <a:rPr lang="ru-RU" sz="3200" dirty="0"/>
              <a:t> скит  (1227)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Смоленская архитектура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Особенности</a:t>
            </a:r>
            <a:r>
              <a:rPr lang="ru-RU" sz="3600" dirty="0" smtClean="0">
                <a:solidFill>
                  <a:srgbClr val="C0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C00000"/>
                </a:solidFill>
              </a:rPr>
              <a:t>используемый </a:t>
            </a:r>
            <a:r>
              <a:rPr lang="ru-RU" sz="3600" dirty="0">
                <a:solidFill>
                  <a:srgbClr val="C00000"/>
                </a:solidFill>
              </a:rPr>
              <a:t>материал – </a:t>
            </a:r>
            <a:r>
              <a:rPr lang="ru-RU" sz="3600" dirty="0" smtClean="0">
                <a:solidFill>
                  <a:srgbClr val="C00000"/>
                </a:solidFill>
              </a:rPr>
              <a:t>кирпич</a:t>
            </a:r>
          </a:p>
          <a:p>
            <a:pPr>
              <a:buFontTx/>
              <a:buChar char="-"/>
            </a:pPr>
            <a:r>
              <a:rPr lang="ru-RU" sz="3600" dirty="0">
                <a:solidFill>
                  <a:srgbClr val="C00000"/>
                </a:solidFill>
              </a:rPr>
              <a:t>храмы были </a:t>
            </a:r>
            <a:r>
              <a:rPr lang="ru-RU" sz="3600" dirty="0" smtClean="0">
                <a:solidFill>
                  <a:srgbClr val="C00000"/>
                </a:solidFill>
              </a:rPr>
              <a:t>одноглавыми</a:t>
            </a: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C00000"/>
                </a:solidFill>
              </a:rPr>
              <a:t>храмы чем-то </a:t>
            </a:r>
            <a:r>
              <a:rPr lang="ru-RU" sz="3600" dirty="0">
                <a:solidFill>
                  <a:srgbClr val="C00000"/>
                </a:solidFill>
              </a:rPr>
              <a:t>напоминали кирпичную </a:t>
            </a:r>
            <a:r>
              <a:rPr lang="ru-RU" sz="3600" dirty="0" smtClean="0">
                <a:solidFill>
                  <a:srgbClr val="C00000"/>
                </a:solidFill>
              </a:rPr>
              <a:t>готику (по мнению некоторых исследователей)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Памятники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ÐÐ°ÑÑÐ¸Ð½ÐºÐ¸ Ð¿Ð¾ Ð·Ð°Ð¿ÑÐ¾ÑÑ Ð¦ÐµÑÐºÐ¾Ð²Ñ ÐÐµÑÑÐ° Ð¸ ÐÐ°Ð²Ð»Ð° Ð½Ð° ÐÐ¾ÑÐ¾Ð´ÑÐ½ÐºÐ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" t="4457" r="5830" b="14857"/>
          <a:stretch/>
        </p:blipFill>
        <p:spPr bwMode="auto">
          <a:xfrm>
            <a:off x="504538" y="1484784"/>
            <a:ext cx="3716236" cy="44183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4538" y="6021288"/>
            <a:ext cx="3716236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Петра и Павла на </a:t>
            </a:r>
            <a:r>
              <a:rPr lang="ru-RU" dirty="0" err="1"/>
              <a:t>Городянке</a:t>
            </a:r>
            <a:r>
              <a:rPr lang="ru-RU" dirty="0"/>
              <a:t> (1150-е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  <p:pic>
        <p:nvPicPr>
          <p:cNvPr id="7" name="Рисунок 6" descr="ÐÐ°ÑÑÐ¸Ð½ÐºÐ¸ Ð¿Ð¾ Ð·Ð°Ð¿ÑÐ¾ÑÑ Ð¦ÐµÑÐºÐ¾Ð²Ñ ÐÐ¾Ð°Ð½Ð½Ð° ÐÐ¾Ð³Ð¾ÑÐ»Ð¾Ð²Ð° Ð½Ð° ÐÐ°ÑÑÐ¶ÐºÐ°Ñ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1" r="5501"/>
          <a:stretch/>
        </p:blipFill>
        <p:spPr bwMode="auto">
          <a:xfrm>
            <a:off x="4502569" y="1484784"/>
            <a:ext cx="4204522" cy="3600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1999" y="6017405"/>
            <a:ext cx="4135091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Церковь Иоанна Богослова на </a:t>
            </a:r>
            <a:r>
              <a:rPr lang="ru-RU" dirty="0" err="1"/>
              <a:t>Варяжках</a:t>
            </a:r>
            <a:r>
              <a:rPr lang="ru-RU" dirty="0"/>
              <a:t> (1170-е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Памятники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 descr="E:\для медалиста\презентации\егэ\культура домонгольской руси\Свирская_Церковь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73063"/>
            <a:ext cx="5256584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755576" y="6021288"/>
            <a:ext cx="806489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solidFill>
                  <a:srgbClr val="C00000"/>
                </a:solidFill>
              </a:defRPr>
            </a:lvl1pPr>
          </a:lstStyle>
          <a:p>
            <a:r>
              <a:rPr lang="ru-RU" sz="3200" dirty="0"/>
              <a:t>Свирская церковь на </a:t>
            </a:r>
            <a:r>
              <a:rPr lang="ru-RU" sz="3200" dirty="0" err="1"/>
              <a:t>Смядыни</a:t>
            </a:r>
            <a:r>
              <a:rPr lang="ru-RU" sz="3200" dirty="0"/>
              <a:t> (1180-е </a:t>
            </a:r>
            <a:r>
              <a:rPr lang="ru-RU" sz="3200" dirty="0" err="1"/>
              <a:t>гг</a:t>
            </a:r>
            <a:r>
              <a:rPr lang="ru-RU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Изобразительное искусство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Оформляются </a:t>
            </a:r>
            <a:r>
              <a:rPr lang="ru-RU" b="1" dirty="0">
                <a:solidFill>
                  <a:srgbClr val="C00000"/>
                </a:solidFill>
              </a:rPr>
              <a:t>особые стили иконописи и монументальной живописи</a:t>
            </a:r>
            <a:r>
              <a:rPr lang="ru-RU" dirty="0">
                <a:solidFill>
                  <a:srgbClr val="C00000"/>
                </a:solidFill>
              </a:rPr>
              <a:t>, характерные для </a:t>
            </a:r>
            <a:r>
              <a:rPr lang="ru-RU" b="1" dirty="0">
                <a:solidFill>
                  <a:srgbClr val="C00000"/>
                </a:solidFill>
              </a:rPr>
              <a:t>конкретной части страны</a:t>
            </a:r>
            <a:r>
              <a:rPr lang="ru-RU" dirty="0" smtClean="0">
                <a:solidFill>
                  <a:srgbClr val="C00000"/>
                </a:solidFill>
              </a:rPr>
              <a:t>: </a:t>
            </a:r>
            <a:endParaRPr lang="ru-RU" dirty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Новгородская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Псковская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Владимиро-Суздальская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Тверская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Ярославская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Новгородская школа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770984" cy="269289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Признаки: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ясность идеи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гармоничность композиции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реальность изображения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4581128"/>
            <a:ext cx="5040560" cy="17929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indent="0">
              <a:spcBef>
                <a:spcPct val="20000"/>
              </a:spcBef>
              <a:buFont typeface="Arial" pitchFamily="34" charset="0"/>
              <a:buNone/>
              <a:defRPr sz="3200" b="1">
                <a:solidFill>
                  <a:srgbClr val="C00000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ru-RU" sz="3600" dirty="0"/>
              <a:t>Древнейшие из сохранившихся на Руси икон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Новгородская школа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 descr="ÐÐ°ÑÑÐ¸Ð½ÐºÐ¸ Ð¿Ð¾ Ð·Ð°Ð¿ÑÐ¾ÑÑ ÑÑÑÑÐ¶ÑÐºÐ¾Ðµ Ð±Ð»Ð°Ð³Ð¾Ð²ÐµÑ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11524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6021288"/>
            <a:ext cx="311524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Устюжское Благовещение (1130-е </a:t>
            </a:r>
            <a:r>
              <a:rPr lang="ru-RU" dirty="0" err="1"/>
              <a:t>гг</a:t>
            </a:r>
            <a:r>
              <a:rPr lang="ru-RU" dirty="0"/>
              <a:t>)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900" y="1556792"/>
            <a:ext cx="2808312" cy="44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25900" y="6320744"/>
            <a:ext cx="311524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 smtClean="0"/>
              <a:t>Святой </a:t>
            </a:r>
            <a:r>
              <a:rPr lang="ru-RU" dirty="0"/>
              <a:t>Георгий  (1130-е </a:t>
            </a:r>
            <a:r>
              <a:rPr lang="ru-RU" dirty="0" err="1"/>
              <a:t>гг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Новгородская школа</a:t>
            </a:r>
          </a:p>
        </p:txBody>
      </p:sp>
      <p:pic>
        <p:nvPicPr>
          <p:cNvPr id="5" name="Рисунок 4" descr="ÐÐ°ÑÑÐ¸Ð½ÐºÐ¸ Ð¿Ð¾ Ð·Ð°Ð¿ÑÐ¾ÑÑ Ð¡Ð¿Ð°Ñ ÐÐµÑÑÐºÐ¾ÑÐ²Ð¾ÑÐ½ÑÐ¹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569335" cy="4229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7545" y="6021288"/>
            <a:ext cx="356933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Спас Нерукотворный (конец 12 века, около 1191 года)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656650"/>
            <a:ext cx="3541678" cy="4202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48065" y="6011459"/>
            <a:ext cx="356933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Архангел Гавриил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Ангел Златые власы»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Владимиро-Суздальское княжество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2893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1562503"/>
            <a:ext cx="3960440" cy="45243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Владимирская икона Божией </a:t>
            </a:r>
            <a:r>
              <a:rPr lang="ru-RU" sz="2400" b="1" dirty="0" smtClean="0">
                <a:solidFill>
                  <a:srgbClr val="C00000"/>
                </a:solidFill>
              </a:rPr>
              <a:t>Матери 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По </a:t>
            </a:r>
            <a:r>
              <a:rPr lang="ru-RU" sz="2400" dirty="0">
                <a:solidFill>
                  <a:srgbClr val="C00000"/>
                </a:solidFill>
              </a:rPr>
              <a:t>преданию, она была написана </a:t>
            </a:r>
            <a:r>
              <a:rPr lang="ru-RU" sz="2400" b="1" dirty="0">
                <a:solidFill>
                  <a:srgbClr val="C00000"/>
                </a:solidFill>
              </a:rPr>
              <a:t>евангелистом Лукой</a:t>
            </a:r>
            <a:r>
              <a:rPr lang="ru-RU" sz="2400" dirty="0">
                <a:solidFill>
                  <a:srgbClr val="C00000"/>
                </a:solidFill>
              </a:rPr>
              <a:t>, а в </a:t>
            </a:r>
            <a:r>
              <a:rPr lang="ru-RU" sz="2400" b="1" dirty="0">
                <a:solidFill>
                  <a:srgbClr val="C00000"/>
                </a:solidFill>
              </a:rPr>
              <a:t>начале 12 века была привезена на Русь</a:t>
            </a:r>
            <a:r>
              <a:rPr lang="ru-RU" sz="2400" dirty="0">
                <a:solidFill>
                  <a:srgbClr val="C00000"/>
                </a:solidFill>
              </a:rPr>
              <a:t>. Особенно почиталась князем </a:t>
            </a:r>
            <a:r>
              <a:rPr lang="ru-RU" sz="2400" b="1" dirty="0">
                <a:solidFill>
                  <a:srgbClr val="C00000"/>
                </a:solidFill>
              </a:rPr>
              <a:t>Андреем </a:t>
            </a:r>
            <a:r>
              <a:rPr lang="ru-RU" sz="2400" b="1" dirty="0" err="1">
                <a:solidFill>
                  <a:srgbClr val="C00000"/>
                </a:solidFill>
              </a:rPr>
              <a:t>Боголюбским</a:t>
            </a:r>
            <a:r>
              <a:rPr lang="ru-RU" sz="2400" dirty="0">
                <a:solidFill>
                  <a:srgbClr val="C00000"/>
                </a:solidFill>
              </a:rPr>
              <a:t>. А сейчас эта икона находится при ГТГ </a:t>
            </a:r>
            <a:r>
              <a:rPr lang="ru-RU" sz="2400" b="1" dirty="0">
                <a:solidFill>
                  <a:srgbClr val="C00000"/>
                </a:solidFill>
              </a:rPr>
              <a:t>в храме Николая Чудотворца в Толмачах</a:t>
            </a:r>
            <a:r>
              <a:rPr lang="ru-RU" sz="24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Культ предков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1764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900" dirty="0">
                <a:solidFill>
                  <a:srgbClr val="C00000"/>
                </a:solidFill>
              </a:rPr>
              <a:t>и</a:t>
            </a:r>
            <a:r>
              <a:rPr lang="ru-RU" sz="2900" dirty="0" smtClean="0">
                <a:solidFill>
                  <a:srgbClr val="C00000"/>
                </a:solidFill>
              </a:rPr>
              <a:t>значально первый и </a:t>
            </a:r>
            <a:r>
              <a:rPr lang="ru-RU" sz="2900" b="1" dirty="0">
                <a:solidFill>
                  <a:srgbClr val="C00000"/>
                </a:solidFill>
              </a:rPr>
              <a:t>главный бог </a:t>
            </a:r>
            <a:r>
              <a:rPr lang="ru-RU" sz="2900" dirty="0" smtClean="0">
                <a:solidFill>
                  <a:srgbClr val="C00000"/>
                </a:solidFill>
              </a:rPr>
              <a:t>– </a:t>
            </a:r>
            <a:r>
              <a:rPr lang="ru-RU" sz="2900" b="1" dirty="0">
                <a:solidFill>
                  <a:srgbClr val="C00000"/>
                </a:solidFill>
              </a:rPr>
              <a:t>Род</a:t>
            </a:r>
          </a:p>
          <a:p>
            <a:pPr>
              <a:buFontTx/>
              <a:buChar char="-"/>
            </a:pPr>
            <a:r>
              <a:rPr lang="ru-RU" sz="2900" dirty="0">
                <a:solidFill>
                  <a:srgbClr val="C00000"/>
                </a:solidFill>
              </a:rPr>
              <a:t>о</a:t>
            </a:r>
            <a:r>
              <a:rPr lang="ru-RU" sz="2900" dirty="0" smtClean="0">
                <a:solidFill>
                  <a:srgbClr val="C00000"/>
                </a:solidFill>
              </a:rPr>
              <a:t>бращение к предкам «</a:t>
            </a:r>
            <a:r>
              <a:rPr lang="ru-RU" sz="2900" b="1" dirty="0">
                <a:solidFill>
                  <a:srgbClr val="C00000"/>
                </a:solidFill>
              </a:rPr>
              <a:t>Чур</a:t>
            </a:r>
            <a:r>
              <a:rPr lang="ru-RU" sz="2900" dirty="0" smtClean="0">
                <a:solidFill>
                  <a:srgbClr val="C00000"/>
                </a:solidFill>
              </a:rPr>
              <a:t> (-</a:t>
            </a:r>
            <a:r>
              <a:rPr lang="en-US" sz="2900" dirty="0" smtClean="0">
                <a:solidFill>
                  <a:srgbClr val="C00000"/>
                </a:solidFill>
              </a:rPr>
              <a:t>&gt;</a:t>
            </a:r>
            <a:r>
              <a:rPr lang="ru-RU" sz="2900" dirty="0" smtClean="0">
                <a:solidFill>
                  <a:srgbClr val="C00000"/>
                </a:solidFill>
              </a:rPr>
              <a:t> пращур -</a:t>
            </a:r>
            <a:r>
              <a:rPr lang="en-US" sz="2900" dirty="0" smtClean="0">
                <a:solidFill>
                  <a:srgbClr val="C00000"/>
                </a:solidFill>
              </a:rPr>
              <a:t>&gt;</a:t>
            </a:r>
            <a:r>
              <a:rPr lang="ru-RU" sz="2900" dirty="0" smtClean="0">
                <a:solidFill>
                  <a:srgbClr val="C00000"/>
                </a:solidFill>
              </a:rPr>
              <a:t> предок) </a:t>
            </a:r>
            <a:r>
              <a:rPr lang="ru-RU" sz="2900" b="1" dirty="0">
                <a:solidFill>
                  <a:srgbClr val="C00000"/>
                </a:solidFill>
              </a:rPr>
              <a:t>меня</a:t>
            </a:r>
            <a:r>
              <a:rPr lang="ru-RU" sz="2900" dirty="0" smtClean="0">
                <a:solidFill>
                  <a:srgbClr val="C00000"/>
                </a:solidFill>
              </a:rPr>
              <a:t>» (пусть предок хранит меня)</a:t>
            </a:r>
          </a:p>
          <a:p>
            <a:pPr>
              <a:buFontTx/>
              <a:buChar char="-"/>
            </a:pPr>
            <a:r>
              <a:rPr lang="ru-RU" sz="2900" b="1" dirty="0">
                <a:solidFill>
                  <a:srgbClr val="C00000"/>
                </a:solidFill>
              </a:rPr>
              <a:t>традиции погребального обряда</a:t>
            </a:r>
            <a:r>
              <a:rPr lang="ru-RU" sz="2900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r>
              <a:rPr lang="ru-RU" sz="2900" dirty="0">
                <a:solidFill>
                  <a:srgbClr val="C00000"/>
                </a:solidFill>
              </a:rPr>
              <a:t>	</a:t>
            </a:r>
            <a:r>
              <a:rPr lang="ru-RU" sz="2900" dirty="0" smtClean="0">
                <a:solidFill>
                  <a:srgbClr val="C00000"/>
                </a:solidFill>
              </a:rPr>
              <a:t>• особый способ вынесения покойника из дома</a:t>
            </a:r>
          </a:p>
          <a:p>
            <a:pPr marL="0" indent="0">
              <a:buNone/>
            </a:pPr>
            <a:r>
              <a:rPr lang="ru-RU" sz="2900" dirty="0">
                <a:solidFill>
                  <a:srgbClr val="C00000"/>
                </a:solidFill>
              </a:rPr>
              <a:t>	</a:t>
            </a:r>
            <a:r>
              <a:rPr lang="ru-RU" sz="2900" dirty="0" smtClean="0">
                <a:solidFill>
                  <a:srgbClr val="C00000"/>
                </a:solidFill>
              </a:rPr>
              <a:t>• питье меда на тризне</a:t>
            </a:r>
          </a:p>
          <a:p>
            <a:pPr marL="0" indent="0">
              <a:buNone/>
            </a:pPr>
            <a:r>
              <a:rPr lang="ru-RU" sz="2900" dirty="0">
                <a:solidFill>
                  <a:srgbClr val="C00000"/>
                </a:solidFill>
              </a:rPr>
              <a:t>	</a:t>
            </a:r>
            <a:r>
              <a:rPr lang="ru-RU" sz="2900" dirty="0" smtClean="0">
                <a:solidFill>
                  <a:srgbClr val="C00000"/>
                </a:solidFill>
              </a:rPr>
              <a:t>• бдение на могиле покойника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1513" y="5797132"/>
            <a:ext cx="8208912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C00000"/>
                </a:solidFill>
              </a:rPr>
              <a:t>В</a:t>
            </a:r>
            <a:r>
              <a:rPr lang="ru-RU" sz="2300" b="1" dirty="0" smtClean="0">
                <a:solidFill>
                  <a:srgbClr val="C00000"/>
                </a:solidFill>
              </a:rPr>
              <a:t>ера </a:t>
            </a:r>
            <a:r>
              <a:rPr lang="ru-RU" sz="2300" b="1" dirty="0">
                <a:solidFill>
                  <a:srgbClr val="C00000"/>
                </a:solidFill>
              </a:rPr>
              <a:t>славян в потусторонний мир, с которым вполне можно было взаимодействовать, и, желательно, в позитивном ключе</a:t>
            </a: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Ярославская школа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171270" cy="51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1556792"/>
            <a:ext cx="4320480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«Ярославская </a:t>
            </a:r>
            <a:r>
              <a:rPr lang="ru-RU" sz="2800" b="1" dirty="0" err="1">
                <a:solidFill>
                  <a:srgbClr val="C00000"/>
                </a:solidFill>
              </a:rPr>
              <a:t>Оранта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Мягкость, теплота образа, не присущая византийской традиции живописи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Образ этой эпохи в искусстве</a:t>
            </a:r>
          </a:p>
        </p:txBody>
      </p:sp>
      <p:pic>
        <p:nvPicPr>
          <p:cNvPr id="5" name="Рисунок 4" descr="ÐÐ°ÑÑÐ¸Ð½ÐºÐ¸ Ð¿Ð¾ Ð·Ð°Ð¿ÑÐ¾ÑÑ Ð¿Ð¾ÑÐ»Ðµ Ð¿Ð¾Ð±Ð¾Ð¸ÑÐ° Ð¸Ð³Ð¾ÑÑ ÑÐ²ÑÑÐ¾ÑÐ»Ð°Ð²Ð¸ÑÐ° Ñ Ð¿Ð¾Ð»Ð¾Ð²ÑÐ°Ð¼Ð¸ Ð²Ð°ÑÐ½ÐµÑÐ¾Ð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896544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35596" y="5373215"/>
            <a:ext cx="396044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</a:rPr>
              <a:t>В.М.Васнецов</a:t>
            </a:r>
            <a:r>
              <a:rPr lang="ru-RU" sz="2000" b="1" dirty="0">
                <a:solidFill>
                  <a:srgbClr val="C00000"/>
                </a:solidFill>
              </a:rPr>
              <a:t> «После побоища Игоря </a:t>
            </a:r>
            <a:r>
              <a:rPr lang="ru-RU" sz="2000" b="1" dirty="0" err="1">
                <a:solidFill>
                  <a:srgbClr val="C00000"/>
                </a:solidFill>
              </a:rPr>
              <a:t>Святославича</a:t>
            </a:r>
            <a:r>
              <a:rPr lang="ru-RU" sz="2000" b="1" dirty="0">
                <a:solidFill>
                  <a:srgbClr val="C00000"/>
                </a:solidFill>
              </a:rPr>
              <a:t> с половцами</a:t>
            </a:r>
            <a:r>
              <a:rPr lang="ru-RU" sz="2000" b="1" dirty="0" smtClean="0">
                <a:solidFill>
                  <a:srgbClr val="C00000"/>
                </a:solidFill>
              </a:rPr>
              <a:t>» (1880 г)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ÐÐ°ÑÑÐ¸Ð½ÐºÐ¸ Ð¿Ð¾ Ð·Ð°Ð¿ÑÐ¾ÑÑ Ð¿Ð°Ð¼ÑÑÐ½Ð¸Ðº ÑÑÐ¸Ñ Ð´Ð¾Ð»Ð³Ð¾ÑÑÐºÐ¾Ð¼Ñ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2" r="19087"/>
          <a:stretch/>
        </p:blipFill>
        <p:spPr bwMode="auto">
          <a:xfrm>
            <a:off x="5652120" y="1700808"/>
            <a:ext cx="3096344" cy="35110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52120" y="5373216"/>
            <a:ext cx="3095744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</a:rPr>
              <a:t>С.Орлов</a:t>
            </a:r>
            <a:r>
              <a:rPr lang="ru-RU" sz="2000" b="1" dirty="0">
                <a:solidFill>
                  <a:srgbClr val="C00000"/>
                </a:solidFill>
              </a:rPr>
              <a:t> «Памятник Юрию Долгорукому» </a:t>
            </a:r>
            <a:r>
              <a:rPr lang="ru-RU" sz="2000" b="1" dirty="0" smtClean="0">
                <a:solidFill>
                  <a:srgbClr val="C00000"/>
                </a:solidFill>
              </a:rPr>
              <a:t> (1954 г)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Образ этой эпохи в искусстве</a:t>
            </a:r>
          </a:p>
        </p:txBody>
      </p:sp>
      <p:pic>
        <p:nvPicPr>
          <p:cNvPr id="5" name="Рисунок 4" descr="ÐÐ°ÑÑÐ¸Ð½ÐºÐ¸ Ð¿Ð¾ Ð·Ð°Ð¿ÑÐ¾ÑÑ Ð²Ð°ÑÐ½ÐµÑÐ¾Ð² Ð¾ÑÐ½Ð¾Ð²Ð°Ð½Ð¸Ðµ Ð¼Ð¾ÑÐºÐ²Ñ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176464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79512" y="4797152"/>
            <a:ext cx="417646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</a:rPr>
              <a:t>А.М.Васнецов</a:t>
            </a:r>
            <a:r>
              <a:rPr lang="ru-RU" sz="2000" b="1" dirty="0">
                <a:solidFill>
                  <a:srgbClr val="C00000"/>
                </a:solidFill>
              </a:rPr>
              <a:t> «Основание Москвы. Постройка первых стен Кремля</a:t>
            </a:r>
            <a:r>
              <a:rPr lang="ru-RU" sz="2000" b="1" dirty="0" smtClean="0">
                <a:solidFill>
                  <a:srgbClr val="C00000"/>
                </a:solidFill>
              </a:rPr>
              <a:t>»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http://sibro.ru/upload/iblock/f3a/Roerih-rus09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60848"/>
            <a:ext cx="4607418" cy="23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43461" y="4797152"/>
            <a:ext cx="417646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</a:rPr>
              <a:t>Н.Рерих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«Поход Игоря» (1942 г)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3941" y="5967266"/>
            <a:ext cx="597611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Опера </a:t>
            </a:r>
            <a:r>
              <a:rPr lang="ru-RU" sz="2800" b="1" dirty="0" err="1" smtClean="0">
                <a:solidFill>
                  <a:srgbClr val="C00000"/>
                </a:solidFill>
              </a:rPr>
              <a:t>А.П.Бородина</a:t>
            </a:r>
            <a:r>
              <a:rPr lang="ru-RU" sz="2800" b="1" dirty="0" smtClean="0">
                <a:solidFill>
                  <a:srgbClr val="C00000"/>
                </a:solidFill>
              </a:rPr>
              <a:t> «</a:t>
            </a:r>
            <a:r>
              <a:rPr lang="ru-RU" sz="2800" b="1" dirty="0">
                <a:solidFill>
                  <a:srgbClr val="C00000"/>
                </a:solidFill>
              </a:rPr>
              <a:t>К</a:t>
            </a:r>
            <a:r>
              <a:rPr lang="ru-RU" sz="2800" b="1" dirty="0" smtClean="0">
                <a:solidFill>
                  <a:srgbClr val="C00000"/>
                </a:solidFill>
              </a:rPr>
              <a:t>нязь Игорь»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Заключение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Русская </a:t>
            </a:r>
            <a:r>
              <a:rPr lang="ru-RU" sz="3600" b="1" dirty="0">
                <a:solidFill>
                  <a:srgbClr val="C00000"/>
                </a:solidFill>
              </a:rPr>
              <a:t>культура развивалась гармонично. Она шла вперед, не отрицая прошлого, а изменяя его так, как требовала того определенная эпоха. Однако вторжение монголов в 1237 году прервало это развитие и несколько переориентировало культурные контакты Руси.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Вера в повседневной жизни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</a:rPr>
              <a:t>наличие </a:t>
            </a:r>
            <a:r>
              <a:rPr lang="ru-RU" b="1" dirty="0" smtClean="0">
                <a:solidFill>
                  <a:srgbClr val="C00000"/>
                </a:solidFill>
              </a:rPr>
              <a:t>«бытовых» богов</a:t>
            </a:r>
            <a:r>
              <a:rPr lang="ru-RU" dirty="0" smtClean="0">
                <a:solidFill>
                  <a:srgbClr val="C00000"/>
                </a:solidFill>
              </a:rPr>
              <a:t>: </a:t>
            </a:r>
            <a:r>
              <a:rPr lang="ru-RU" b="1" dirty="0" err="1" smtClean="0">
                <a:solidFill>
                  <a:srgbClr val="C00000"/>
                </a:solidFill>
              </a:rPr>
              <a:t>Мокошь</a:t>
            </a:r>
            <a:r>
              <a:rPr lang="ru-RU" dirty="0" smtClean="0">
                <a:solidFill>
                  <a:srgbClr val="C00000"/>
                </a:solidFill>
              </a:rPr>
              <a:t> (богиня </a:t>
            </a:r>
            <a:r>
              <a:rPr lang="ru-RU" dirty="0">
                <a:solidFill>
                  <a:srgbClr val="C00000"/>
                </a:solidFill>
              </a:rPr>
              <a:t>прядения, плодородия, семьи)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b="1" dirty="0" smtClean="0">
                <a:solidFill>
                  <a:srgbClr val="C00000"/>
                </a:solidFill>
              </a:rPr>
              <a:t>Велес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как </a:t>
            </a:r>
            <a:r>
              <a:rPr lang="ru-RU" dirty="0" smtClean="0">
                <a:solidFill>
                  <a:srgbClr val="C00000"/>
                </a:solidFill>
              </a:rPr>
              <a:t>бог скота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вера в </a:t>
            </a:r>
            <a:r>
              <a:rPr lang="ru-RU" b="1" dirty="0">
                <a:solidFill>
                  <a:srgbClr val="C00000"/>
                </a:solidFill>
              </a:rPr>
              <a:t>бытовых духов</a:t>
            </a:r>
            <a:r>
              <a:rPr lang="ru-RU" dirty="0">
                <a:solidFill>
                  <a:srgbClr val="C00000"/>
                </a:solidFill>
              </a:rPr>
              <a:t>: домового, банника, </a:t>
            </a:r>
            <a:r>
              <a:rPr lang="ru-RU" dirty="0" smtClean="0">
                <a:solidFill>
                  <a:srgbClr val="C00000"/>
                </a:solidFill>
              </a:rPr>
              <a:t>дворового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наличие </a:t>
            </a:r>
            <a:r>
              <a:rPr lang="ru-RU" b="1" dirty="0">
                <a:solidFill>
                  <a:srgbClr val="C00000"/>
                </a:solidFill>
              </a:rPr>
              <a:t>обрядовых </a:t>
            </a:r>
            <a:r>
              <a:rPr lang="ru-RU" b="1" dirty="0" smtClean="0">
                <a:solidFill>
                  <a:srgbClr val="C00000"/>
                </a:solidFill>
              </a:rPr>
              <a:t>песен</a:t>
            </a:r>
            <a:r>
              <a:rPr lang="ru-RU" dirty="0" smtClean="0">
                <a:solidFill>
                  <a:srgbClr val="C00000"/>
                </a:solidFill>
              </a:rPr>
              <a:t>: </a:t>
            </a:r>
            <a:r>
              <a:rPr lang="ru-RU" dirty="0">
                <a:solidFill>
                  <a:srgbClr val="C00000"/>
                </a:solidFill>
              </a:rPr>
              <a:t>колядки, купальские, жатвенные, </a:t>
            </a:r>
            <a:r>
              <a:rPr lang="ru-RU" dirty="0" err="1">
                <a:solidFill>
                  <a:srgbClr val="C00000"/>
                </a:solidFill>
              </a:rPr>
              <a:t>обжиночные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sprezo.ru/wp-content/uploads/2014/05/wo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Материальные формы культа славян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6705" y="1556792"/>
            <a:ext cx="3889271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Капище</a:t>
            </a:r>
            <a:r>
              <a:rPr lang="ru-RU" sz="2400" dirty="0" smtClean="0">
                <a:solidFill>
                  <a:srgbClr val="C00000"/>
                </a:solidFill>
              </a:rPr>
              <a:t> – особое место поклонения богам, </a:t>
            </a:r>
            <a:r>
              <a:rPr lang="ru-RU" sz="2400" b="1" dirty="0" smtClean="0">
                <a:solidFill>
                  <a:srgbClr val="C00000"/>
                </a:solidFill>
              </a:rPr>
              <a:t>языческий храм</a:t>
            </a:r>
            <a:r>
              <a:rPr lang="ru-RU" sz="2400" dirty="0" smtClean="0">
                <a:solidFill>
                  <a:srgbClr val="C00000"/>
                </a:solidFill>
              </a:rPr>
              <a:t> (зачастую под открытым небом)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ÐÐ°ÑÑÐ¸Ð½ÐºÐ¸ Ð¿Ð¾ Ð·Ð°Ð¿ÑÐ¾ÑÑ ÐºÐ°Ð¿Ð¸ÑÐ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" t="3730" r="2933" b="2132"/>
          <a:stretch/>
        </p:blipFill>
        <p:spPr bwMode="auto">
          <a:xfrm>
            <a:off x="467544" y="3212976"/>
            <a:ext cx="3888432" cy="2880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99992" y="1556792"/>
            <a:ext cx="417646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Идолы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– изображения богов </a:t>
            </a:r>
            <a:r>
              <a:rPr lang="ru-RU" sz="2400" dirty="0">
                <a:solidFill>
                  <a:srgbClr val="C00000"/>
                </a:solidFill>
              </a:rPr>
              <a:t>(из камня или дерева</a:t>
            </a:r>
            <a:r>
              <a:rPr lang="ru-RU" sz="2400" dirty="0" smtClean="0">
                <a:solidFill>
                  <a:srgbClr val="C00000"/>
                </a:solidFill>
              </a:rPr>
              <a:t>)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ÐÐ±ÑÑÑÑÐºÐ¸Ð¹ Ð¸Ð´Ð¾Ð» Ð² ÐÑÐ°ÐºÐ¾Ð²ÑÐºÐ¾Ð¼ Ð°ÑÑÐµÐ¾Ð»Ð¾Ð³Ð¸ÑÐµÑÐºÐ¾Ð¼ Ð¼ÑÐ·Ðµ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467218" cy="362973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220072" y="6228601"/>
            <a:ext cx="295232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i="1" dirty="0" err="1" smtClean="0">
                <a:solidFill>
                  <a:srgbClr val="C00000"/>
                </a:solidFill>
              </a:rPr>
              <a:t>Збручский</a:t>
            </a:r>
            <a:r>
              <a:rPr lang="ru-RU" sz="3200" i="1" dirty="0" smtClean="0">
                <a:solidFill>
                  <a:srgbClr val="C00000"/>
                </a:solidFill>
              </a:rPr>
              <a:t> идол</a:t>
            </a:r>
            <a:endParaRPr lang="ru-RU" sz="3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</TotalTime>
  <Words>2220</Words>
  <Application>Microsoft Office PowerPoint</Application>
  <PresentationFormat>Экран (4:3)</PresentationFormat>
  <Paragraphs>303</Paragraphs>
  <Slides>73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Культура домонгольской Руси</vt:lpstr>
      <vt:lpstr>Проблемные вопросы</vt:lpstr>
      <vt:lpstr>Понятие и периодизация</vt:lpstr>
      <vt:lpstr>Культура восточных славян</vt:lpstr>
      <vt:lpstr>Духовная культура, ее особенности</vt:lpstr>
      <vt:lpstr>Вера в одушевленность природы </vt:lpstr>
      <vt:lpstr>Культ предков</vt:lpstr>
      <vt:lpstr>Вера в повседневной жизни</vt:lpstr>
      <vt:lpstr>Материальные формы культа славян</vt:lpstr>
      <vt:lpstr>Языческая реформа</vt:lpstr>
      <vt:lpstr>Материальная культура</vt:lpstr>
      <vt:lpstr>Земледелие</vt:lpstr>
      <vt:lpstr>Ремесла</vt:lpstr>
      <vt:lpstr>Торговля</vt:lpstr>
      <vt:lpstr>Киевская Русь</vt:lpstr>
      <vt:lpstr>Особенности Древнерусской культуры</vt:lpstr>
      <vt:lpstr>«Словесное» творчество</vt:lpstr>
      <vt:lpstr>Письменность на Руси</vt:lpstr>
      <vt:lpstr>Письменность на Руси</vt:lpstr>
      <vt:lpstr>Переведенные тексты</vt:lpstr>
      <vt:lpstr>Жанры древнерусской литературы</vt:lpstr>
      <vt:lpstr>Жанры древнерусской литературы</vt:lpstr>
      <vt:lpstr>Жанры древнерусской литературы</vt:lpstr>
      <vt:lpstr>Жанры древнерусской литературы</vt:lpstr>
      <vt:lpstr>Жанры древнерусской литературы</vt:lpstr>
      <vt:lpstr>Берестяные грамоты и граффити</vt:lpstr>
      <vt:lpstr>Древнерусская архитектура</vt:lpstr>
      <vt:lpstr>Первый каменный храм</vt:lpstr>
      <vt:lpstr>Архитектура времен Ярослава Мудрого</vt:lpstr>
      <vt:lpstr>Софийские соборы</vt:lpstr>
      <vt:lpstr>Другие соборы</vt:lpstr>
      <vt:lpstr>Устройство крестово-купольного храма</vt:lpstr>
      <vt:lpstr>Термины</vt:lpstr>
      <vt:lpstr>Смысловая нагрузка</vt:lpstr>
      <vt:lpstr>Изобразительное искусство</vt:lpstr>
      <vt:lpstr>Изобразительное искусство</vt:lpstr>
      <vt:lpstr>Иконопись Киевской Руси</vt:lpstr>
      <vt:lpstr>Книжные миниатюры</vt:lpstr>
      <vt:lpstr>Книжные миниатюры</vt:lpstr>
      <vt:lpstr>Ювелирное дело</vt:lpstr>
      <vt:lpstr>Ювелирное дело</vt:lpstr>
      <vt:lpstr>Образ этой эпохи в искусстве</vt:lpstr>
      <vt:lpstr>Образ этой эпохи в искусстве</vt:lpstr>
      <vt:lpstr>Культура начального периода раздробленности Руси</vt:lpstr>
      <vt:lpstr>Литература</vt:lpstr>
      <vt:lpstr>Литература</vt:lpstr>
      <vt:lpstr>Архитектура</vt:lpstr>
      <vt:lpstr>Владимиро-суздальская архитектура</vt:lpstr>
      <vt:lpstr>При Юрии Долгоруком (1125-1157)</vt:lpstr>
      <vt:lpstr>При Андрее Боголюбском  (1157-1174)</vt:lpstr>
      <vt:lpstr>При Андрее Боголюбском  (1157-1174)</vt:lpstr>
      <vt:lpstr>При Андрее Боголюбском  (1157-1174)</vt:lpstr>
      <vt:lpstr>При Всеволоде Большое Гнездо (1176-1212)</vt:lpstr>
      <vt:lpstr>Поздние постройки</vt:lpstr>
      <vt:lpstr>Новгородская архитектура</vt:lpstr>
      <vt:lpstr>Ранние памятники</vt:lpstr>
      <vt:lpstr>Ранние памятники</vt:lpstr>
      <vt:lpstr>Расцвет</vt:lpstr>
      <vt:lpstr>Расцвет</vt:lpstr>
      <vt:lpstr>Вершина</vt:lpstr>
      <vt:lpstr>Поздние постройки </vt:lpstr>
      <vt:lpstr>Смоленская архитектура</vt:lpstr>
      <vt:lpstr>Памятники</vt:lpstr>
      <vt:lpstr>Памятники</vt:lpstr>
      <vt:lpstr>Изобразительное искусство</vt:lpstr>
      <vt:lpstr>Новгородская школа</vt:lpstr>
      <vt:lpstr>Новгородская школа</vt:lpstr>
      <vt:lpstr>Новгородская школа</vt:lpstr>
      <vt:lpstr>Владимиро-Суздальское княжество</vt:lpstr>
      <vt:lpstr>Ярославская школа</vt:lpstr>
      <vt:lpstr>Образ этой эпохи в искусстве</vt:lpstr>
      <vt:lpstr>Образ этой эпохи в искусстве</vt:lpstr>
      <vt:lpstr>Заключение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домонгольской Руси</dc:title>
  <dc:creator>Nvidia</dc:creator>
  <cp:lastModifiedBy>User</cp:lastModifiedBy>
  <cp:revision>58</cp:revision>
  <dcterms:created xsi:type="dcterms:W3CDTF">2018-10-16T15:08:07Z</dcterms:created>
  <dcterms:modified xsi:type="dcterms:W3CDTF">2023-10-06T10:28:50Z</dcterms:modified>
</cp:coreProperties>
</file>