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8.xml" ContentType="application/vnd.openxmlformats-officedocument.theme+xml"/>
  <Override PartName="/ppt/theme/theme9.xml" ContentType="application/vnd.openxmlformats-officedocument.theme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10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theme/theme4.xml" ContentType="application/vnd.openxmlformats-officedocument.them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4" r:id="rId8"/>
    <p:sldMasterId id="2147483666" r:id="rId9"/>
    <p:sldMasterId id="2147483668" r:id="rId10"/>
  </p:sldMasterIdLst>
  <p:sldIdLst>
    <p:sldId id="256" r:id="rId11"/>
    <p:sldId id="257" r:id="rId12"/>
    <p:sldId id="258" r:id="rId13"/>
    <p:sldId id="259" r:id="rId14"/>
    <p:sldId id="261" r:id="rId15"/>
    <p:sldId id="262" r:id="rId16"/>
    <p:sldId id="260" r:id="rId17"/>
    <p:sldId id="264" r:id="rId18"/>
    <p:sldId id="265" r:id="rId19"/>
    <p:sldId id="267" r:id="rId20"/>
    <p:sldId id="268" r:id="rId21"/>
    <p:sldId id="269" r:id="rId22"/>
    <p:sldId id="266" r:id="rId23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3384" y="-13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D0DE10B-3A19-448B-89F9-01052C928B9D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D05A182-23BB-4D12-889C-827C0FEDEDBC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B5C6FA31-4DD7-4C30-8FA7-AA4E339E1445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0645562-4F81-4039-AEF7-574E7AD24B04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717096A-3FE0-46E8-8C82-3C59DDDD48D3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02EE82DB-BF22-4FAC-87D0-4532E8CC989B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4C84B72C-99D4-4367-A4D8-7B85B0C25B95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27FF67C-794C-479F-B677-7D0B7C2B7A89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068D5997-A99F-4A96-BD92-C0DF5826C556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54FFB5D5-ABA0-4B08-903B-F13C07AE5B67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B82ABF6-1DD0-4B08-9F83-C5AA87768BF2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1662F4D-8D0C-4CE6-9144-52DCF07F87D7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AE3630E-BB8C-4511-9EE4-EF2FBF29512C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C4EC4E6-2150-4F04-9417-2998CC81FD13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4000" b="1" strike="noStrike" cap="all" spc="-1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lang="ru-RU" sz="4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ru-RU" sz="20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Образец текста</a:t>
            </a:r>
            <a:endParaRPr lang="ru-RU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F1977F0-3DBF-43C0-94FD-7FD0772404D8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8BFB3F8-158F-4E88-B07B-4A1ECE58648D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5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708A1B9-541D-4882-92E4-0DF1FC6C40AA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54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FBB00DF-2263-4D7B-A7AC-D0C7CF96596A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/>
    <p:bodyStyle/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lang="ru-RU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58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60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9CBE438-0E1E-47FB-88FF-F4CBFAAA2D76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/>
    <p:bodyStyle/>
    <p:otherStyle/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lang="ru-RU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64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66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BC8D30A-2C82-47C7-9F6B-5C0ACF2C5495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33000"/>
            <a:ext cx="9143640" cy="2924640"/>
          </a:xfrm>
          <a:prstGeom prst="rect">
            <a:avLst/>
          </a:prstGeom>
          <a:ln w="0">
            <a:noFill/>
          </a:ln>
        </p:spPr>
      </p:pic>
      <p:pic>
        <p:nvPicPr>
          <p:cNvPr id="70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71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48680"/>
            <a:ext cx="5904656" cy="4467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pic>
        <p:nvPicPr>
          <p:cNvPr id="73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76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9112" y="421724"/>
            <a:ext cx="5544616" cy="456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4400"/>
              <a:t/>
            </a:r>
            <a:br>
              <a:rPr sz="4400"/>
            </a:b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79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82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50631"/>
            <a:ext cx="5832648" cy="4412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/>
              <a:t/>
            </a:r>
            <a:br>
              <a:rPr sz="4400"/>
            </a:b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85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87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2120" y="279233"/>
            <a:ext cx="5616624" cy="4596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/>
              <a:t/>
            </a:r>
            <a:br>
              <a:rPr sz="4400"/>
            </a:b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96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99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6164" y="430187"/>
            <a:ext cx="6062317" cy="4200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/>
              <a:t/>
            </a:r>
            <a:br>
              <a:rPr sz="4400"/>
            </a:b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02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105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575" t="3189" r="22993" b="3877"/>
          <a:stretch/>
        </p:blipFill>
        <p:spPr bwMode="auto">
          <a:xfrm>
            <a:off x="2195736" y="404664"/>
            <a:ext cx="4680520" cy="4803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/>
              <a:t/>
            </a:r>
            <a:br>
              <a:rPr sz="4400"/>
            </a:b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90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93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8829" y="620688"/>
            <a:ext cx="6065981" cy="364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 dirty="0"/>
              <a:t/>
            </a:r>
            <a:br>
              <a:rPr sz="4400" dirty="0"/>
            </a:br>
            <a:endParaRPr lang="ru-RU" sz="4400" b="0" strike="noStrike" spc="-1" dirty="0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14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117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842120" y="208334"/>
            <a:ext cx="58262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Отрицательное влияние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кадровой ситуации на образовательный процесс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165760"/>
            <a:ext cx="8749190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итоговой аттестации.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разными категориями учащихся.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>
                <a:latin typeface="Times New Roman"/>
                <a:ea typeface="Times New Roman"/>
              </a:rPr>
              <a:t>Подготовка и проведение экспериментальных</a:t>
            </a:r>
          </a:p>
          <a:p>
            <a:pPr>
              <a:lnSpc>
                <a:spcPct val="150000"/>
              </a:lnSpc>
            </a:pPr>
            <a:r>
              <a:rPr lang="ru-RU" sz="3200" dirty="0" smtClean="0">
                <a:latin typeface="Times New Roman"/>
                <a:ea typeface="Times New Roman"/>
              </a:rPr>
              <a:t>заданий.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 dirty="0"/>
              <a:t/>
            </a:r>
            <a:br>
              <a:rPr sz="4400" dirty="0"/>
            </a:br>
            <a:endParaRPr lang="ru-RU" sz="4400" b="0" strike="noStrike" spc="-1" dirty="0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14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117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842120" y="208334"/>
            <a:ext cx="58262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дефициты компетенций педагогов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7459" y="2149780"/>
            <a:ext cx="9316461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 повышенного и высокого уровня.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экспериментальными заданиями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3200" dirty="0">
                <a:latin typeface="Times New Roman"/>
                <a:ea typeface="Times New Roman"/>
              </a:rPr>
              <a:t>Методика подготовки к ЕГЭ/ОГЭ</a:t>
            </a:r>
            <a:r>
              <a:rPr lang="ru-RU" sz="3200" dirty="0" smtClean="0">
                <a:latin typeface="Times New Roman"/>
                <a:ea typeface="Times New Roman"/>
              </a:rPr>
              <a:t>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олимпиадных задач.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3626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 dirty="0"/>
              <a:t/>
            </a:r>
            <a:br>
              <a:rPr sz="4400" dirty="0"/>
            </a:br>
            <a:endParaRPr lang="ru-RU" sz="4400" b="0" strike="noStrike" spc="-1" dirty="0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14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117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658888" y="854665"/>
            <a:ext cx="5826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7459" y="2149780"/>
            <a:ext cx="8371394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педагогические технологии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Дифференциация и индивидуализация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направленность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результатами оценочных процедур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итоговым формам контроля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одарёнными детьми</a:t>
            </a:r>
          </a:p>
        </p:txBody>
      </p:sp>
    </p:spTree>
    <p:extLst>
      <p:ext uri="{BB962C8B-B14F-4D97-AF65-F5344CB8AC3E}">
        <p14:creationId xmlns:p14="http://schemas.microsoft.com/office/powerpoint/2010/main" xmlns="" val="4041279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 dirty="0"/>
              <a:t/>
            </a:r>
            <a:br>
              <a:rPr sz="4400" dirty="0"/>
            </a:br>
            <a:endParaRPr lang="ru-RU" sz="4400" b="0" strike="noStrike" spc="-1" dirty="0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14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117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658708" y="560475"/>
            <a:ext cx="58262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Районное методическое объединение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1688" y="2149780"/>
            <a:ext cx="5897640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Обмен опытом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поддержка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 планирование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новых технологий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мероприятий</a:t>
            </a:r>
          </a:p>
        </p:txBody>
      </p:sp>
    </p:spTree>
    <p:extLst>
      <p:ext uri="{BB962C8B-B14F-4D97-AF65-F5344CB8AC3E}">
        <p14:creationId xmlns:p14="http://schemas.microsoft.com/office/powerpoint/2010/main" xmlns="" val="2983520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 dirty="0"/>
              <a:t/>
            </a:r>
            <a:br>
              <a:rPr sz="4400" dirty="0"/>
            </a:br>
            <a:endParaRPr lang="ru-RU" sz="4400" b="0" strike="noStrike" spc="-1" dirty="0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14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117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670540" y="837474"/>
            <a:ext cx="5826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ресурсы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1688" y="2397948"/>
            <a:ext cx="7158498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Цифровые образовательные ресурсы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Онлайн-платформы и сервисы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Специализированные проекты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сообщества</a:t>
            </a:r>
          </a:p>
        </p:txBody>
      </p:sp>
    </p:spTree>
    <p:extLst>
      <p:ext uri="{BB962C8B-B14F-4D97-AF65-F5344CB8AC3E}">
        <p14:creationId xmlns:p14="http://schemas.microsoft.com/office/powerpoint/2010/main" xmlns="" val="1759934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3919320"/>
            <a:ext cx="9143640" cy="2924640"/>
          </a:xfrm>
          <a:prstGeom prst="rect">
            <a:avLst/>
          </a:prstGeom>
          <a:ln w="0">
            <a:noFill/>
          </a:ln>
        </p:spPr>
      </p:pic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r>
              <a:rPr sz="4400" dirty="0"/>
              <a:t/>
            </a:r>
            <a:br>
              <a:rPr sz="4400" dirty="0"/>
            </a:br>
            <a:endParaRPr lang="ru-RU" sz="4400" b="0" strike="noStrike" spc="-1" dirty="0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14" name="Picture 6" descr="C:\Users\User\Desktop\img_6040.png"/>
          <p:cNvPicPr/>
          <p:nvPr/>
        </p:nvPicPr>
        <p:blipFill>
          <a:blip r:embed="rId3"/>
          <a:stretch/>
        </p:blipFill>
        <p:spPr>
          <a:xfrm>
            <a:off x="83880" y="188640"/>
            <a:ext cx="1758240" cy="1944000"/>
          </a:xfrm>
          <a:prstGeom prst="rect">
            <a:avLst/>
          </a:prstGeom>
          <a:ln w="0">
            <a:noFill/>
          </a:ln>
        </p:spPr>
      </p:pic>
      <p:pic>
        <p:nvPicPr>
          <p:cNvPr id="117" name="Picture 4" descr="Утвержден брендбук Года единства народов России. — ГАУ ДПО РМЦ ДО РБ"/>
          <p:cNvPicPr/>
          <p:nvPr/>
        </p:nvPicPr>
        <p:blipFill>
          <a:blip r:embed="rId4"/>
          <a:stretch/>
        </p:blipFill>
        <p:spPr>
          <a:xfrm>
            <a:off x="7773840" y="188640"/>
            <a:ext cx="1079640" cy="1728000"/>
          </a:xfrm>
          <a:prstGeom prst="rect">
            <a:avLst/>
          </a:prstGeom>
          <a:ln w="0"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75190" y="620688"/>
            <a:ext cx="81369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</a:t>
            </a: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Районное методическое объединение</a:t>
            </a: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1894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3786</TotalTime>
  <Words>111</Words>
  <Application>Microsoft Office PowerPoint</Application>
  <PresentationFormat>Экран (4:3)</PresentationFormat>
  <Paragraphs>47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Слайд 1</vt:lpstr>
      <vt:lpstr>Слайд 2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Торжественное вручение аттестатов и медалей «За особые успехи в учении» выпускникам Байкаловского муниципального района</dc:title>
  <dc:creator>User</dc:creator>
  <cp:lastModifiedBy>1</cp:lastModifiedBy>
  <cp:revision>45</cp:revision>
  <dcterms:created xsi:type="dcterms:W3CDTF">2026-06-23T06:46:12Z</dcterms:created>
  <dcterms:modified xsi:type="dcterms:W3CDTF">2026-08-27T04:51:04Z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15</vt:i4>
  </property>
</Properties>
</file>