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4" r:id="rId8"/>
    <p:sldMasterId id="2147483666" r:id="rId9"/>
    <p:sldMasterId id="2147483668" r:id="rId10"/>
  </p:sldMasterIdLst>
  <p:sldIdLst>
    <p:sldId id="256" r:id="rId11"/>
    <p:sldId id="261" r:id="rId12"/>
    <p:sldId id="258" r:id="rId13"/>
    <p:sldId id="268" r:id="rId14"/>
    <p:sldId id="265" r:id="rId15"/>
    <p:sldId id="266" r:id="rId16"/>
    <p:sldId id="264" r:id="rId17"/>
    <p:sldId id="269" r:id="rId18"/>
    <p:sldId id="267" r:id="rId19"/>
    <p:sldId id="263" r:id="rId20"/>
    <p:sldId id="262" r:id="rId21"/>
    <p:sldId id="270" r:id="rId22"/>
    <p:sldId id="271" r:id="rId23"/>
    <p:sldId id="272" r:id="rId24"/>
    <p:sldId id="273" r:id="rId25"/>
    <p:sldId id="275" r:id="rId26"/>
    <p:sldId id="276" r:id="rId27"/>
    <p:sldId id="277" r:id="rId28"/>
    <p:sldId id="278" r:id="rId29"/>
    <p:sldId id="280" r:id="rId30"/>
    <p:sldId id="281" r:id="rId31"/>
    <p:sldId id="282" r:id="rId32"/>
    <p:sldId id="283" r:id="rId33"/>
    <p:sldId id="284" r:id="rId34"/>
    <p:sldId id="285" r:id="rId35"/>
    <p:sldId id="279" r:id="rId36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0000CC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4" autoAdjust="0"/>
    <p:restoredTop sz="94660"/>
  </p:normalViewPr>
  <p:slideViewPr>
    <p:cSldViewPr>
      <p:cViewPr varScale="1">
        <p:scale>
          <a:sx n="116" d="100"/>
          <a:sy n="116" d="100"/>
        </p:scale>
        <p:origin x="-150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E828DB-8977-429E-B011-845F6D564CC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6A400D-7A61-42BA-B2BF-EE263ED3CD38}">
      <dgm:prSet phldrT="[Текст]"/>
      <dgm:spPr/>
      <dgm:t>
        <a:bodyPr/>
        <a:lstStyle/>
        <a:p>
          <a:r>
            <a:rPr lang="ru-RU" b="1" dirty="0"/>
            <a:t>Результат обучения ребенка</a:t>
          </a:r>
          <a:endParaRPr lang="ru-RU" dirty="0"/>
        </a:p>
      </dgm:t>
    </dgm:pt>
    <dgm:pt modelId="{6ADCA711-5C88-4CC3-822D-883CC953101A}" type="parTrans" cxnId="{F9396C10-CE15-49CA-B5C4-7D12CFB7A280}">
      <dgm:prSet/>
      <dgm:spPr/>
      <dgm:t>
        <a:bodyPr/>
        <a:lstStyle/>
        <a:p>
          <a:endParaRPr lang="ru-RU"/>
        </a:p>
      </dgm:t>
    </dgm:pt>
    <dgm:pt modelId="{655E3F82-905D-490B-A2D4-058242C5874B}" type="sibTrans" cxnId="{F9396C10-CE15-49CA-B5C4-7D12CFB7A280}">
      <dgm:prSet/>
      <dgm:spPr/>
      <dgm:t>
        <a:bodyPr/>
        <a:lstStyle/>
        <a:p>
          <a:endParaRPr lang="ru-RU"/>
        </a:p>
      </dgm:t>
    </dgm:pt>
    <dgm:pt modelId="{F36AF5D6-77BA-42E4-8D14-DFA7DE2F3DBD}">
      <dgm:prSet/>
      <dgm:spPr/>
      <dgm:t>
        <a:bodyPr/>
        <a:lstStyle/>
        <a:p>
          <a:endParaRPr lang="ru-RU"/>
        </a:p>
      </dgm:t>
    </dgm:pt>
    <dgm:pt modelId="{FCF25498-DD86-4884-9D6A-40C2EE4181A9}" type="parTrans" cxnId="{5E7B2937-D6A6-4441-8E49-5C1D3D0E731F}">
      <dgm:prSet/>
      <dgm:spPr/>
      <dgm:t>
        <a:bodyPr/>
        <a:lstStyle/>
        <a:p>
          <a:endParaRPr lang="ru-RU"/>
        </a:p>
      </dgm:t>
    </dgm:pt>
    <dgm:pt modelId="{29AEB4A2-B43F-4F07-B1D4-CBAEC0DD223B}" type="sibTrans" cxnId="{5E7B2937-D6A6-4441-8E49-5C1D3D0E731F}">
      <dgm:prSet/>
      <dgm:spPr/>
      <dgm:t>
        <a:bodyPr/>
        <a:lstStyle/>
        <a:p>
          <a:endParaRPr lang="ru-RU"/>
        </a:p>
      </dgm:t>
    </dgm:pt>
    <dgm:pt modelId="{4650CF4A-1EFD-4A8B-8C9E-7673BA07B289}">
      <dgm:prSet/>
      <dgm:spPr/>
      <dgm:t>
        <a:bodyPr/>
        <a:lstStyle/>
        <a:p>
          <a:endParaRPr lang="ru-RU"/>
        </a:p>
      </dgm:t>
    </dgm:pt>
    <dgm:pt modelId="{D8CBABBF-3D28-4A29-BF4D-0474BBDBE14E}" type="parTrans" cxnId="{68838F4E-8B8E-47E5-BAD1-11F3700B1F29}">
      <dgm:prSet/>
      <dgm:spPr/>
      <dgm:t>
        <a:bodyPr/>
        <a:lstStyle/>
        <a:p>
          <a:endParaRPr lang="ru-RU"/>
        </a:p>
      </dgm:t>
    </dgm:pt>
    <dgm:pt modelId="{E33A8E20-CA62-4407-8BB2-FDDC35CF99BE}" type="sibTrans" cxnId="{68838F4E-8B8E-47E5-BAD1-11F3700B1F29}">
      <dgm:prSet/>
      <dgm:spPr/>
      <dgm:t>
        <a:bodyPr/>
        <a:lstStyle/>
        <a:p>
          <a:endParaRPr lang="ru-RU"/>
        </a:p>
      </dgm:t>
    </dgm:pt>
    <dgm:pt modelId="{2E0F1167-12A5-4306-BE99-B5AF871D584C}">
      <dgm:prSet phldrT="[Текст]" custT="1"/>
      <dgm:spPr>
        <a:solidFill>
          <a:srgbClr val="FFFF99"/>
        </a:solidFill>
      </dgm:spPr>
      <dgm:t>
        <a:bodyPr/>
        <a:lstStyle/>
        <a:p>
          <a:r>
            <a:rPr lang="ru-RU" sz="2200" b="1" dirty="0">
              <a:solidFill>
                <a:schemeClr val="tx1"/>
              </a:solidFill>
            </a:rPr>
            <a:t>Личностные</a:t>
          </a:r>
          <a:r>
            <a:rPr lang="ru-RU" sz="2200" dirty="0"/>
            <a:t> </a:t>
          </a:r>
        </a:p>
      </dgm:t>
    </dgm:pt>
    <dgm:pt modelId="{A5E3B2FE-F8EA-4BE2-BD94-0DF0DB775CA1}" type="sibTrans" cxnId="{1371B4A6-7CC4-4A7D-9F00-16F932A8AAD0}">
      <dgm:prSet/>
      <dgm:spPr/>
      <dgm:t>
        <a:bodyPr/>
        <a:lstStyle/>
        <a:p>
          <a:endParaRPr lang="ru-RU"/>
        </a:p>
      </dgm:t>
    </dgm:pt>
    <dgm:pt modelId="{16C189A1-8513-4A44-8EA3-EA5E82C6362F}" type="parTrans" cxnId="{1371B4A6-7CC4-4A7D-9F00-16F932A8AAD0}">
      <dgm:prSet/>
      <dgm:spPr/>
      <dgm:t>
        <a:bodyPr/>
        <a:lstStyle/>
        <a:p>
          <a:endParaRPr lang="ru-RU"/>
        </a:p>
      </dgm:t>
    </dgm:pt>
    <dgm:pt modelId="{38AA18D0-88FC-4B5F-82D8-EF32897CE672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200" b="1" dirty="0">
              <a:solidFill>
                <a:schemeClr val="tx1"/>
              </a:solidFill>
            </a:rPr>
            <a:t>Семейные и</a:t>
          </a:r>
          <a:r>
            <a:rPr lang="ru-RU" sz="1800" b="1" dirty="0">
              <a:solidFill>
                <a:schemeClr val="tx1"/>
              </a:solidFill>
            </a:rPr>
            <a:t> </a:t>
          </a:r>
          <a:r>
            <a:rPr lang="ru-RU" sz="2200" b="1" dirty="0">
              <a:solidFill>
                <a:schemeClr val="tx1"/>
              </a:solidFill>
            </a:rPr>
            <a:t>внешние</a:t>
          </a:r>
        </a:p>
      </dgm:t>
    </dgm:pt>
    <dgm:pt modelId="{5F3C9E48-40CE-48D7-9B17-BB77C2E34E6D}" type="sibTrans" cxnId="{2CFA9B4A-3B8E-4195-92D7-0056D7C2A59D}">
      <dgm:prSet/>
      <dgm:spPr/>
      <dgm:t>
        <a:bodyPr/>
        <a:lstStyle/>
        <a:p>
          <a:endParaRPr lang="ru-RU"/>
        </a:p>
      </dgm:t>
    </dgm:pt>
    <dgm:pt modelId="{47226A62-2031-4C7B-9858-C71F1B6FD7AA}" type="parTrans" cxnId="{2CFA9B4A-3B8E-4195-92D7-0056D7C2A59D}">
      <dgm:prSet/>
      <dgm:spPr/>
      <dgm:t>
        <a:bodyPr/>
        <a:lstStyle/>
        <a:p>
          <a:endParaRPr lang="ru-RU"/>
        </a:p>
      </dgm:t>
    </dgm:pt>
    <dgm:pt modelId="{75AF0935-8299-4BCD-BC66-20934CCB0A70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>
            <a:buFont typeface="+mj-lt"/>
            <a:buAutoNum type="arabicPeriod"/>
          </a:pPr>
          <a:r>
            <a:rPr lang="ru-RU" sz="2200" b="1" dirty="0">
              <a:solidFill>
                <a:schemeClr val="tx1"/>
              </a:solidFill>
            </a:rPr>
            <a:t>Внутришкольные</a:t>
          </a:r>
        </a:p>
      </dgm:t>
    </dgm:pt>
    <dgm:pt modelId="{D6F02CEA-87C2-4E88-B3FB-B864FD4FFEE7}" type="sibTrans" cxnId="{6A96E8FB-1CD7-43CF-9E75-F813C8E63013}">
      <dgm:prSet/>
      <dgm:spPr/>
      <dgm:t>
        <a:bodyPr/>
        <a:lstStyle/>
        <a:p>
          <a:endParaRPr lang="ru-RU"/>
        </a:p>
      </dgm:t>
    </dgm:pt>
    <dgm:pt modelId="{A87E3CDA-D1DD-4075-BB1A-DF7AF6B59341}" type="parTrans" cxnId="{6A96E8FB-1CD7-43CF-9E75-F813C8E63013}">
      <dgm:prSet/>
      <dgm:spPr/>
      <dgm:t>
        <a:bodyPr/>
        <a:lstStyle/>
        <a:p>
          <a:endParaRPr lang="ru-RU"/>
        </a:p>
      </dgm:t>
    </dgm:pt>
    <dgm:pt modelId="{390BE774-D39B-4DA5-BE7A-AE3DD734B294}">
      <dgm:prSet/>
      <dgm:spPr/>
    </dgm:pt>
    <dgm:pt modelId="{4226DFAC-EF06-43BF-A7BF-3EBFE48237D2}" type="parTrans" cxnId="{E47E42F5-6784-4772-B8A3-F0A2656AF040}">
      <dgm:prSet/>
      <dgm:spPr/>
      <dgm:t>
        <a:bodyPr/>
        <a:lstStyle/>
        <a:p>
          <a:endParaRPr lang="ru-RU"/>
        </a:p>
      </dgm:t>
    </dgm:pt>
    <dgm:pt modelId="{681F7834-58A4-4E20-BA8C-12E5CF5F5449}" type="sibTrans" cxnId="{E47E42F5-6784-4772-B8A3-F0A2656AF040}">
      <dgm:prSet/>
      <dgm:spPr/>
      <dgm:t>
        <a:bodyPr/>
        <a:lstStyle/>
        <a:p>
          <a:endParaRPr lang="ru-RU"/>
        </a:p>
      </dgm:t>
    </dgm:pt>
    <dgm:pt modelId="{6300E7F1-CDA7-4185-9406-0D8E834B5D19}">
      <dgm:prSet/>
      <dgm:spPr/>
    </dgm:pt>
    <dgm:pt modelId="{FDFF712E-0F2A-4306-9855-4936FAE4F422}" type="parTrans" cxnId="{778B49BB-1136-4D9F-B3EA-DBED2B073BA8}">
      <dgm:prSet/>
      <dgm:spPr/>
      <dgm:t>
        <a:bodyPr/>
        <a:lstStyle/>
        <a:p>
          <a:endParaRPr lang="ru-RU"/>
        </a:p>
      </dgm:t>
    </dgm:pt>
    <dgm:pt modelId="{D6DA3E52-71EE-4F6F-9E22-E704473EF961}" type="sibTrans" cxnId="{778B49BB-1136-4D9F-B3EA-DBED2B073BA8}">
      <dgm:prSet/>
      <dgm:spPr/>
      <dgm:t>
        <a:bodyPr/>
        <a:lstStyle/>
        <a:p>
          <a:endParaRPr lang="ru-RU"/>
        </a:p>
      </dgm:t>
    </dgm:pt>
    <dgm:pt modelId="{0EAD89C3-9504-4E8C-8D73-5D7346AF42A8}">
      <dgm:prSet/>
      <dgm:spPr/>
    </dgm:pt>
    <dgm:pt modelId="{D1A4A58D-781A-4F97-9D87-CC7945C1A44A}" type="parTrans" cxnId="{452CFA95-D6C7-487B-A602-DE17BC8D66EE}">
      <dgm:prSet/>
      <dgm:spPr/>
      <dgm:t>
        <a:bodyPr/>
        <a:lstStyle/>
        <a:p>
          <a:endParaRPr lang="ru-RU"/>
        </a:p>
      </dgm:t>
    </dgm:pt>
    <dgm:pt modelId="{B04837E7-7AB5-4D0C-9081-851B32354B61}" type="sibTrans" cxnId="{452CFA95-D6C7-487B-A602-DE17BC8D66EE}">
      <dgm:prSet/>
      <dgm:spPr/>
      <dgm:t>
        <a:bodyPr/>
        <a:lstStyle/>
        <a:p>
          <a:endParaRPr lang="ru-RU"/>
        </a:p>
      </dgm:t>
    </dgm:pt>
    <dgm:pt modelId="{D18DFC64-CCE7-4C0A-A977-F8E3A8BE6EE0}">
      <dgm:prSet/>
      <dgm:spPr/>
    </dgm:pt>
    <dgm:pt modelId="{CEA015DD-1C9F-48F1-AD08-85E4A090EDB8}" type="parTrans" cxnId="{DB7879D9-EEF4-4DF0-9969-0E2D7EFC97A5}">
      <dgm:prSet/>
      <dgm:spPr/>
      <dgm:t>
        <a:bodyPr/>
        <a:lstStyle/>
        <a:p>
          <a:endParaRPr lang="ru-RU"/>
        </a:p>
      </dgm:t>
    </dgm:pt>
    <dgm:pt modelId="{7E378163-C0C9-44A7-9F20-961A073367A5}" type="sibTrans" cxnId="{DB7879D9-EEF4-4DF0-9969-0E2D7EFC97A5}">
      <dgm:prSet/>
      <dgm:spPr/>
      <dgm:t>
        <a:bodyPr/>
        <a:lstStyle/>
        <a:p>
          <a:endParaRPr lang="ru-RU"/>
        </a:p>
      </dgm:t>
    </dgm:pt>
    <dgm:pt modelId="{2E8AB22A-A790-4C07-A280-9AC2B388A0E2}">
      <dgm:prSet/>
      <dgm:spPr/>
    </dgm:pt>
    <dgm:pt modelId="{03C0F0A2-4660-496F-A726-2A59D44D9340}" type="parTrans" cxnId="{A4045AD2-21EC-4144-8305-9ECF95FEB9A4}">
      <dgm:prSet/>
      <dgm:spPr/>
      <dgm:t>
        <a:bodyPr/>
        <a:lstStyle/>
        <a:p>
          <a:endParaRPr lang="ru-RU"/>
        </a:p>
      </dgm:t>
    </dgm:pt>
    <dgm:pt modelId="{7A9AFD64-5480-4DAA-8032-B64AB977B613}" type="sibTrans" cxnId="{A4045AD2-21EC-4144-8305-9ECF95FEB9A4}">
      <dgm:prSet/>
      <dgm:spPr/>
      <dgm:t>
        <a:bodyPr/>
        <a:lstStyle/>
        <a:p>
          <a:endParaRPr lang="ru-RU"/>
        </a:p>
      </dgm:t>
    </dgm:pt>
    <dgm:pt modelId="{2A5C59AA-E4B5-4F3C-8484-D56625001E82}">
      <dgm:prSet/>
      <dgm:spPr/>
    </dgm:pt>
    <dgm:pt modelId="{BAD6C85A-9ED2-4DE9-842E-84CB5EF8767A}" type="parTrans" cxnId="{C1BDF39F-7FF7-481B-AAC2-B435B4D21E41}">
      <dgm:prSet/>
      <dgm:spPr/>
      <dgm:t>
        <a:bodyPr/>
        <a:lstStyle/>
        <a:p>
          <a:endParaRPr lang="ru-RU"/>
        </a:p>
      </dgm:t>
    </dgm:pt>
    <dgm:pt modelId="{7AFAE0CE-7C83-4511-A910-2FFCB0000FF0}" type="sibTrans" cxnId="{C1BDF39F-7FF7-481B-AAC2-B435B4D21E41}">
      <dgm:prSet/>
      <dgm:spPr/>
      <dgm:t>
        <a:bodyPr/>
        <a:lstStyle/>
        <a:p>
          <a:endParaRPr lang="ru-RU"/>
        </a:p>
      </dgm:t>
    </dgm:pt>
    <dgm:pt modelId="{3E881774-AE7B-4A9A-9E24-7F3BD3CA2C2A}" type="pres">
      <dgm:prSet presAssocID="{31E828DB-8977-429E-B011-845F6D564CC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8F77F8-DDA0-446D-A9F0-0A4CB52984A0}" type="pres">
      <dgm:prSet presAssocID="{D06A400D-7A61-42BA-B2BF-EE263ED3CD38}" presName="centerShape" presStyleLbl="node0" presStyleIdx="0" presStyleCnt="1" custScaleX="148196" custScaleY="134243" custLinFactNeighborX="-6614" custLinFactNeighborY="1884"/>
      <dgm:spPr/>
      <dgm:t>
        <a:bodyPr/>
        <a:lstStyle/>
        <a:p>
          <a:endParaRPr lang="ru-RU"/>
        </a:p>
      </dgm:t>
    </dgm:pt>
    <dgm:pt modelId="{C2B579DE-CFCB-4B1C-970E-973466B2581A}" type="pres">
      <dgm:prSet presAssocID="{75AF0935-8299-4BCD-BC66-20934CCB0A70}" presName="node" presStyleLbl="node1" presStyleIdx="0" presStyleCnt="3" custScaleX="262126" custScaleY="828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78DB769-62BD-4CF2-8E0C-D9E06C18BE9E}" type="pres">
      <dgm:prSet presAssocID="{75AF0935-8299-4BCD-BC66-20934CCB0A70}" presName="dummy" presStyleCnt="0"/>
      <dgm:spPr/>
    </dgm:pt>
    <dgm:pt modelId="{71D59595-7762-4E92-881B-C842291D7AFA}" type="pres">
      <dgm:prSet presAssocID="{D6F02CEA-87C2-4E88-B3FB-B864FD4FFEE7}" presName="sibTrans" presStyleLbl="sibTrans2D1" presStyleIdx="0" presStyleCnt="3" custScaleY="88355"/>
      <dgm:spPr/>
      <dgm:t>
        <a:bodyPr/>
        <a:lstStyle/>
        <a:p>
          <a:endParaRPr lang="ru-RU"/>
        </a:p>
      </dgm:t>
    </dgm:pt>
    <dgm:pt modelId="{780B74BB-30EA-456C-AB46-6C3745985194}" type="pres">
      <dgm:prSet presAssocID="{38AA18D0-88FC-4B5F-82D8-EF32897CE672}" presName="node" presStyleLbl="node1" presStyleIdx="1" presStyleCnt="3" custScaleX="278848" custScaleY="88418" custRadScaleRad="169634" custRadScaleInc="-339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4DD17A8-6C5A-4ECC-A9F1-84F172D549F2}" type="pres">
      <dgm:prSet presAssocID="{38AA18D0-88FC-4B5F-82D8-EF32897CE672}" presName="dummy" presStyleCnt="0"/>
      <dgm:spPr/>
    </dgm:pt>
    <dgm:pt modelId="{2CB185C7-DC1F-4EC8-B2D2-09D3CA603363}" type="pres">
      <dgm:prSet presAssocID="{5F3C9E48-40CE-48D7-9B17-BB77C2E34E6D}" presName="sibTrans" presStyleLbl="sibTrans2D1" presStyleIdx="1" presStyleCnt="3" custScaleY="62276" custLinFactNeighborX="-228" custLinFactNeighborY="-2567"/>
      <dgm:spPr/>
      <dgm:t>
        <a:bodyPr/>
        <a:lstStyle/>
        <a:p>
          <a:endParaRPr lang="ru-RU"/>
        </a:p>
      </dgm:t>
    </dgm:pt>
    <dgm:pt modelId="{607DA13D-FB70-4540-8516-91702DBAD9FA}" type="pres">
      <dgm:prSet presAssocID="{2E0F1167-12A5-4306-BE99-B5AF871D584C}" presName="node" presStyleLbl="node1" presStyleIdx="2" presStyleCnt="3" custFlipHor="1" custScaleX="168473" custScaleY="64882" custRadScaleRad="202732" custRadScaleInc="4583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D7A2937-6498-4370-A74C-046FADC587D6}" type="pres">
      <dgm:prSet presAssocID="{2E0F1167-12A5-4306-BE99-B5AF871D584C}" presName="dummy" presStyleCnt="0"/>
      <dgm:spPr/>
    </dgm:pt>
    <dgm:pt modelId="{0C976045-C328-49FF-85BC-7C0880F0B0C3}" type="pres">
      <dgm:prSet presAssocID="{A5E3B2FE-F8EA-4BE2-BD94-0DF0DB775CA1}" presName="sibTrans" presStyleLbl="sibTrans2D1" presStyleIdx="2" presStyleCnt="3" custScaleY="73595"/>
      <dgm:spPr/>
      <dgm:t>
        <a:bodyPr/>
        <a:lstStyle/>
        <a:p>
          <a:endParaRPr lang="ru-RU"/>
        </a:p>
      </dgm:t>
    </dgm:pt>
  </dgm:ptLst>
  <dgm:cxnLst>
    <dgm:cxn modelId="{5E7B2937-D6A6-4441-8E49-5C1D3D0E731F}" srcId="{31E828DB-8977-429E-B011-845F6D564CC9}" destId="{F36AF5D6-77BA-42E4-8D14-DFA7DE2F3DBD}" srcOrd="2" destOrd="0" parTransId="{FCF25498-DD86-4884-9D6A-40C2EE4181A9}" sibTransId="{29AEB4A2-B43F-4F07-B1D4-CBAEC0DD223B}"/>
    <dgm:cxn modelId="{D3ACCF1E-348D-4100-A5B3-A64C7B3FA649}" type="presOf" srcId="{A5E3B2FE-F8EA-4BE2-BD94-0DF0DB775CA1}" destId="{0C976045-C328-49FF-85BC-7C0880F0B0C3}" srcOrd="0" destOrd="0" presId="urn:microsoft.com/office/officeart/2005/8/layout/radial6"/>
    <dgm:cxn modelId="{0F45A800-C6E4-40F4-90F8-17678B4C0A55}" type="presOf" srcId="{D6F02CEA-87C2-4E88-B3FB-B864FD4FFEE7}" destId="{71D59595-7762-4E92-881B-C842291D7AFA}" srcOrd="0" destOrd="0" presId="urn:microsoft.com/office/officeart/2005/8/layout/radial6"/>
    <dgm:cxn modelId="{E47E42F5-6784-4772-B8A3-F0A2656AF040}" srcId="{31E828DB-8977-429E-B011-845F6D564CC9}" destId="{390BE774-D39B-4DA5-BE7A-AE3DD734B294}" srcOrd="3" destOrd="0" parTransId="{4226DFAC-EF06-43BF-A7BF-3EBFE48237D2}" sibTransId="{681F7834-58A4-4E20-BA8C-12E5CF5F5449}"/>
    <dgm:cxn modelId="{C1BDF39F-7FF7-481B-AAC2-B435B4D21E41}" srcId="{31E828DB-8977-429E-B011-845F6D564CC9}" destId="{2A5C59AA-E4B5-4F3C-8484-D56625001E82}" srcOrd="8" destOrd="0" parTransId="{BAD6C85A-9ED2-4DE9-842E-84CB5EF8767A}" sibTransId="{7AFAE0CE-7C83-4511-A910-2FFCB0000FF0}"/>
    <dgm:cxn modelId="{4490E9C8-2028-4CE7-A690-295F72F60E46}" type="presOf" srcId="{5F3C9E48-40CE-48D7-9B17-BB77C2E34E6D}" destId="{2CB185C7-DC1F-4EC8-B2D2-09D3CA603363}" srcOrd="0" destOrd="0" presId="urn:microsoft.com/office/officeart/2005/8/layout/radial6"/>
    <dgm:cxn modelId="{DD33B330-BE30-40E9-9A4A-2601B16CF773}" type="presOf" srcId="{38AA18D0-88FC-4B5F-82D8-EF32897CE672}" destId="{780B74BB-30EA-456C-AB46-6C3745985194}" srcOrd="0" destOrd="0" presId="urn:microsoft.com/office/officeart/2005/8/layout/radial6"/>
    <dgm:cxn modelId="{B1ED23C5-7F00-45E7-A434-2E61ECD4EAB7}" type="presOf" srcId="{D06A400D-7A61-42BA-B2BF-EE263ED3CD38}" destId="{4D8F77F8-DDA0-446D-A9F0-0A4CB52984A0}" srcOrd="0" destOrd="0" presId="urn:microsoft.com/office/officeart/2005/8/layout/radial6"/>
    <dgm:cxn modelId="{2CFA9B4A-3B8E-4195-92D7-0056D7C2A59D}" srcId="{D06A400D-7A61-42BA-B2BF-EE263ED3CD38}" destId="{38AA18D0-88FC-4B5F-82D8-EF32897CE672}" srcOrd="1" destOrd="0" parTransId="{47226A62-2031-4C7B-9858-C71F1B6FD7AA}" sibTransId="{5F3C9E48-40CE-48D7-9B17-BB77C2E34E6D}"/>
    <dgm:cxn modelId="{8A62B943-C2F6-4BCD-B251-1FFAF4E01700}" type="presOf" srcId="{2E0F1167-12A5-4306-BE99-B5AF871D584C}" destId="{607DA13D-FB70-4540-8516-91702DBAD9FA}" srcOrd="0" destOrd="0" presId="urn:microsoft.com/office/officeart/2005/8/layout/radial6"/>
    <dgm:cxn modelId="{8FEDD008-1898-4237-AFCA-C1CED6858B0C}" type="presOf" srcId="{31E828DB-8977-429E-B011-845F6D564CC9}" destId="{3E881774-AE7B-4A9A-9E24-7F3BD3CA2C2A}" srcOrd="0" destOrd="0" presId="urn:microsoft.com/office/officeart/2005/8/layout/radial6"/>
    <dgm:cxn modelId="{49288A04-5126-49C3-A014-8877FD9A9D7A}" type="presOf" srcId="{75AF0935-8299-4BCD-BC66-20934CCB0A70}" destId="{C2B579DE-CFCB-4B1C-970E-973466B2581A}" srcOrd="0" destOrd="0" presId="urn:microsoft.com/office/officeart/2005/8/layout/radial6"/>
    <dgm:cxn modelId="{778B49BB-1136-4D9F-B3EA-DBED2B073BA8}" srcId="{31E828DB-8977-429E-B011-845F6D564CC9}" destId="{6300E7F1-CDA7-4185-9406-0D8E834B5D19}" srcOrd="4" destOrd="0" parTransId="{FDFF712E-0F2A-4306-9855-4936FAE4F422}" sibTransId="{D6DA3E52-71EE-4F6F-9E22-E704473EF961}"/>
    <dgm:cxn modelId="{A4045AD2-21EC-4144-8305-9ECF95FEB9A4}" srcId="{31E828DB-8977-429E-B011-845F6D564CC9}" destId="{2E8AB22A-A790-4C07-A280-9AC2B388A0E2}" srcOrd="7" destOrd="0" parTransId="{03C0F0A2-4660-496F-A726-2A59D44D9340}" sibTransId="{7A9AFD64-5480-4DAA-8032-B64AB977B613}"/>
    <dgm:cxn modelId="{452CFA95-D6C7-487B-A602-DE17BC8D66EE}" srcId="{31E828DB-8977-429E-B011-845F6D564CC9}" destId="{0EAD89C3-9504-4E8C-8D73-5D7346AF42A8}" srcOrd="5" destOrd="0" parTransId="{D1A4A58D-781A-4F97-9D87-CC7945C1A44A}" sibTransId="{B04837E7-7AB5-4D0C-9081-851B32354B61}"/>
    <dgm:cxn modelId="{68838F4E-8B8E-47E5-BAD1-11F3700B1F29}" srcId="{31E828DB-8977-429E-B011-845F6D564CC9}" destId="{4650CF4A-1EFD-4A8B-8C9E-7673BA07B289}" srcOrd="1" destOrd="0" parTransId="{D8CBABBF-3D28-4A29-BF4D-0474BBDBE14E}" sibTransId="{E33A8E20-CA62-4407-8BB2-FDDC35CF99BE}"/>
    <dgm:cxn modelId="{6A96E8FB-1CD7-43CF-9E75-F813C8E63013}" srcId="{D06A400D-7A61-42BA-B2BF-EE263ED3CD38}" destId="{75AF0935-8299-4BCD-BC66-20934CCB0A70}" srcOrd="0" destOrd="0" parTransId="{A87E3CDA-D1DD-4075-BB1A-DF7AF6B59341}" sibTransId="{D6F02CEA-87C2-4E88-B3FB-B864FD4FFEE7}"/>
    <dgm:cxn modelId="{F9396C10-CE15-49CA-B5C4-7D12CFB7A280}" srcId="{31E828DB-8977-429E-B011-845F6D564CC9}" destId="{D06A400D-7A61-42BA-B2BF-EE263ED3CD38}" srcOrd="0" destOrd="0" parTransId="{6ADCA711-5C88-4CC3-822D-883CC953101A}" sibTransId="{655E3F82-905D-490B-A2D4-058242C5874B}"/>
    <dgm:cxn modelId="{DB7879D9-EEF4-4DF0-9969-0E2D7EFC97A5}" srcId="{31E828DB-8977-429E-B011-845F6D564CC9}" destId="{D18DFC64-CCE7-4C0A-A977-F8E3A8BE6EE0}" srcOrd="6" destOrd="0" parTransId="{CEA015DD-1C9F-48F1-AD08-85E4A090EDB8}" sibTransId="{7E378163-C0C9-44A7-9F20-961A073367A5}"/>
    <dgm:cxn modelId="{1371B4A6-7CC4-4A7D-9F00-16F932A8AAD0}" srcId="{D06A400D-7A61-42BA-B2BF-EE263ED3CD38}" destId="{2E0F1167-12A5-4306-BE99-B5AF871D584C}" srcOrd="2" destOrd="0" parTransId="{16C189A1-8513-4A44-8EA3-EA5E82C6362F}" sibTransId="{A5E3B2FE-F8EA-4BE2-BD94-0DF0DB775CA1}"/>
    <dgm:cxn modelId="{54F81F17-A16D-4ED8-B21E-B8970981A369}" type="presParOf" srcId="{3E881774-AE7B-4A9A-9E24-7F3BD3CA2C2A}" destId="{4D8F77F8-DDA0-446D-A9F0-0A4CB52984A0}" srcOrd="0" destOrd="0" presId="urn:microsoft.com/office/officeart/2005/8/layout/radial6"/>
    <dgm:cxn modelId="{72461B3E-5856-4DFF-8EAC-2DEB885857CB}" type="presParOf" srcId="{3E881774-AE7B-4A9A-9E24-7F3BD3CA2C2A}" destId="{C2B579DE-CFCB-4B1C-970E-973466B2581A}" srcOrd="1" destOrd="0" presId="urn:microsoft.com/office/officeart/2005/8/layout/radial6"/>
    <dgm:cxn modelId="{75F86E25-4013-4D93-8AE3-ADAB10EC739D}" type="presParOf" srcId="{3E881774-AE7B-4A9A-9E24-7F3BD3CA2C2A}" destId="{678DB769-62BD-4CF2-8E0C-D9E06C18BE9E}" srcOrd="2" destOrd="0" presId="urn:microsoft.com/office/officeart/2005/8/layout/radial6"/>
    <dgm:cxn modelId="{AC2AB5BD-294A-4165-851C-3DA2ACE423AD}" type="presParOf" srcId="{3E881774-AE7B-4A9A-9E24-7F3BD3CA2C2A}" destId="{71D59595-7762-4E92-881B-C842291D7AFA}" srcOrd="3" destOrd="0" presId="urn:microsoft.com/office/officeart/2005/8/layout/radial6"/>
    <dgm:cxn modelId="{5146C3B2-066D-408E-8E39-B20DB5E2FEC6}" type="presParOf" srcId="{3E881774-AE7B-4A9A-9E24-7F3BD3CA2C2A}" destId="{780B74BB-30EA-456C-AB46-6C3745985194}" srcOrd="4" destOrd="0" presId="urn:microsoft.com/office/officeart/2005/8/layout/radial6"/>
    <dgm:cxn modelId="{E387D10B-3196-441B-9539-BD2A3B5AC010}" type="presParOf" srcId="{3E881774-AE7B-4A9A-9E24-7F3BD3CA2C2A}" destId="{E4DD17A8-6C5A-4ECC-A9F1-84F172D549F2}" srcOrd="5" destOrd="0" presId="urn:microsoft.com/office/officeart/2005/8/layout/radial6"/>
    <dgm:cxn modelId="{6FC647FD-78DD-489E-A40C-614E3A8E65E6}" type="presParOf" srcId="{3E881774-AE7B-4A9A-9E24-7F3BD3CA2C2A}" destId="{2CB185C7-DC1F-4EC8-B2D2-09D3CA603363}" srcOrd="6" destOrd="0" presId="urn:microsoft.com/office/officeart/2005/8/layout/radial6"/>
    <dgm:cxn modelId="{27905E9A-180D-442D-88DF-9DE7B67374DC}" type="presParOf" srcId="{3E881774-AE7B-4A9A-9E24-7F3BD3CA2C2A}" destId="{607DA13D-FB70-4540-8516-91702DBAD9FA}" srcOrd="7" destOrd="0" presId="urn:microsoft.com/office/officeart/2005/8/layout/radial6"/>
    <dgm:cxn modelId="{604B12A2-B99E-45F2-BA0D-33E50D2672AE}" type="presParOf" srcId="{3E881774-AE7B-4A9A-9E24-7F3BD3CA2C2A}" destId="{4D7A2937-6498-4370-A74C-046FADC587D6}" srcOrd="8" destOrd="0" presId="urn:microsoft.com/office/officeart/2005/8/layout/radial6"/>
    <dgm:cxn modelId="{3BCF00A3-F1B6-4AC9-8640-49011218F204}" type="presParOf" srcId="{3E881774-AE7B-4A9A-9E24-7F3BD3CA2C2A}" destId="{0C976045-C328-49FF-85BC-7C0880F0B0C3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76045-C328-49FF-85BC-7C0880F0B0C3}">
      <dsp:nvSpPr>
        <dsp:cNvPr id="0" name=""/>
        <dsp:cNvSpPr/>
      </dsp:nvSpPr>
      <dsp:spPr>
        <a:xfrm>
          <a:off x="451225" y="145419"/>
          <a:ext cx="3645658" cy="2683022"/>
        </a:xfrm>
        <a:prstGeom prst="blockArc">
          <a:avLst>
            <a:gd name="adj1" fmla="val 8664028"/>
            <a:gd name="adj2" fmla="val 19464028"/>
            <a:gd name="adj3" fmla="val 384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185C7-DC1F-4EC8-B2D2-09D3CA603363}">
      <dsp:nvSpPr>
        <dsp:cNvPr id="0" name=""/>
        <dsp:cNvSpPr/>
      </dsp:nvSpPr>
      <dsp:spPr>
        <a:xfrm>
          <a:off x="756176" y="1069324"/>
          <a:ext cx="5209721" cy="3244405"/>
        </a:xfrm>
        <a:prstGeom prst="blockArc">
          <a:avLst>
            <a:gd name="adj1" fmla="val 399066"/>
            <a:gd name="adj2" fmla="val 11199066"/>
            <a:gd name="adj3" fmla="val 269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D59595-7762-4E92-881B-C842291D7AFA}">
      <dsp:nvSpPr>
        <dsp:cNvPr id="0" name=""/>
        <dsp:cNvSpPr/>
      </dsp:nvSpPr>
      <dsp:spPr>
        <a:xfrm>
          <a:off x="3059843" y="223591"/>
          <a:ext cx="3533430" cy="3121962"/>
        </a:xfrm>
        <a:prstGeom prst="blockArc">
          <a:avLst>
            <a:gd name="adj1" fmla="val 13836701"/>
            <a:gd name="adj2" fmla="val 3036701"/>
            <a:gd name="adj3" fmla="val 39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F77F8-DDA0-446D-A9F0-0A4CB52984A0}">
      <dsp:nvSpPr>
        <dsp:cNvPr id="0" name=""/>
        <dsp:cNvSpPr/>
      </dsp:nvSpPr>
      <dsp:spPr>
        <a:xfrm>
          <a:off x="2501466" y="1044213"/>
          <a:ext cx="2061910" cy="18677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Результат обучения ребенка</a:t>
          </a:r>
          <a:endParaRPr lang="ru-RU" sz="2600" kern="1200" dirty="0"/>
        </a:p>
      </dsp:txBody>
      <dsp:txXfrm>
        <a:off x="2803426" y="1317742"/>
        <a:ext cx="1457990" cy="1320718"/>
      </dsp:txXfrm>
    </dsp:sp>
    <dsp:sp modelId="{C2B579DE-CFCB-4B1C-970E-973466B2581A}">
      <dsp:nvSpPr>
        <dsp:cNvPr id="0" name=""/>
        <dsp:cNvSpPr/>
      </dsp:nvSpPr>
      <dsp:spPr>
        <a:xfrm>
          <a:off x="2451225" y="42627"/>
          <a:ext cx="2552944" cy="807229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200" b="1" kern="1200" dirty="0">
              <a:solidFill>
                <a:schemeClr val="tx1"/>
              </a:solidFill>
            </a:rPr>
            <a:t>Внутришкольные</a:t>
          </a:r>
        </a:p>
      </dsp:txBody>
      <dsp:txXfrm>
        <a:off x="2490631" y="82033"/>
        <a:ext cx="2474132" cy="728417"/>
      </dsp:txXfrm>
    </dsp:sp>
    <dsp:sp modelId="{780B74BB-30EA-456C-AB46-6C3745985194}">
      <dsp:nvSpPr>
        <dsp:cNvPr id="0" name=""/>
        <dsp:cNvSpPr/>
      </dsp:nvSpPr>
      <dsp:spPr>
        <a:xfrm>
          <a:off x="4567515" y="2692335"/>
          <a:ext cx="2715806" cy="861136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</a:rPr>
            <a:t>Семейные и</a:t>
          </a:r>
          <a:r>
            <a:rPr lang="ru-RU" sz="1800" b="1" kern="1200" dirty="0">
              <a:solidFill>
                <a:schemeClr val="tx1"/>
              </a:solidFill>
            </a:rPr>
            <a:t> </a:t>
          </a:r>
          <a:r>
            <a:rPr lang="ru-RU" sz="2200" b="1" kern="1200" dirty="0">
              <a:solidFill>
                <a:schemeClr val="tx1"/>
              </a:solidFill>
            </a:rPr>
            <a:t>внешние</a:t>
          </a:r>
        </a:p>
      </dsp:txBody>
      <dsp:txXfrm>
        <a:off x="4609552" y="2734372"/>
        <a:ext cx="2631732" cy="777062"/>
      </dsp:txXfrm>
    </dsp:sp>
    <dsp:sp modelId="{607DA13D-FB70-4540-8516-91702DBAD9FA}">
      <dsp:nvSpPr>
        <dsp:cNvPr id="0" name=""/>
        <dsp:cNvSpPr/>
      </dsp:nvSpPr>
      <dsp:spPr>
        <a:xfrm flipH="1">
          <a:off x="0" y="2211663"/>
          <a:ext cx="1640822" cy="631910"/>
        </a:xfrm>
        <a:prstGeom prst="roundRect">
          <a:avLst/>
        </a:prstGeom>
        <a:solidFill>
          <a:srgbClr val="FFFF99"/>
        </a:solidFill>
        <a:ln w="25400" cap="flat" cmpd="sng" algn="ctr"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tx1"/>
              </a:solidFill>
            </a:rPr>
            <a:t>Личностные</a:t>
          </a:r>
          <a:r>
            <a:rPr lang="ru-RU" sz="2200" kern="1200" dirty="0"/>
            <a:t> </a:t>
          </a:r>
        </a:p>
      </dsp:txBody>
      <dsp:txXfrm>
        <a:off x="30847" y="2242510"/>
        <a:ext cx="1579128" cy="5702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0DE10B-3A19-448B-89F9-01052C928B9D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05A182-23BB-4D12-889C-827C0FEDEDBC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5C6FA31-4DD7-4C30-8FA7-AA4E339E144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645562-4F81-4039-AEF7-574E7AD24B04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717096A-3FE0-46E8-8C82-3C59DDDD48D3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02EE82DB-BF22-4FAC-87D0-4532E8CC989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4C84B72C-99D4-4367-A4D8-7B85B0C25B9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27FF67C-794C-479F-B677-7D0B7C2B7A89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068D5997-A99F-4A96-BD92-C0DF5826C556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54FFB5D5-ABA0-4B08-903B-F13C07AE5B67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82ABF6-1DD0-4B08-9F83-C5AA87768BF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1662F4D-8D0C-4CE6-9144-52DCF07F87D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E3630E-BB8C-4511-9EE4-EF2FBF29512C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4EC4E6-2150-4F04-9417-2998CC81FD13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4000" b="1" strike="noStrike" cap="all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4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1977F0-3DBF-43C0-94FD-7FD0772404D8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8BFB3F8-158F-4E88-B07B-4A1ECE58648D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08A1B9-541D-4882-92E4-0DF1FC6C40A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FBB00DF-2263-4D7B-A7AC-D0C7CF96596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9CBE438-0E1E-47FB-88FF-F4CBFAAA2D76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C8D30A-2C82-47C7-9F6B-5C0ACF2C5495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20688"/>
            <a:ext cx="9036496" cy="64633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Байкаловский муниципальный район</a:t>
            </a:r>
          </a:p>
        </p:txBody>
      </p:sp>
      <p:pic>
        <p:nvPicPr>
          <p:cNvPr id="9" name="Picture 6" descr="C:\Users\User\Desktop\img_6040.png"/>
          <p:cNvPicPr/>
          <p:nvPr/>
        </p:nvPicPr>
        <p:blipFill>
          <a:blip r:embed="rId2" cstate="print"/>
          <a:stretch/>
        </p:blipFill>
        <p:spPr>
          <a:xfrm>
            <a:off x="179512" y="131873"/>
            <a:ext cx="1441533" cy="1584176"/>
          </a:xfrm>
          <a:prstGeom prst="rect">
            <a:avLst/>
          </a:prstGeom>
          <a:ln w="0"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69031"/>
            <a:ext cx="7669213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9" descr="Изображения по запросу «Фон триколор» - бесплатно на gryzli.club"/>
          <p:cNvPicPr/>
          <p:nvPr/>
        </p:nvPicPr>
        <p:blipFill>
          <a:blip r:embed="rId4"/>
          <a:stretch/>
        </p:blipFill>
        <p:spPr>
          <a:xfrm>
            <a:off x="360" y="4725144"/>
            <a:ext cx="9143640" cy="2596149"/>
          </a:xfrm>
          <a:prstGeom prst="rect">
            <a:avLst/>
          </a:prstGeom>
          <a:ln w="0">
            <a:noFill/>
          </a:ln>
        </p:spPr>
      </p:pic>
      <p:sp>
        <p:nvSpPr>
          <p:cNvPr id="14" name="Рисунок 5">
            <a:extLst>
              <a:ext uri="{FF2B5EF4-FFF2-40B4-BE49-F238E27FC236}">
                <a16:creationId xmlns:a16="http://schemas.microsoft.com/office/drawing/2014/main" xmlns="" id="{89720A4B-5DDE-4319-AD5F-E9EF57CD7BBA}"/>
              </a:ext>
            </a:extLst>
          </p:cNvPr>
          <p:cNvSpPr/>
          <p:nvPr/>
        </p:nvSpPr>
        <p:spPr>
          <a:xfrm>
            <a:off x="556744" y="3024312"/>
            <a:ext cx="7923008" cy="1729543"/>
          </a:xfrm>
          <a:custGeom>
            <a:avLst/>
            <a:gdLst>
              <a:gd name="connsiteX0" fmla="*/ 256767 w 9544438"/>
              <a:gd name="connsiteY0" fmla="*/ 0 h 2293775"/>
              <a:gd name="connsiteX1" fmla="*/ 7507433 w 9544438"/>
              <a:gd name="connsiteY1" fmla="*/ 0 h 2293775"/>
              <a:gd name="connsiteX2" fmla="*/ 9544439 w 9544438"/>
              <a:gd name="connsiteY2" fmla="*/ 2037006 h 2293775"/>
              <a:gd name="connsiteX3" fmla="*/ 9544439 w 9544438"/>
              <a:gd name="connsiteY3" fmla="*/ 2037009 h 2293775"/>
              <a:gd name="connsiteX4" fmla="*/ 9287672 w 9544438"/>
              <a:gd name="connsiteY4" fmla="*/ 2293776 h 2293775"/>
              <a:gd name="connsiteX5" fmla="*/ 256767 w 9544438"/>
              <a:gd name="connsiteY5" fmla="*/ 2293776 h 2293775"/>
              <a:gd name="connsiteX6" fmla="*/ 0 w 9544438"/>
              <a:gd name="connsiteY6" fmla="*/ 2037009 h 2293775"/>
              <a:gd name="connsiteX7" fmla="*/ 0 w 9544438"/>
              <a:gd name="connsiteY7" fmla="*/ 256767 h 2293775"/>
              <a:gd name="connsiteX8" fmla="*/ 256767 w 9544438"/>
              <a:gd name="connsiteY8" fmla="*/ 0 h 229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44438" h="2293775">
                <a:moveTo>
                  <a:pt x="256767" y="0"/>
                </a:moveTo>
                <a:lnTo>
                  <a:pt x="7507433" y="0"/>
                </a:lnTo>
                <a:cubicBezTo>
                  <a:pt x="8631687" y="0"/>
                  <a:pt x="9544439" y="912752"/>
                  <a:pt x="9544439" y="2037006"/>
                </a:cubicBezTo>
                <a:lnTo>
                  <a:pt x="9544439" y="2037009"/>
                </a:lnTo>
                <a:cubicBezTo>
                  <a:pt x="9544439" y="2178722"/>
                  <a:pt x="9429385" y="2293776"/>
                  <a:pt x="9287672" y="2293776"/>
                </a:cubicBezTo>
                <a:lnTo>
                  <a:pt x="256767" y="2293776"/>
                </a:lnTo>
                <a:cubicBezTo>
                  <a:pt x="115053" y="2293776"/>
                  <a:pt x="0" y="2178722"/>
                  <a:pt x="0" y="2037009"/>
                </a:cubicBezTo>
                <a:lnTo>
                  <a:pt x="0" y="256767"/>
                </a:lnTo>
                <a:cubicBezTo>
                  <a:pt x="0" y="115053"/>
                  <a:pt x="115053" y="0"/>
                  <a:pt x="256767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ru-RU" sz="2400" b="1" dirty="0">
                <a:solidFill>
                  <a:srgbClr val="002060"/>
                </a:solidFill>
                <a:latin typeface="Oswald Regular Bold"/>
              </a:rPr>
              <a:t>Секция №2 «Повышение качества математического и естественно-научного образования: кадровый потенциал, </a:t>
            </a:r>
            <a:endParaRPr lang="en-US" sz="2400" b="1" dirty="0">
              <a:solidFill>
                <a:srgbClr val="002060"/>
              </a:solidFill>
              <a:latin typeface="Oswald Regular Bold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Oswald Regular Bold"/>
              </a:rPr>
              <a:t>учебная среда и мотивационная составляющая»</a:t>
            </a:r>
          </a:p>
        </p:txBody>
      </p:sp>
      <p:pic>
        <p:nvPicPr>
          <p:cNvPr id="15" name="Picture 4" descr="Утвержден брендбук Года единства народов России. — ГАУ ДПО РМЦ ДО РБ"/>
          <p:cNvPicPr/>
          <p:nvPr/>
        </p:nvPicPr>
        <p:blipFill>
          <a:blip r:embed="rId5"/>
          <a:stretch/>
        </p:blipFill>
        <p:spPr>
          <a:xfrm>
            <a:off x="7740352" y="1870773"/>
            <a:ext cx="1185136" cy="184625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196752"/>
            <a:ext cx="87849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«От планирования до результата: опыт завуча по организации внутришкольной системы подготовки к ГИА и эффективные методики преподавания информатики»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4725144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>
                <a:solidFill>
                  <a:srgbClr val="0000CC"/>
                </a:solidFill>
              </a:rPr>
              <a:t>Кондрашина Елена Николаевна,</a:t>
            </a:r>
          </a:p>
          <a:p>
            <a:pPr lvl="0"/>
            <a:r>
              <a:rPr lang="ru-RU" i="1" dirty="0">
                <a:solidFill>
                  <a:srgbClr val="0000CC"/>
                </a:solidFill>
              </a:rPr>
              <a:t>заместитель директора по УВР,</a:t>
            </a:r>
          </a:p>
          <a:p>
            <a:pPr lvl="0"/>
            <a:r>
              <a:rPr lang="ru-RU" i="1" dirty="0">
                <a:solidFill>
                  <a:srgbClr val="0000CC"/>
                </a:solidFill>
              </a:rPr>
              <a:t>учитель МАОУ Еланская СОШ</a:t>
            </a:r>
          </a:p>
        </p:txBody>
      </p:sp>
    </p:spTree>
    <p:extLst>
      <p:ext uri="{BB962C8B-B14F-4D97-AF65-F5344CB8AC3E}">
        <p14:creationId xmlns:p14="http://schemas.microsoft.com/office/powerpoint/2010/main" xmlns="" val="242110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932040" y="1556792"/>
            <a:ext cx="36722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ru-RU" sz="2800" b="1" i="1" dirty="0">
                <a:solidFill>
                  <a:srgbClr val="000000"/>
                </a:solidFill>
              </a:rPr>
              <a:t>«Зачем уделять внимание поздравлениям учителей в первые дни сентября, если их работа — это ежедневный сложный труд?</a:t>
            </a:r>
            <a:r>
              <a:rPr lang="ru-RU" sz="2800" b="1" i="1" dirty="0">
                <a:solidFill>
                  <a:srgbClr val="000000"/>
                </a:solidFill>
                <a:effectLst/>
              </a:rPr>
              <a:t>»</a:t>
            </a:r>
            <a:endParaRPr lang="ru-RU" sz="2800" b="0" i="1" dirty="0">
              <a:solidFill>
                <a:srgbClr val="000000"/>
              </a:solidFill>
              <a:effectLst/>
            </a:endParaRPr>
          </a:p>
        </p:txBody>
      </p:sp>
      <p:pic>
        <p:nvPicPr>
          <p:cNvPr id="4" name="Рисунок 3" descr="Изображение выглядит как текс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29164706-AAA1-0CB0-8366-6F5D1250D4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282244"/>
            <a:ext cx="4291452" cy="429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950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28152" y="1372944"/>
            <a:ext cx="72006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Поздравление с началом учебного года — это не формальность, а стратегический инструмент управления школой. Он работает сразу на трех уровнях:</a:t>
            </a:r>
          </a:p>
        </p:txBody>
      </p:sp>
      <p:pic>
        <p:nvPicPr>
          <p:cNvPr id="6" name="Рисунок 5" descr="Изображение выглядит как графическая вставка, Анимация, иллюстр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42DEB1DC-6DD4-C3B7-9C2E-AC3413AEC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152" y="3284984"/>
            <a:ext cx="7560840" cy="2758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B02BE4F-F8B4-2921-9A89-7D67FE33343C}"/>
              </a:ext>
            </a:extLst>
          </p:cNvPr>
          <p:cNvSpPr txBox="1"/>
          <p:nvPr/>
        </p:nvSpPr>
        <p:spPr>
          <a:xfrm>
            <a:off x="395536" y="3714673"/>
            <a:ext cx="282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/>
              <a:t>Условия (среда)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6797655-D3EE-6B57-EAC0-7960262B2584}"/>
              </a:ext>
            </a:extLst>
          </p:cNvPr>
          <p:cNvSpPr txBox="1"/>
          <p:nvPr/>
        </p:nvSpPr>
        <p:spPr>
          <a:xfrm>
            <a:off x="6144423" y="3677431"/>
            <a:ext cx="2144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/>
              <a:t>Мотивация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CFFB816-EA55-79A9-28CB-065AB92D3FF7}"/>
              </a:ext>
            </a:extLst>
          </p:cNvPr>
          <p:cNvSpPr txBox="1"/>
          <p:nvPr/>
        </p:nvSpPr>
        <p:spPr>
          <a:xfrm>
            <a:off x="3903110" y="412617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/>
              <a:t>Кадры</a:t>
            </a:r>
          </a:p>
        </p:txBody>
      </p:sp>
    </p:spTree>
    <p:extLst>
      <p:ext uri="{BB962C8B-B14F-4D97-AF65-F5344CB8AC3E}">
        <p14:creationId xmlns:p14="http://schemas.microsoft.com/office/powerpoint/2010/main" xmlns="" val="236559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7E9A45A-ECC3-E60B-5442-6A064F7BA5DE}"/>
              </a:ext>
            </a:extLst>
          </p:cNvPr>
          <p:cNvSpPr txBox="1"/>
          <p:nvPr/>
        </p:nvSpPr>
        <p:spPr>
          <a:xfrm>
            <a:off x="179512" y="873176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С началом учебного года!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1E54A06C-AE9E-279A-03C1-71091DE0F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0583997"/>
              </p:ext>
            </p:extLst>
          </p:nvPr>
        </p:nvGraphicFramePr>
        <p:xfrm>
          <a:off x="395536" y="1324356"/>
          <a:ext cx="8424936" cy="56145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xmlns="" val="3737504740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xmlns="" val="201961823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xmlns="" val="2265216481"/>
                    </a:ext>
                  </a:extLst>
                </a:gridCol>
              </a:tblGrid>
              <a:tr h="5721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Кадровый потенциал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Учебная среда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Мотивационная составляющая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6918301"/>
                  </a:ext>
                </a:extLst>
              </a:tr>
              <a:tr h="4819427">
                <a:tc>
                  <a:txBody>
                    <a:bodyPr/>
                    <a:lstStyle/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Признание профессионализма педагогов с первого дня.</a:t>
                      </a:r>
                    </a:p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Снижение риска выгорания на старте учебного года.</a:t>
                      </a:r>
                    </a:p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Трансляция ценностей школы: уважение к труду как основа корпоративной культуры.</a:t>
                      </a:r>
                    </a:p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Удержание опытных специалистов и привлечение молодых кадров.</a:t>
                      </a:r>
                    </a:p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Выражение благодарности и уважения учителям.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lvl="0" indent="279400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Формирование психологически безопасной и доброжелательной атмосферы в коллективе.</a:t>
                      </a:r>
                    </a:p>
                    <a:p>
                      <a:pPr marL="182563" lvl="0" indent="279400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Создание позитивного информационного фона (школьные чаты, школьный сайт).</a:t>
                      </a:r>
                    </a:p>
                    <a:p>
                      <a:pPr marL="182563" lvl="0" indent="279400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Демонстрация готовности администрации оказывать поддержку в решении рутинных задач. 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Эмоциональный ресурс: заряд энергии перед сложным рабочим циклом.</a:t>
                      </a:r>
                    </a:p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Чувство значимости: напоминание о высокой миссии учителя.</a:t>
                      </a:r>
                    </a:p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Снятие ощущения «одиночества в профессии» через командное единение.</a:t>
                      </a:r>
                    </a:p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Внешний стимул: признание того, что труд видят и ценят.</a:t>
                      </a:r>
                    </a:p>
                    <a:p>
                      <a:pPr marL="182563" lvl="0" indent="268288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Пожелания успешного учебного года и высоких результатов труда.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1863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2903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137392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Факторы, влияющие на результат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xmlns="" id="{D2A4E8CB-BA81-F581-A9E2-321C633003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678055168"/>
              </p:ext>
            </p:extLst>
          </p:nvPr>
        </p:nvGraphicFramePr>
        <p:xfrm>
          <a:off x="971420" y="1835350"/>
          <a:ext cx="7992888" cy="3671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A3A93BC-707D-0163-A65C-21688A36A2D8}"/>
              </a:ext>
            </a:extLst>
          </p:cNvPr>
          <p:cNvSpPr txBox="1"/>
          <p:nvPr/>
        </p:nvSpPr>
        <p:spPr>
          <a:xfrm>
            <a:off x="5508104" y="1816718"/>
            <a:ext cx="363553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Качество преподавания и методики.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Психологический климат в классе.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Материально-техническая база (оборудование, комфорт).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Образовательная программа и уровень нагрузки.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Система оценки и обратная связь от учителя.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Внеурочная деятельность и кружки.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DC993A3-083F-4AE2-112B-2DB955871C86}"/>
              </a:ext>
            </a:extLst>
          </p:cNvPr>
          <p:cNvSpPr txBox="1"/>
          <p:nvPr/>
        </p:nvSpPr>
        <p:spPr>
          <a:xfrm>
            <a:off x="2843808" y="4959716"/>
            <a:ext cx="38427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Здоровье, режим сна и питание.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Отношение родителей к школе и учителям.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Участие семьи в процессе (поддержка, а не гиперопека).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Культурная среда дома (доступ к книгам, досугу).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Социально-экономические условия.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C72AFFA-D766-EB5B-6C4E-9E0D2FE9808A}"/>
              </a:ext>
            </a:extLst>
          </p:cNvPr>
          <p:cNvSpPr txBox="1"/>
          <p:nvPr/>
        </p:nvSpPr>
        <p:spPr>
          <a:xfrm>
            <a:off x="-432047" y="1950920"/>
            <a:ext cx="40679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Внутренняя мотивация (интерес, а не принуждение).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Навыки самоконтроля и дисциплины (произвольная регуляция).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Исходный уровень знаний и тип мышления.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Темперамент и психологические особенности.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1400" dirty="0"/>
              <a:t>Состояние физического здоровья (включая ОВЗ, СДВГ).</a:t>
            </a:r>
          </a:p>
        </p:txBody>
      </p:sp>
    </p:spTree>
    <p:extLst>
      <p:ext uri="{BB962C8B-B14F-4D97-AF65-F5344CB8AC3E}">
        <p14:creationId xmlns:p14="http://schemas.microsoft.com/office/powerpoint/2010/main" xmlns="" val="380325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59032" y="1339021"/>
            <a:ext cx="85614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Внутришкольная система подготовки к ГИА (ОГЭ и ЕГЭ) — это комплексный управленческий механизм.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Она включает в себя семь взаимосвязанных направлений:</a:t>
            </a:r>
          </a:p>
        </p:txBody>
      </p:sp>
    </p:spTree>
    <p:extLst>
      <p:ext uri="{BB962C8B-B14F-4D97-AF65-F5344CB8AC3E}">
        <p14:creationId xmlns:p14="http://schemas.microsoft.com/office/powerpoint/2010/main" xmlns="" val="162564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DFD0708-F5CB-BB2A-E34E-0568DD97A7A5}"/>
              </a:ext>
            </a:extLst>
          </p:cNvPr>
          <p:cNvSpPr txBox="1"/>
          <p:nvPr/>
        </p:nvSpPr>
        <p:spPr>
          <a:xfrm>
            <a:off x="13495" y="882004"/>
            <a:ext cx="80752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Аналитико-диагностическое направление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EADEAA2-6461-482C-28D4-F85E1AAF0C89}"/>
              </a:ext>
            </a:extLst>
          </p:cNvPr>
          <p:cNvSpPr txBox="1"/>
          <p:nvPr/>
        </p:nvSpPr>
        <p:spPr>
          <a:xfrm>
            <a:off x="276910" y="1329275"/>
            <a:ext cx="90476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Нормативно-организационное направление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91EE778-16BA-EDBE-BECA-6D79A7340B15}"/>
              </a:ext>
            </a:extLst>
          </p:cNvPr>
          <p:cNvSpPr txBox="1"/>
          <p:nvPr/>
        </p:nvSpPr>
        <p:spPr>
          <a:xfrm>
            <a:off x="539552" y="1862203"/>
            <a:ext cx="45779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Кадровое направление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48E67F8-E97B-634A-186D-231FE265DE45}"/>
              </a:ext>
            </a:extLst>
          </p:cNvPr>
          <p:cNvSpPr txBox="1"/>
          <p:nvPr/>
        </p:nvSpPr>
        <p:spPr>
          <a:xfrm>
            <a:off x="835096" y="2446978"/>
            <a:ext cx="71795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Содержательное направление (Методики преподавания)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2FF4D43-B6D9-93FD-2711-4BCBF7A1B4F8}"/>
              </a:ext>
            </a:extLst>
          </p:cNvPr>
          <p:cNvSpPr txBox="1"/>
          <p:nvPr/>
        </p:nvSpPr>
        <p:spPr>
          <a:xfrm>
            <a:off x="1115616" y="3559142"/>
            <a:ext cx="82809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Индивидуально-дифференцированное направление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385D8F50-4ADC-EAE3-97B2-8651D1B411BD}"/>
              </a:ext>
            </a:extLst>
          </p:cNvPr>
          <p:cNvSpPr txBox="1"/>
          <p:nvPr/>
        </p:nvSpPr>
        <p:spPr>
          <a:xfrm>
            <a:off x="1411629" y="4565746"/>
            <a:ext cx="77323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Практико-консультационное направление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DC152DB-7030-9F62-2A65-E22A6A045B37}"/>
              </a:ext>
            </a:extLst>
          </p:cNvPr>
          <p:cNvSpPr txBox="1"/>
          <p:nvPr/>
        </p:nvSpPr>
        <p:spPr>
          <a:xfrm>
            <a:off x="1931544" y="5116328"/>
            <a:ext cx="63718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Психолого-педагогическое сопровождение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70974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512" y="141277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Анализ как основа планирования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364" y="2688484"/>
            <a:ext cx="820891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51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</a:rPr>
              <a:t>Соответствие годовых и экзаменационных оценок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 </a:t>
            </a:r>
          </a:p>
          <a:p>
            <a:pPr indent="2651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00"/>
                </a:solidFill>
              </a:rPr>
              <a:t>ВПР как отправная точка по подготовке к ГИА</a:t>
            </a:r>
            <a:endParaRPr lang="ru-RU" sz="2400" b="1" i="0" dirty="0">
              <a:solidFill>
                <a:srgbClr val="000000"/>
              </a:solidFill>
              <a:effectLst/>
            </a:endParaRPr>
          </a:p>
          <a:p>
            <a:pPr indent="26511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</a:rPr>
              <a:t>Стартовая диагностика знаний учащихся 9-х и 11-х классов в начале года для выявления первичных дефицитов.</a:t>
            </a:r>
          </a:p>
          <a:p>
            <a:pPr indent="2651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</a:rPr>
              <a:t>Динамика по учителям и классам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 </a:t>
            </a:r>
          </a:p>
          <a:p>
            <a:pPr indent="265113" algn="l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762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114091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Анализ как основа планирования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364" y="268848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D8809CA0-BB0B-488B-8E5F-DD314D44B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4300114"/>
              </p:ext>
            </p:extLst>
          </p:nvPr>
        </p:nvGraphicFramePr>
        <p:xfrm>
          <a:off x="484504" y="1821997"/>
          <a:ext cx="8229600" cy="46040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1657560197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199312188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3720684041"/>
                    </a:ext>
                  </a:extLst>
                </a:gridCol>
              </a:tblGrid>
              <a:tr h="3485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Кадровый потенциал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Учебная среда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Мотивационная составляющая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xmlns="" val="1710921282"/>
                  </a:ext>
                </a:extLst>
              </a:tr>
              <a:tr h="3326562">
                <a:tc>
                  <a:txBody>
                    <a:bodyPr/>
                    <a:lstStyle/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b="0" dirty="0">
                          <a:effectLst/>
                        </a:rPr>
                        <a:t>Учитель – наставник, а не контролер.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b="0" dirty="0">
                          <a:effectLst/>
                        </a:rPr>
                        <a:t>Отказ от запугивания и «натаскивания».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b="0" dirty="0">
                          <a:effectLst/>
                        </a:rPr>
                        <a:t>Интеграция заданий ВПР в обычный урок.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b="0" dirty="0">
                          <a:effectLst/>
                        </a:rPr>
                        <a:t>Объективный анализ ошибок ученика (не «лень»).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b="0" dirty="0">
                          <a:effectLst/>
                        </a:rPr>
                        <a:t>Наставничество для молодых специалистов.</a:t>
                      </a:r>
                      <a:endParaRPr lang="ru-RU" sz="2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dirty="0">
                          <a:effectLst/>
                        </a:rPr>
                        <a:t>Задания по типу ВПР как часть урока.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dirty="0">
                          <a:effectLst/>
                        </a:rPr>
                        <a:t>Диагностика как поиск пробелов, а не кара.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dirty="0">
                          <a:effectLst/>
                        </a:rPr>
                        <a:t>Спокойная обстановка на проверках.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dirty="0">
                          <a:effectLst/>
                        </a:rPr>
                        <a:t>Банк разноуровневых заданий для плавной подготовки.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dirty="0">
                          <a:effectLst/>
                        </a:rPr>
                        <a:t>Установка «ошибка — это нормально».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dirty="0">
                          <a:effectLst/>
                        </a:rPr>
                        <a:t>Отсутствие давления учителя и родителей.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dirty="0">
                          <a:effectLst/>
                        </a:rPr>
                        <a:t>Поддержка любознательности вместо заучивания алгоритмов.</a:t>
                      </a:r>
                    </a:p>
                    <a:p>
                      <a:pPr marL="342900" lvl="0" indent="-250825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Times New Roman" panose="02020603050405020304" pitchFamily="18" charset="0"/>
                        <a:buChar char="˗"/>
                      </a:pPr>
                      <a:r>
                        <a:rPr lang="ru-RU" sz="2000" dirty="0">
                          <a:effectLst/>
                        </a:rPr>
                        <a:t>Акцент на личном прогрессе.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xmlns="" val="1755746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717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114091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Нормативно-организационное направление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364" y="2452997"/>
            <a:ext cx="792106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Шкала трудности предметов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Чередование нагрузки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Сдвоенные уроки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Перемены и питание</a:t>
            </a: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Информирование родителей через собрания, памятки и закрытые чаты</a:t>
            </a:r>
          </a:p>
          <a:p>
            <a:pPr indent="354013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-apple-system"/>
              </a:rPr>
              <a:t>Проведение консультаций по подготовке к ГИА начинаем с сентября</a:t>
            </a:r>
            <a:endParaRPr lang="ru-RU" sz="2400" b="1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265113" algn="l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4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94909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Расписание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364" y="2886996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Шкала трудности предметов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Чередование нагрузки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Сдвоенные уроки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Перемены и питание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265113" algn="l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9D7A4878-4E09-9C16-0425-A8D783885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3481188"/>
              </p:ext>
            </p:extLst>
          </p:nvPr>
        </p:nvGraphicFramePr>
        <p:xfrm>
          <a:off x="421834" y="1758982"/>
          <a:ext cx="8424936" cy="50558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xmlns="" val="373750474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xmlns="" val="201961823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xmlns="" val="2265216481"/>
                    </a:ext>
                  </a:extLst>
                </a:gridCol>
              </a:tblGrid>
              <a:tr h="5365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Кадровый потенциал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Учебная среда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Мотивационная составляющая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6918301"/>
                  </a:ext>
                </a:extLst>
              </a:tr>
              <a:tr h="4519372">
                <a:tc>
                  <a:txBody>
                    <a:bodyPr/>
                    <a:lstStyle/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Учитель выступает в разных ролях: то лектор, то консультант, то организатор проведения экспертизы, то эксперт.</a:t>
                      </a:r>
                    </a:p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Экономия ресурса педагога: проверка одной большой работы вместо множества мелких самостоятельных высвобождает время для качественного мониторинга.</a:t>
                      </a: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lvl="0" indent="279400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При проведении сдвоенных уроков создаются условия для написания пробных тематических или полных экзаменационных работ.</a:t>
                      </a:r>
                    </a:p>
                    <a:p>
                      <a:pPr marL="182563" lvl="0" indent="279400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Имитация реального экзамена: рассадка по одному, использование официальных бланков, включение таймера с обратным отсчетом на доске.</a:t>
                      </a: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Регулярность снижает уровень стресса: экзамен перестает быть разовым пугающим событием и становится рутинной учебной задачей («сегодня просто пишем очередной пробник»).</a:t>
                      </a:r>
                    </a:p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Прозрачность требований: регулярное написание полных вариантов наглядно показывает реальный прогноз балла на текущий момент, избавляя от иллюзий перед настоящими экзаменами.</a:t>
                      </a: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1863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3839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949096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Кадровое направление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364" y="2886996"/>
            <a:ext cx="82089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Шкала трудности предметов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Чередование нагрузки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Сдвоенные уроки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Перемены и питание</a:t>
            </a:r>
            <a:endParaRPr lang="ru-RU" sz="2400" b="0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265113" algn="l">
              <a:buFont typeface="Arial" panose="020B0604020202020204" pitchFamily="34" charset="0"/>
              <a:buChar char="•"/>
            </a:pPr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9D7A4878-4E09-9C16-0425-A8D783885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4447521"/>
              </p:ext>
            </p:extLst>
          </p:nvPr>
        </p:nvGraphicFramePr>
        <p:xfrm>
          <a:off x="421834" y="1758983"/>
          <a:ext cx="8424936" cy="47663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2014">
                  <a:extLst>
                    <a:ext uri="{9D8B030D-6E8A-4147-A177-3AD203B41FA5}">
                      <a16:colId xmlns:a16="http://schemas.microsoft.com/office/drawing/2014/main" xmlns="" val="373750474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019618230"/>
                    </a:ext>
                  </a:extLst>
                </a:gridCol>
                <a:gridCol w="3410674">
                  <a:extLst>
                    <a:ext uri="{9D8B030D-6E8A-4147-A177-3AD203B41FA5}">
                      <a16:colId xmlns:a16="http://schemas.microsoft.com/office/drawing/2014/main" xmlns="" val="2265216481"/>
                    </a:ext>
                  </a:extLst>
                </a:gridCol>
              </a:tblGrid>
              <a:tr h="505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Кадровый потенциал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Учебная среда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Мотивационная составляющая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6918301"/>
                  </a:ext>
                </a:extLst>
              </a:tr>
              <a:tr h="4260577">
                <a:tc>
                  <a:txBody>
                    <a:bodyPr/>
                    <a:lstStyle/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Профессиональный рост молодых учителей через методические совещания в школе и на РМО.</a:t>
                      </a:r>
                    </a:p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Экспертная деятельность педагогов.</a:t>
                      </a:r>
                    </a:p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Разбор демоверсий и изменений в КИМ.</a:t>
                      </a:r>
                    </a:p>
                    <a:p>
                      <a:pPr marL="85725" lvl="0" indent="268288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Горизонтальное обучение: обмен практиками между коллегами школы и района.</a:t>
                      </a: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lvl="0" indent="279400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Методическая поддержка: учитель не остается один на один со сложным форматом экзамена.</a:t>
                      </a:r>
                    </a:p>
                    <a:p>
                      <a:pPr marL="182563" lvl="0" indent="279400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Снижение субъективизма при оценивании работ за счет согласованных прозрачных критериев.</a:t>
                      </a: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уверенности педагога в своих силах в условиях постоянных изменений в КИМах.</a:t>
                      </a:r>
                    </a:p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Чувство профессиональной защищенности и поддержки от коллектива («мы в одной лодке»).</a:t>
                      </a:r>
                    </a:p>
                    <a:p>
                      <a:pPr marL="182563" lvl="0" indent="268288" algn="l">
                        <a:lnSpc>
                          <a:spcPct val="107000"/>
                        </a:lnSpc>
                        <a:buSzPts val="1000"/>
                        <a:buFont typeface="Courier New" panose="02070309020205020404" pitchFamily="49" charset="0"/>
                        <a:buChar char="­"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Материальная поддержка (стимулирование) при прохождении обучения как эксперт, а также при наличии отличных результатов ГИА у обучающихся. </a:t>
                      </a:r>
                    </a:p>
                  </a:txBody>
                  <a:tcPr marL="9525" marR="9525" marT="9525" marB="9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41863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6270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114091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Содержательное направление (Методики преподавания)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282" y="2417610"/>
            <a:ext cx="806507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Интеграция заданий по типу ГИА в обычные уроки с 5-го класса (для ОГЭ) или с 10-го (для ЕГЭ).</a:t>
            </a:r>
          </a:p>
          <a:p>
            <a:pPr indent="354013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Проведение регулярных тематических микро-срезов (каждые 2 недели) и минимум трех полных репетиционных работ в формате экзамена за учебный год.</a:t>
            </a:r>
          </a:p>
          <a:p>
            <a:pPr indent="354013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Обязательная работа над ошибками после каждой проверочной работы (общий анализ + индивидуальные рекомендации).</a:t>
            </a:r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915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114091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Индивидуально-дифференцированное направление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282" y="2564904"/>
            <a:ext cx="806507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Формирование групп обучающихся: базовый уровень, профильный/повышенный, группа риска, одаренные дети.</a:t>
            </a: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Заполнение индивидуальных карт достижений и дефицитов по каждому выпускнику.</a:t>
            </a: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Разработка индивидуальных образовательных маршрутов и планов ликвидации пробелов.</a:t>
            </a:r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53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114091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Практико-консультационное направление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282" y="2564904"/>
            <a:ext cx="806507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Система еженедельных консультаций (с сентября), где разбираются задания разной сложности.</a:t>
            </a: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-apple-system"/>
              </a:rPr>
              <a:t>Проведение консультаций по подгруппам при необходимости.</a:t>
            </a:r>
            <a:endParaRPr lang="ru-RU" sz="2400" b="1" i="0" dirty="0">
              <a:solidFill>
                <a:srgbClr val="000000"/>
              </a:solidFill>
              <a:effectLst/>
              <a:latin typeface="-apple-system"/>
            </a:endParaRP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Пробные экзамены в условиях, максимально приближенных к реальным: рассадка по одному, бланки, строгий тайминг, видеонаблюдение.</a:t>
            </a: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Обучение тайм-менеджменту на экзамене: распределение минут по блокам заданий.</a:t>
            </a:r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987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114091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Психолого-педагогическое сопровождение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282" y="2564904"/>
            <a:ext cx="806507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Тренинги саморегуляции, снижения тревожности и профилактики выгорания.</a:t>
            </a: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Индивидуальные беседы психолога с учащимися из группы риска и их родителями.</a:t>
            </a:r>
          </a:p>
          <a:p>
            <a:pPr indent="35401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000000"/>
                </a:solidFill>
                <a:effectLst/>
                <a:latin typeface="-apple-system"/>
              </a:rPr>
              <a:t>Инструктажи по процедуре экзамена: правила поведения, заполнение бланков, порядок подачи апелляции.</a:t>
            </a:r>
            <a:endParaRPr lang="ru-RU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060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512" y="1430363"/>
            <a:ext cx="87849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Такая системная работа позволяет перейти от хаотичного «натаскивания»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 к управляемому образовательному процессу, где каждый шаг измерим,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а результат предсказуем.</a:t>
            </a:r>
          </a:p>
        </p:txBody>
      </p:sp>
    </p:spTree>
    <p:extLst>
      <p:ext uri="{BB962C8B-B14F-4D97-AF65-F5344CB8AC3E}">
        <p14:creationId xmlns:p14="http://schemas.microsoft.com/office/powerpoint/2010/main" xmlns="" val="234035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512" y="1430363"/>
            <a:ext cx="8784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Эффективные методики преподавания информатики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8D8FFC-8C93-B791-D8E8-9C4B46AD88DE}"/>
              </a:ext>
            </a:extLst>
          </p:cNvPr>
          <p:cNvSpPr txBox="1"/>
          <p:nvPr/>
        </p:nvSpPr>
        <p:spPr>
          <a:xfrm>
            <a:off x="804234" y="3070074"/>
            <a:ext cx="698477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Московская школа программистов делает акцент на то, что в 2026 году преподавание информатики выходит на новый уровень. </a:t>
            </a:r>
          </a:p>
        </p:txBody>
      </p:sp>
    </p:spTree>
    <p:extLst>
      <p:ext uri="{BB962C8B-B14F-4D97-AF65-F5344CB8AC3E}">
        <p14:creationId xmlns:p14="http://schemas.microsoft.com/office/powerpoint/2010/main" xmlns="" val="43968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054430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Современные методики преподавания информатики включают: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8D8FFC-8C93-B791-D8E8-9C4B46AD88DE}"/>
              </a:ext>
            </a:extLst>
          </p:cNvPr>
          <p:cNvSpPr txBox="1"/>
          <p:nvPr/>
        </p:nvSpPr>
        <p:spPr>
          <a:xfrm>
            <a:off x="539552" y="2924944"/>
            <a:ext cx="82089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Переход от теории к практике: </a:t>
            </a:r>
            <a:r>
              <a:rPr lang="ru-RU" sz="2400" dirty="0"/>
              <a:t>акцент на активное создание проектов.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Использование визуального программирования для младших школьников</a:t>
            </a:r>
            <a:r>
              <a:rPr lang="ru-RU" sz="2400" dirty="0"/>
              <a:t>, что позволяет им сосредоточиться на логике и алгоритмах без необходимости изучать сложный код сразу.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Геймификация: </a:t>
            </a:r>
            <a:r>
              <a:rPr lang="ru-RU" sz="2400" dirty="0"/>
              <a:t>обучение через игровые механики повышает мотивацию и вовлечение учеников.</a:t>
            </a:r>
          </a:p>
        </p:txBody>
      </p:sp>
    </p:spTree>
    <p:extLst>
      <p:ext uri="{BB962C8B-B14F-4D97-AF65-F5344CB8AC3E}">
        <p14:creationId xmlns:p14="http://schemas.microsoft.com/office/powerpoint/2010/main" xmlns="" val="11597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054430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Современные методики преподавания информатики включают: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8D8FFC-8C93-B791-D8E8-9C4B46AD88DE}"/>
              </a:ext>
            </a:extLst>
          </p:cNvPr>
          <p:cNvSpPr txBox="1"/>
          <p:nvPr/>
        </p:nvSpPr>
        <p:spPr>
          <a:xfrm>
            <a:off x="611560" y="2924944"/>
            <a:ext cx="82089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Проектно-ориентированное образование: </a:t>
            </a:r>
            <a:r>
              <a:rPr lang="ru-RU" sz="2400" dirty="0"/>
              <a:t>ученики проходят полный цикл разработки — от идеи до готового продукта (сайта, игры или бота).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Персонализация обучения: </a:t>
            </a:r>
            <a:r>
              <a:rPr lang="ru-RU" sz="2400" dirty="0"/>
              <a:t>адаптивные платформы подстраивают сложность заданий под каждого ученика.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Гибридный подход: </a:t>
            </a:r>
            <a:r>
              <a:rPr lang="ru-RU" sz="2400" dirty="0"/>
              <a:t>сочетание офлайн-занятий для командной работы и онлайн-платформ для самостоятельной практики.</a:t>
            </a:r>
          </a:p>
        </p:txBody>
      </p:sp>
    </p:spTree>
    <p:extLst>
      <p:ext uri="{BB962C8B-B14F-4D97-AF65-F5344CB8AC3E}">
        <p14:creationId xmlns:p14="http://schemas.microsoft.com/office/powerpoint/2010/main" xmlns="" val="331518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054430"/>
            <a:ext cx="8784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Современные методики преподавания информатики включают: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8D8FFC-8C93-B791-D8E8-9C4B46AD88DE}"/>
              </a:ext>
            </a:extLst>
          </p:cNvPr>
          <p:cNvSpPr txBox="1"/>
          <p:nvPr/>
        </p:nvSpPr>
        <p:spPr>
          <a:xfrm>
            <a:off x="539552" y="2959142"/>
            <a:ext cx="82089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Особое внимание уделяется изучению искусственного интеллекта: </a:t>
            </a:r>
            <a:r>
              <a:rPr lang="ru-RU" sz="2400" dirty="0"/>
              <a:t>в углубленных курсах школьники будут работать с генеративными алгоритмами, машинным переводом, распознаванием речи и изображений . Это готовит их не только к экзаменам, но и к реальным задачам индустрии.</a:t>
            </a:r>
          </a:p>
        </p:txBody>
      </p:sp>
    </p:spTree>
    <p:extLst>
      <p:ext uri="{BB962C8B-B14F-4D97-AF65-F5344CB8AC3E}">
        <p14:creationId xmlns:p14="http://schemas.microsoft.com/office/powerpoint/2010/main" xmlns="" val="254110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054430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Важно…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8D8FFC-8C93-B791-D8E8-9C4B46AD88DE}"/>
              </a:ext>
            </a:extLst>
          </p:cNvPr>
          <p:cNvSpPr txBox="1"/>
          <p:nvPr/>
        </p:nvSpPr>
        <p:spPr>
          <a:xfrm>
            <a:off x="395536" y="1715608"/>
            <a:ext cx="82089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Обучаюсь по программам повышения квалификации не менее двух раз в год</a:t>
            </a:r>
            <a:endParaRPr lang="ru-RU" sz="2400" dirty="0"/>
          </a:p>
        </p:txBody>
      </p:sp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AA789B99-6F39-7960-AAC7-19A052EE1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259"/>
          <a:stretch/>
        </p:blipFill>
        <p:spPr>
          <a:xfrm>
            <a:off x="179332" y="2546605"/>
            <a:ext cx="8784976" cy="539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517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054430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Важно…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8D8FFC-8C93-B791-D8E8-9C4B46AD88DE}"/>
              </a:ext>
            </a:extLst>
          </p:cNvPr>
          <p:cNvSpPr txBox="1"/>
          <p:nvPr/>
        </p:nvSpPr>
        <p:spPr>
          <a:xfrm>
            <a:off x="395536" y="1715608"/>
            <a:ext cx="8208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Строю доверительные отношения с обучающимися</a:t>
            </a:r>
          </a:p>
        </p:txBody>
      </p:sp>
      <p:pic>
        <p:nvPicPr>
          <p:cNvPr id="9" name="Рисунок 8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9F02AD04-79E4-701B-AADA-574D9BCA7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815"/>
          <a:stretch/>
        </p:blipFill>
        <p:spPr>
          <a:xfrm>
            <a:off x="955245" y="2226879"/>
            <a:ext cx="7089494" cy="4564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44730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332" y="1054430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Важно…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8D8FFC-8C93-B791-D8E8-9C4B46AD88DE}"/>
              </a:ext>
            </a:extLst>
          </p:cNvPr>
          <p:cNvSpPr txBox="1"/>
          <p:nvPr/>
        </p:nvSpPr>
        <p:spPr>
          <a:xfrm>
            <a:off x="395536" y="1715608"/>
            <a:ext cx="82089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/>
              <a:t>Учитываю интересы и способности каждого ребёнка</a:t>
            </a:r>
          </a:p>
        </p:txBody>
      </p:sp>
      <p:pic>
        <p:nvPicPr>
          <p:cNvPr id="4" name="Рисунок 3" descr="Изображение выглядит как Детское искусство, текст, мультфильм, мальч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6C9008E3-0DB2-7729-294D-FB3C426FEA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0" y="2417774"/>
            <a:ext cx="9144000" cy="3735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7864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               Управление 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7988196-02F1-DDF4-052C-7FFB890B83E2}"/>
              </a:ext>
            </a:extLst>
          </p:cNvPr>
          <p:cNvSpPr txBox="1"/>
          <p:nvPr/>
        </p:nvSpPr>
        <p:spPr>
          <a:xfrm>
            <a:off x="2195736" y="1916832"/>
            <a:ext cx="529779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xmlns="" val="117853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</TotalTime>
  <Words>1379</Words>
  <Application>Microsoft Office PowerPoint</Application>
  <PresentationFormat>Экран (4:3)</PresentationFormat>
  <Paragraphs>183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Торжественное вручение аттестатов и медалей «За особые успехи в учении» выпускникам Байкаловского муниципального района</dc:title>
  <dc:subject/>
  <dc:creator>User</dc:creator>
  <dc:description/>
  <cp:lastModifiedBy>1</cp:lastModifiedBy>
  <cp:revision>70</cp:revision>
  <dcterms:created xsi:type="dcterms:W3CDTF">2026-06-23T06:46:12Z</dcterms:created>
  <dcterms:modified xsi:type="dcterms:W3CDTF">2026-08-27T04:59:25Z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15</vt:i4>
  </property>
</Properties>
</file>