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theme/theme5.xml" ContentType="application/vnd.openxmlformats-officedocument.them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harts/colors1.xml" ContentType="application/vnd.ms-office.chartcolorstyle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8.xml" ContentType="application/vnd.openxmlformats-officedocument.theme+xml"/>
  <Override PartName="/ppt/theme/theme9.xml" ContentType="application/vnd.openxmlformats-officedocument.theme+xml"/>
  <Default Extension="xlsx" ContentType="application/vnd.openxmlformats-officedocument.spreadsheetml.sheet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4" r:id="rId8"/>
    <p:sldMasterId id="2147483666" r:id="rId9"/>
    <p:sldMasterId id="2147483668" r:id="rId10"/>
  </p:sldMasterIdLst>
  <p:sldIdLst>
    <p:sldId id="258" r:id="rId11"/>
    <p:sldId id="262" r:id="rId12"/>
    <p:sldId id="263" r:id="rId13"/>
    <p:sldId id="264" r:id="rId14"/>
    <p:sldId id="266" r:id="rId15"/>
    <p:sldId id="265" r:id="rId16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975" autoAdjust="0"/>
    <p:restoredTop sz="94660"/>
  </p:normalViewPr>
  <p:slideViewPr>
    <p:cSldViewPr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10" Type="http://schemas.openxmlformats.org/officeDocument/2006/relationships/slideMaster" Target="slideMasters/slideMaster10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b="1" i="0" u="none" strike="noStrike" baseline="0" dirty="0" smtClean="0">
                <a:effectLst/>
              </a:rPr>
              <a:t>1. Динамика выбора</a:t>
            </a:r>
            <a:endParaRPr lang="ru-RU" sz="3200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ОГЭ</c:v>
                </c:pt>
                <c:pt idx="1">
                  <c:v>ЕГЭ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48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21-4845-A9CC-FA052A50441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ОГЭ</c:v>
                </c:pt>
                <c:pt idx="1">
                  <c:v>ЕГЭ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70</c:v>
                </c:pt>
                <c:pt idx="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21-4845-A9CC-FA052A50441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ОГЭ</c:v>
                </c:pt>
                <c:pt idx="1">
                  <c:v>ЕГЭ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73</c:v>
                </c:pt>
                <c:pt idx="1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21-4845-A9CC-FA052A504414}"/>
            </c:ext>
          </c:extLst>
        </c:ser>
        <c:dLbls/>
        <c:gapWidth val="219"/>
        <c:overlap val="-27"/>
        <c:axId val="71245184"/>
        <c:axId val="73970816"/>
      </c:barChart>
      <c:catAx>
        <c:axId val="71245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970816"/>
        <c:crosses val="autoZero"/>
        <c:auto val="1"/>
        <c:lblAlgn val="ctr"/>
        <c:lblOffset val="100"/>
      </c:catAx>
      <c:valAx>
        <c:axId val="7397081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24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dirty="0" smtClean="0"/>
              <a:t>Результаты ОГЭ </a:t>
            </a:r>
            <a:endParaRPr lang="ru-RU" sz="2400" dirty="0"/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16</c:v>
                </c:pt>
                <c:pt idx="2">
                  <c:v>25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7C-4A9E-98C5-20201036B9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1">
                  <c:v>27</c:v>
                </c:pt>
                <c:pt idx="2">
                  <c:v>37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7C-4A9E-98C5-20201036B91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  <c:pt idx="3">
                  <c:v>"2"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13</c:v>
                </c:pt>
                <c:pt idx="1">
                  <c:v>33</c:v>
                </c:pt>
                <c:pt idx="2">
                  <c:v>27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7C-4A9E-98C5-20201036B91C}"/>
            </c:ext>
          </c:extLst>
        </c:ser>
        <c:dLbls/>
        <c:marker val="1"/>
        <c:axId val="74289536"/>
        <c:axId val="74291072"/>
      </c:lineChart>
      <c:catAx>
        <c:axId val="742895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91072"/>
        <c:crosses val="autoZero"/>
        <c:auto val="1"/>
        <c:lblAlgn val="ctr"/>
        <c:lblOffset val="100"/>
      </c:catAx>
      <c:valAx>
        <c:axId val="7429107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428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200" dirty="0" smtClean="0"/>
              <a:t>Результаты ЕГЭ</a:t>
            </a:r>
            <a:endParaRPr lang="ru-RU" sz="3200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менее 50</c:v>
                </c:pt>
                <c:pt idx="1">
                  <c:v>от 50 до 65</c:v>
                </c:pt>
                <c:pt idx="2">
                  <c:v>от 66 до 79</c:v>
                </c:pt>
                <c:pt idx="3">
                  <c:v>от 80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B6-4AF1-A6F6-625CB8A4867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менее 50</c:v>
                </c:pt>
                <c:pt idx="1">
                  <c:v>от 50 до 65</c:v>
                </c:pt>
                <c:pt idx="2">
                  <c:v>от 66 до 79</c:v>
                </c:pt>
                <c:pt idx="3">
                  <c:v>от 80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B6-4AF1-A6F6-625CB8A4867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менее 50</c:v>
                </c:pt>
                <c:pt idx="1">
                  <c:v>от 50 до 65</c:v>
                </c:pt>
                <c:pt idx="2">
                  <c:v>от 66 до 79</c:v>
                </c:pt>
                <c:pt idx="3">
                  <c:v>от 80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B6-4AF1-A6F6-625CB8A4867C}"/>
            </c:ext>
          </c:extLst>
        </c:ser>
        <c:dLbls/>
        <c:gapWidth val="219"/>
        <c:overlap val="-27"/>
        <c:axId val="83932288"/>
        <c:axId val="83933824"/>
      </c:barChart>
      <c:catAx>
        <c:axId val="839322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933824"/>
        <c:crosses val="autoZero"/>
        <c:auto val="1"/>
        <c:lblAlgn val="ctr"/>
        <c:lblOffset val="100"/>
      </c:catAx>
      <c:valAx>
        <c:axId val="8393382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393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D0DE10B-3A19-448B-89F9-01052C928B9D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05A182-23BB-4D12-889C-827C0FEDEDBC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5C6FA31-4DD7-4C30-8FA7-AA4E339E144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0645562-4F81-4039-AEF7-574E7AD24B04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717096A-3FE0-46E8-8C82-3C59DDDD48D3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02EE82DB-BF22-4FAC-87D0-4532E8CC989B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4C84B72C-99D4-4367-A4D8-7B85B0C25B95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927FF67C-794C-479F-B677-7D0B7C2B7A89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068D5997-A99F-4A96-BD92-C0DF5826C556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54FFB5D5-ABA0-4B08-903B-F13C07AE5B67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82ABF6-1DD0-4B08-9F83-C5AA87768BF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662F4D-8D0C-4CE6-9144-52DCF07F87D7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630E-BB8C-4511-9EE4-EF2FBF29512C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4EC4E6-2150-4F04-9417-2998CC81FD13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4000" b="1" strike="noStrike" cap="all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4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Образец текста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1977F0-3DBF-43C0-94FD-7FD0772404D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BFB3F8-158F-4E88-B07B-4A1ECE58648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ru-RU" sz="2400" b="1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  <a:endParaRPr lang="ru-RU" sz="24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ru-RU" sz="18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ru-RU" sz="16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708A1B9-541D-4882-92E4-0DF1FC6C40A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BB00DF-2263-4D7B-A7AC-D0C7CF96596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  <a:p>
            <a:pPr marL="743040" lvl="1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ru-RU" sz="2800" b="0" strike="noStrike" spc="-1">
                <a:solidFill>
                  <a:schemeClr val="dk1"/>
                </a:solidFill>
                <a:latin typeface="Calibri"/>
              </a:rPr>
              <a:t>Второй уровень</a:t>
            </a:r>
          </a:p>
          <a:p>
            <a:pPr marL="1143000" lvl="2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ru-RU" sz="2400" b="0" strike="noStrike" spc="-1">
                <a:solidFill>
                  <a:schemeClr val="dk1"/>
                </a:solidFill>
                <a:latin typeface="Calibri"/>
              </a:rPr>
              <a:t>Третий уровень</a:t>
            </a:r>
          </a:p>
          <a:p>
            <a:pPr marL="1600200" lvl="3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Четвертый уровень</a:t>
            </a:r>
          </a:p>
          <a:p>
            <a:pPr marL="2057400" lvl="4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ru-RU" sz="2000" b="0" strike="noStrike" spc="-1">
                <a:solidFill>
                  <a:schemeClr val="dk1"/>
                </a:solidFill>
                <a:latin typeface="Calibri"/>
              </a:rPr>
              <a:t>Пятый уровень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CBE438-0E1E-47FB-88FF-F4CBFAAA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100000"/>
              </a:lnSpc>
              <a:buNone/>
            </a:pPr>
            <a:r>
              <a:rPr lang="ru-RU" sz="2000" b="1" strike="noStrike" spc="-1">
                <a:solidFill>
                  <a:schemeClr val="dk1"/>
                </a:solidFill>
                <a:latin typeface="Calibri"/>
              </a:rPr>
              <a:t>Образец заголовка</a:t>
            </a:r>
            <a:endParaRPr lang="ru-RU" sz="20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chemeClr val="dk1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chemeClr val="dk1"/>
                </a:solidFill>
                <a:latin typeface="Calibri"/>
              </a:rPr>
              <a:t>Образец текста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&lt;дата/время&gt;</a:t>
            </a:r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C8D30A-2C82-47C7-9F6B-5C0ACF2C5495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pPr indent="0" algn="r" defTabSz="914400">
                <a:lnSpc>
                  <a:spcPct val="100000"/>
                </a:lnSpc>
                <a:buNone/>
              </a:p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77765"/>
            <a:ext cx="9144000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                   Управление </a:t>
            </a:r>
            <a:r>
              <a:rPr lang="ru-RU" dirty="0"/>
              <a:t>образования Байкаловского муниципального района</a:t>
            </a:r>
          </a:p>
        </p:txBody>
      </p:sp>
      <p:pic>
        <p:nvPicPr>
          <p:cNvPr id="73" name="Picture 6" descr="C:\Users\User\Desktop\img_6040.png"/>
          <p:cNvPicPr/>
          <p:nvPr/>
        </p:nvPicPr>
        <p:blipFill>
          <a:blip r:embed="rId3" cstate="print"/>
          <a:stretch/>
        </p:blipFill>
        <p:spPr>
          <a:xfrm>
            <a:off x="395536" y="142091"/>
            <a:ext cx="879120" cy="972000"/>
          </a:xfrm>
          <a:prstGeom prst="rect">
            <a:avLst/>
          </a:prstGeom>
          <a:ln w="0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179512" y="1412776"/>
            <a:ext cx="87849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«Трансформация итоговой аттестации по информатике: динамика выбора, результаты и технологические вызовы»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490" y="4293096"/>
            <a:ext cx="57487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i="1" dirty="0" smtClean="0">
                <a:solidFill>
                  <a:srgbClr val="0000CC"/>
                </a:solidFill>
              </a:rPr>
              <a:t>Неволина </a:t>
            </a:r>
            <a:r>
              <a:rPr lang="ru-RU" i="1" dirty="0">
                <a:solidFill>
                  <a:srgbClr val="0000CC"/>
                </a:solidFill>
              </a:rPr>
              <a:t>Светлана Владимировна, </a:t>
            </a:r>
            <a:endParaRPr lang="en-US" i="1" dirty="0" smtClean="0">
              <a:solidFill>
                <a:srgbClr val="0000CC"/>
              </a:solidFill>
            </a:endParaRPr>
          </a:p>
          <a:p>
            <a:pPr lvl="0"/>
            <a:r>
              <a:rPr lang="ru-RU" i="1" dirty="0" smtClean="0">
                <a:solidFill>
                  <a:srgbClr val="0000CC"/>
                </a:solidFill>
              </a:rPr>
              <a:t>руководитель </a:t>
            </a:r>
            <a:r>
              <a:rPr lang="ru-RU" i="1" dirty="0">
                <a:solidFill>
                  <a:srgbClr val="0000CC"/>
                </a:solidFill>
              </a:rPr>
              <a:t>РМО учителей информатики</a:t>
            </a:r>
            <a:r>
              <a:rPr lang="ru-RU" i="1" dirty="0" smtClean="0">
                <a:solidFill>
                  <a:srgbClr val="0000CC"/>
                </a:solidFill>
              </a:rPr>
              <a:t>,</a:t>
            </a:r>
            <a:endParaRPr lang="en-US" i="1" dirty="0" smtClean="0">
              <a:solidFill>
                <a:srgbClr val="0000CC"/>
              </a:solidFill>
            </a:endParaRPr>
          </a:p>
          <a:p>
            <a:pPr lvl="0"/>
            <a:r>
              <a:rPr lang="ru-RU" i="1" dirty="0" smtClean="0">
                <a:solidFill>
                  <a:srgbClr val="0000CC"/>
                </a:solidFill>
              </a:rPr>
              <a:t>учитель  </a:t>
            </a:r>
            <a:r>
              <a:rPr lang="ru-RU" i="1" dirty="0">
                <a:solidFill>
                  <a:srgbClr val="0000CC"/>
                </a:solidFill>
              </a:rPr>
              <a:t>МАОУ «Байкаловская СОШ</a:t>
            </a:r>
            <a:r>
              <a:rPr lang="ru-RU" i="1" dirty="0" smtClean="0">
                <a:solidFill>
                  <a:srgbClr val="0000CC"/>
                </a:solidFill>
              </a:rPr>
              <a:t>»</a:t>
            </a:r>
            <a:endParaRPr lang="en-US" i="1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502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xmlns="" val="2912922772"/>
              </p:ext>
            </p:extLst>
          </p:nvPr>
        </p:nvGraphicFramePr>
        <p:xfrm>
          <a:off x="323528" y="198344"/>
          <a:ext cx="8424936" cy="5534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2492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2532314064"/>
              </p:ext>
            </p:extLst>
          </p:nvPr>
        </p:nvGraphicFramePr>
        <p:xfrm>
          <a:off x="107504" y="548680"/>
          <a:ext cx="885698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627784" y="116632"/>
            <a:ext cx="4697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Статистика результативности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4666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092517905"/>
              </p:ext>
            </p:extLst>
          </p:nvPr>
        </p:nvGraphicFramePr>
        <p:xfrm>
          <a:off x="323528" y="188640"/>
          <a:ext cx="8712968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347821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6361" y="5581408"/>
            <a:ext cx="7772040" cy="14695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131840" y="404664"/>
            <a:ext cx="3168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Кадровая ситуация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362" y="942974"/>
            <a:ext cx="5629275" cy="507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2637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Изображения по запросу «Фон триколор» - бесплатно на gryzli.club"/>
          <p:cNvPicPr/>
          <p:nvPr/>
        </p:nvPicPr>
        <p:blipFill>
          <a:blip r:embed="rId2" cstate="print"/>
          <a:stretch/>
        </p:blipFill>
        <p:spPr>
          <a:xfrm>
            <a:off x="0" y="4509120"/>
            <a:ext cx="9143640" cy="2478856"/>
          </a:xfrm>
          <a:prstGeom prst="rect">
            <a:avLst/>
          </a:prstGeom>
          <a:ln w="0">
            <a:noFill/>
          </a:ln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39283"/>
            <a:ext cx="5613800" cy="246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5c0ca584e7be2c26ffd2d928dd83a10c56cbf02f-703422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96978"/>
            <a:ext cx="4572000" cy="298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7744" y="188640"/>
            <a:ext cx="5368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Переход на отечественное ПО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4133350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926</TotalTime>
  <Words>58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Торжественное вручение аттестатов и медалей «За особые успехи в учении» выпускникам Байкаловского муниципального района</dc:title>
  <dc:creator>User</dc:creator>
  <cp:lastModifiedBy>1</cp:lastModifiedBy>
  <cp:revision>72</cp:revision>
  <dcterms:created xsi:type="dcterms:W3CDTF">2026-06-23T06:46:12Z</dcterms:created>
  <dcterms:modified xsi:type="dcterms:W3CDTF">2026-08-27T04:38:36Z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15</vt:i4>
  </property>
</Properties>
</file>