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theme/theme5.xml" ContentType="application/vnd.openxmlformats-officedocument.them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2.xml" ContentType="application/vnd.openxmlformats-officedocument.theme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theme/theme7.xml" ContentType="application/vnd.openxmlformats-officedocument.theme+xml"/>
  <Override PartName="/ppt/slideLayouts/slideLayout9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theme/theme4.xml" ContentType="application/vnd.openxmlformats-officedocument.them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  <p:sldMasterId id="2147483666" r:id="rId10"/>
    <p:sldMasterId id="2147483668" r:id="rId11"/>
  </p:sldMasterIdLst>
  <p:notesMasterIdLst>
    <p:notesMasterId r:id="rId23"/>
  </p:notesMasterIdLst>
  <p:sldIdLst>
    <p:sldId id="256" r:id="rId12"/>
    <p:sldId id="257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8514" autoAdjust="0"/>
  </p:normalViewPr>
  <p:slideViewPr>
    <p:cSldViewPr>
      <p:cViewPr>
        <p:scale>
          <a:sx n="120" d="100"/>
          <a:sy n="120" d="100"/>
        </p:scale>
        <p:origin x="-370" y="-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11B30C-ED52-4E9A-B552-2D4E91348FA2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01688"/>
            <a:ext cx="5346700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9D132D-1F93-4AC0-8652-3F21DF67095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9D132D-1F93-4AC0-8652-3F21DF67095D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D0DE10B-3A19-448B-89F9-01052C928B9D}" type="slidenum">
              <a:rPr/>
              <a:pPr/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FD05A182-23BB-4D12-889C-827C0FEDEDBC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B5C6FA31-4DD7-4C30-8FA7-AA4E339E1445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0645562-4F81-4039-AEF7-574E7AD24B04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717096A-3FE0-46E8-8C82-3C59DDDD48D3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02EE82DB-BF22-4FAC-87D0-4532E8CC989B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4C84B72C-99D4-4367-A4D8-7B85B0C25B95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lstStyle/>
          <a:p>
            <a:fld id="{5826CC16-0F1B-4355-962A-D5677D7EA4D0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927FF67C-794C-479F-B677-7D0B7C2B7A89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068D5997-A99F-4A96-BD92-C0DF5826C556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54FFB5D5-ABA0-4B08-903B-F13C07AE5B67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B82ABF6-1DD0-4B08-9F83-C5AA87768BF2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1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1662F4D-8D0C-4CE6-9144-52DCF07F87D7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14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6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AE3630E-BB8C-4511-9EE4-EF2FBF29512C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19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21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C4EC4E6-2150-4F04-9417-2998CC81FD13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ru-RU" sz="4000" b="1" strike="noStrike" cap="all" spc="-1">
                <a:solidFill>
                  <a:schemeClr val="dk1"/>
                </a:solidFill>
                <a:latin typeface="Calibri"/>
              </a:rPr>
              <a:t>Образец заголовка</a:t>
            </a:r>
            <a:endParaRPr lang="ru-RU" sz="40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ru-RU" sz="20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Образец текста</a:t>
            </a:r>
            <a:endParaRPr lang="ru-RU" sz="20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28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F1977F0-3DBF-43C0-94FD-7FD0772404D8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32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34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8BFB3F8-158F-4E88-B07B-4A1ECE58648D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/>
    <p:bodyStyle/>
    <p:otherStyle/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ru-RU" sz="2400" b="1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  <a:endParaRPr lang="ru-RU" sz="2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lang="ru-RU" sz="16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lang="ru-RU" sz="16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ru-RU" sz="2400" b="1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  <a:endParaRPr lang="ru-RU" sz="2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lang="ru-RU" sz="16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lang="ru-RU" sz="16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43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45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708A1B9-541D-4882-92E4-0DF1FC6C40AA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/>
    <p:bodyStyle/>
    <p:otherStyle/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47" name="PlaceHolder 2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49" name="PlaceHolder 4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F2EFEF7-4980-4517-B9EE-971EF84CAA77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/>
    <p:bodyStyle/>
    <p:otherStyle/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54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FBB00DF-2263-4D7B-A7AC-D0C7CF96596A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/>
    <p:bodyStyle/>
    <p:otherStyle/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ru-RU" sz="2000" b="1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  <a:endParaRPr lang="ru-RU" sz="20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58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60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9CBE438-0E1E-47FB-88FF-F4CBFAAA2D76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/>
    <p:bodyStyle/>
    <p:otherStyle/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ru-RU" sz="2000" b="1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  <a:endParaRPr lang="ru-RU" sz="20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Седьмой уровень структуры</a:t>
            </a: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64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5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66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BC8D30A-2C82-47C7-9F6B-5C0ACF2C5495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3.pn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0" Type="http://schemas.openxmlformats.org/officeDocument/2006/relationships/image" Target="../media/image19.png"/><Relationship Id="rId4" Type="http://schemas.openxmlformats.org/officeDocument/2006/relationships/image" Target="../media/image3.png"/><Relationship Id="rId9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.png"/><Relationship Id="rId7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3.png"/><Relationship Id="rId9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.png"/><Relationship Id="rId7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2.png"/><Relationship Id="rId7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11" Type="http://schemas.openxmlformats.org/officeDocument/2006/relationships/image" Target="../media/image40.jpeg"/><Relationship Id="rId5" Type="http://schemas.openxmlformats.org/officeDocument/2006/relationships/image" Target="../media/image34.jpeg"/><Relationship Id="rId10" Type="http://schemas.openxmlformats.org/officeDocument/2006/relationships/image" Target="../media/image39.jpeg"/><Relationship Id="rId4" Type="http://schemas.openxmlformats.org/officeDocument/2006/relationships/image" Target="../media/image3.png"/><Relationship Id="rId9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360" y="3933360"/>
            <a:ext cx="9143640" cy="2924640"/>
          </a:xfrm>
          <a:prstGeom prst="rect">
            <a:avLst/>
          </a:prstGeom>
          <a:ln w="0">
            <a:noFill/>
          </a:ln>
        </p:spPr>
      </p:pic>
      <p:pic>
        <p:nvPicPr>
          <p:cNvPr id="70" name="Picture 6" descr="C:\Users\User\Desktop\img_6040.png"/>
          <p:cNvPicPr/>
          <p:nvPr/>
        </p:nvPicPr>
        <p:blipFill>
          <a:blip r:embed="rId3"/>
          <a:stretch/>
        </p:blipFill>
        <p:spPr>
          <a:xfrm>
            <a:off x="71406" y="214290"/>
            <a:ext cx="1758240" cy="1944000"/>
          </a:xfrm>
          <a:prstGeom prst="rect">
            <a:avLst/>
          </a:prstGeom>
          <a:ln w="0">
            <a:noFill/>
          </a:ln>
        </p:spPr>
      </p:pic>
      <p:pic>
        <p:nvPicPr>
          <p:cNvPr id="71" name="Picture 4" descr="Утвержден брендбук Года единства народов России. — ГАУ ДПО РМЦ ДО РБ"/>
          <p:cNvPicPr/>
          <p:nvPr/>
        </p:nvPicPr>
        <p:blipFill>
          <a:blip r:embed="rId4"/>
          <a:stretch/>
        </p:blipFill>
        <p:spPr>
          <a:xfrm>
            <a:off x="7773840" y="188640"/>
            <a:ext cx="1079640" cy="1728000"/>
          </a:xfrm>
          <a:prstGeom prst="rect">
            <a:avLst/>
          </a:prstGeom>
          <a:ln w="0">
            <a:noFill/>
          </a:ln>
        </p:spPr>
      </p:pic>
      <p:sp>
        <p:nvSpPr>
          <p:cNvPr id="64513" name="Rectangle 1"/>
          <p:cNvSpPr>
            <a:spLocks noChangeArrowheads="1"/>
          </p:cNvSpPr>
          <p:nvPr/>
        </p:nvSpPr>
        <p:spPr bwMode="auto">
          <a:xfrm>
            <a:off x="1643042" y="1428736"/>
            <a:ext cx="6286544" cy="2154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400" b="1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Практика подготовки к ВПР по окружающему миру: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внеурочный ресурс формирования </a:t>
            </a:r>
            <a:r>
              <a:rPr kumimoji="0" lang="ru-RU" sz="2400" b="1" u="none" strike="noStrike" cap="none" normalizeH="0" baseline="0" dirty="0" err="1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естественно-научной</a:t>
            </a:r>
            <a:r>
              <a:rPr kumimoji="0" lang="ru-RU" sz="2400" b="1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грамотности» 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IMG_778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3357562"/>
            <a:ext cx="2714644" cy="22145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9" descr="Изображения по запросу «Фон триколор» - бесплатно на gryzli.club"/>
          <p:cNvPicPr/>
          <p:nvPr/>
        </p:nvPicPr>
        <p:blipFill>
          <a:blip r:embed="rId3"/>
          <a:stretch/>
        </p:blipFill>
        <p:spPr>
          <a:xfrm>
            <a:off x="0" y="3919320"/>
            <a:ext cx="9143640" cy="2924640"/>
          </a:xfrm>
          <a:prstGeom prst="rect">
            <a:avLst/>
          </a:prstGeom>
          <a:ln w="0">
            <a:noFill/>
          </a:ln>
        </p:spPr>
      </p:pic>
      <p:pic>
        <p:nvPicPr>
          <p:cNvPr id="73" name="Picture 6" descr="C:\Users\User\Desktop\img_6040.png"/>
          <p:cNvPicPr/>
          <p:nvPr/>
        </p:nvPicPr>
        <p:blipFill>
          <a:blip r:embed="rId4"/>
          <a:stretch/>
        </p:blipFill>
        <p:spPr>
          <a:xfrm>
            <a:off x="83880" y="188640"/>
            <a:ext cx="1758240" cy="1944000"/>
          </a:xfrm>
          <a:prstGeom prst="rect">
            <a:avLst/>
          </a:prstGeom>
          <a:ln w="0">
            <a:noFill/>
          </a:ln>
        </p:spPr>
      </p:pic>
      <p:pic>
        <p:nvPicPr>
          <p:cNvPr id="76" name="Picture 4" descr="Утвержден брендбук Года единства народов России. — ГАУ ДПО РМЦ ДО РБ"/>
          <p:cNvPicPr/>
          <p:nvPr/>
        </p:nvPicPr>
        <p:blipFill>
          <a:blip r:embed="rId5"/>
          <a:stretch/>
        </p:blipFill>
        <p:spPr>
          <a:xfrm>
            <a:off x="7773840" y="188640"/>
            <a:ext cx="1079640" cy="1728000"/>
          </a:xfrm>
          <a:prstGeom prst="rect">
            <a:avLst/>
          </a:prstGeom>
          <a:ln w="0">
            <a:noFill/>
          </a:ln>
        </p:spPr>
      </p:pic>
      <p:sp>
        <p:nvSpPr>
          <p:cNvPr id="64513" name="Rectangle 1"/>
          <p:cNvSpPr>
            <a:spLocks noChangeArrowheads="1"/>
          </p:cNvSpPr>
          <p:nvPr/>
        </p:nvSpPr>
        <p:spPr bwMode="auto">
          <a:xfrm>
            <a:off x="1714480" y="500042"/>
            <a:ext cx="578647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Дополнительная общеобразовательная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общеразвивающая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программа</a:t>
            </a:r>
          </a:p>
          <a:p>
            <a:pPr marL="0" marR="0" lvl="0" indent="2698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туристско-краеведческой направленности</a:t>
            </a:r>
          </a:p>
          <a:p>
            <a:pPr marL="0" marR="0" lvl="0" indent="2698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«Наш край»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2910" y="2714620"/>
            <a:ext cx="621510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u="sng" dirty="0" smtClean="0">
                <a:latin typeface="Times New Roman" pitchFamily="18" charset="0"/>
                <a:cs typeface="Times New Roman" pitchFamily="18" charset="0"/>
              </a:rPr>
              <a:t>Основные направления программы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– историческое, краеведение, изучение родного края, для детей 10-11 лет.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Срок реализации: 1 год . Программа представляет собой интегрированный курс, имеющий целью ввести учащихся в мир истории и культуры наших предков, воспитание интереса к своей Родине должно пробуждать у учащихся стремление расширять свои знания о родном крае, совершенствовать свою речь.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3919320"/>
            <a:ext cx="9143640" cy="2924640"/>
          </a:xfrm>
          <a:prstGeom prst="rect">
            <a:avLst/>
          </a:prstGeom>
          <a:ln w="0">
            <a:noFill/>
          </a:ln>
        </p:spPr>
      </p:pic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1115640" y="4653000"/>
            <a:ext cx="5472360" cy="57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0000"/>
          </a:bodyPr>
          <a:lstStyle/>
          <a:p>
            <a:pPr marL="182880" indent="0" algn="ctr" defTabSz="914400">
              <a:lnSpc>
                <a:spcPct val="100000"/>
              </a:lnSpc>
              <a:buNone/>
            </a:pPr>
            <a:r>
              <a:rPr sz="4400"/>
              <a:t/>
            </a:r>
            <a:br>
              <a:rPr sz="4400"/>
            </a:b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85" name="Picture 6" descr="C:\Users\User\Desktop\img_6040.png"/>
          <p:cNvPicPr/>
          <p:nvPr/>
        </p:nvPicPr>
        <p:blipFill>
          <a:blip r:embed="rId3"/>
          <a:stretch/>
        </p:blipFill>
        <p:spPr>
          <a:xfrm>
            <a:off x="83880" y="188640"/>
            <a:ext cx="1758240" cy="1944000"/>
          </a:xfrm>
          <a:prstGeom prst="rect">
            <a:avLst/>
          </a:prstGeom>
          <a:ln w="0">
            <a:noFill/>
          </a:ln>
        </p:spPr>
      </p:pic>
      <p:pic>
        <p:nvPicPr>
          <p:cNvPr id="87" name="Picture 4" descr="Утвержден брендбук Года единства народов России. — ГАУ ДПО РМЦ ДО РБ"/>
          <p:cNvPicPr/>
          <p:nvPr/>
        </p:nvPicPr>
        <p:blipFill>
          <a:blip r:embed="rId4"/>
          <a:stretch/>
        </p:blipFill>
        <p:spPr>
          <a:xfrm>
            <a:off x="7773840" y="188640"/>
            <a:ext cx="1079640" cy="1728000"/>
          </a:xfrm>
          <a:prstGeom prst="rect">
            <a:avLst/>
          </a:prstGeom>
          <a:ln w="0">
            <a:noFill/>
          </a:ln>
        </p:spPr>
      </p:pic>
      <p:pic>
        <p:nvPicPr>
          <p:cNvPr id="6" name="Рисунок 5" descr="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2571744"/>
            <a:ext cx="2786083" cy="1960305"/>
          </a:xfrm>
          <a:prstGeom prst="rect">
            <a:avLst/>
          </a:prstGeom>
        </p:spPr>
      </p:pic>
      <p:pic>
        <p:nvPicPr>
          <p:cNvPr id="7" name="Рисунок 6" descr="IMG_829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643570" y="2000240"/>
            <a:ext cx="3500430" cy="2928958"/>
          </a:xfrm>
          <a:prstGeom prst="rect">
            <a:avLst/>
          </a:prstGeom>
        </p:spPr>
      </p:pic>
      <p:pic>
        <p:nvPicPr>
          <p:cNvPr id="8" name="Рисунок 7" descr="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57488" y="2143116"/>
            <a:ext cx="2827737" cy="2357454"/>
          </a:xfrm>
          <a:prstGeom prst="rect">
            <a:avLst/>
          </a:prstGeom>
        </p:spPr>
      </p:pic>
      <p:pic>
        <p:nvPicPr>
          <p:cNvPr id="9" name="Рисунок 8" descr="IMG_7824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71604" y="214290"/>
            <a:ext cx="2500330" cy="2310075"/>
          </a:xfrm>
          <a:prstGeom prst="rect">
            <a:avLst/>
          </a:prstGeom>
        </p:spPr>
      </p:pic>
      <p:pic>
        <p:nvPicPr>
          <p:cNvPr id="10" name="Рисунок 9" descr="IMG_3452.jpe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643042" y="4500570"/>
            <a:ext cx="2381267" cy="1785950"/>
          </a:xfrm>
          <a:prstGeom prst="rect">
            <a:avLst/>
          </a:prstGeom>
        </p:spPr>
      </p:pic>
      <p:pic>
        <p:nvPicPr>
          <p:cNvPr id="11" name="Рисунок 10" descr="IMG_3062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5400000">
            <a:off x="3650739" y="349733"/>
            <a:ext cx="2440794" cy="1884156"/>
          </a:xfrm>
          <a:prstGeom prst="rect">
            <a:avLst/>
          </a:prstGeom>
        </p:spPr>
      </p:pic>
      <p:pic>
        <p:nvPicPr>
          <p:cNvPr id="12" name="Рисунок 11" descr="IMG_7762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786446" y="214290"/>
            <a:ext cx="2000264" cy="17145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1071538" y="3933360"/>
            <a:ext cx="9143640" cy="2924640"/>
          </a:xfrm>
          <a:prstGeom prst="rect">
            <a:avLst/>
          </a:prstGeom>
          <a:ln w="0">
            <a:noFill/>
          </a:ln>
        </p:spPr>
      </p:pic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1115640" y="4653000"/>
            <a:ext cx="5472360" cy="57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0000"/>
          </a:bodyPr>
          <a:lstStyle/>
          <a:p>
            <a:pPr marL="182880" indent="0" algn="ctr" defTabSz="914400">
              <a:lnSpc>
                <a:spcPct val="100000"/>
              </a:lnSpc>
              <a:buNone/>
            </a:pPr>
            <a:r>
              <a:rPr sz="4400"/>
              <a:t/>
            </a:r>
            <a:br>
              <a:rPr sz="4400"/>
            </a:b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90" name="Picture 6" descr="C:\Users\User\Desktop\img_6040.png"/>
          <p:cNvPicPr/>
          <p:nvPr/>
        </p:nvPicPr>
        <p:blipFill>
          <a:blip r:embed="rId3"/>
          <a:stretch/>
        </p:blipFill>
        <p:spPr>
          <a:xfrm>
            <a:off x="83880" y="188640"/>
            <a:ext cx="1758240" cy="1944000"/>
          </a:xfrm>
          <a:prstGeom prst="rect">
            <a:avLst/>
          </a:prstGeom>
          <a:ln w="0">
            <a:noFill/>
          </a:ln>
        </p:spPr>
      </p:pic>
      <p:pic>
        <p:nvPicPr>
          <p:cNvPr id="93" name="Picture 4" descr="Утвержден брендбук Года единства народов России. — ГАУ ДПО РМЦ ДО РБ"/>
          <p:cNvPicPr/>
          <p:nvPr/>
        </p:nvPicPr>
        <p:blipFill>
          <a:blip r:embed="rId4"/>
          <a:stretch/>
        </p:blipFill>
        <p:spPr>
          <a:xfrm>
            <a:off x="7773840" y="188640"/>
            <a:ext cx="1079640" cy="172800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857356" y="571480"/>
          <a:ext cx="5072098" cy="1643075"/>
        </p:xfrm>
        <a:graphic>
          <a:graphicData uri="http://schemas.openxmlformats.org/drawingml/2006/table">
            <a:tbl>
              <a:tblPr/>
              <a:tblGrid>
                <a:gridCol w="561340"/>
                <a:gridCol w="4510758"/>
              </a:tblGrid>
              <a:tr h="309565">
                <a:tc gridSpan="2">
                  <a:txBody>
                    <a:bodyPr/>
                    <a:lstStyle/>
                    <a:p>
                      <a:pPr indent="12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Раздел 1. Государственная символика (4 часа)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4815">
                <a:tc>
                  <a:txBody>
                    <a:bodyPr/>
                    <a:lstStyle/>
                    <a:p>
                      <a:pPr indent="270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33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Государственные символы Российской Федерации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65">
                <a:tc>
                  <a:txBody>
                    <a:bodyPr/>
                    <a:lstStyle/>
                    <a:p>
                      <a:pPr indent="270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33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Неофициальные символы России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65">
                <a:tc>
                  <a:txBody>
                    <a:bodyPr/>
                    <a:lstStyle/>
                    <a:p>
                      <a:pPr indent="270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33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Герб, флаг Свердловской области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65">
                <a:tc>
                  <a:txBody>
                    <a:bodyPr/>
                    <a:lstStyle/>
                    <a:p>
                      <a:pPr indent="270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33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Герб, флаг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Байкаловского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района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3" name="Рисунок 12" descr="DBE23694-7218-42F8-912A-D24690D4086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1472" y="2643182"/>
            <a:ext cx="2088511" cy="2773803"/>
          </a:xfrm>
          <a:prstGeom prst="rect">
            <a:avLst/>
          </a:prstGeom>
        </p:spPr>
      </p:pic>
      <p:pic>
        <p:nvPicPr>
          <p:cNvPr id="14" name="Рисунок 13" descr="IMG_850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6200000">
            <a:off x="4219881" y="1780855"/>
            <a:ext cx="2990252" cy="40005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3919320"/>
            <a:ext cx="9143640" cy="2924640"/>
          </a:xfrm>
          <a:prstGeom prst="rect">
            <a:avLst/>
          </a:prstGeom>
          <a:ln w="0">
            <a:noFill/>
          </a:ln>
        </p:spPr>
      </p:pic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1115640" y="4653000"/>
            <a:ext cx="5472360" cy="57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0000"/>
          </a:bodyPr>
          <a:lstStyle/>
          <a:p>
            <a:pPr marL="182880" indent="0" algn="ctr" defTabSz="914400">
              <a:lnSpc>
                <a:spcPct val="100000"/>
              </a:lnSpc>
              <a:buNone/>
            </a:pPr>
            <a:r>
              <a:rPr sz="4400"/>
              <a:t/>
            </a:r>
            <a:br>
              <a:rPr sz="4400"/>
            </a:b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96" name="Picture 6" descr="C:\Users\User\Desktop\img_6040.png"/>
          <p:cNvPicPr/>
          <p:nvPr/>
        </p:nvPicPr>
        <p:blipFill>
          <a:blip r:embed="rId3"/>
          <a:stretch/>
        </p:blipFill>
        <p:spPr>
          <a:xfrm>
            <a:off x="83880" y="188640"/>
            <a:ext cx="1758240" cy="1944000"/>
          </a:xfrm>
          <a:prstGeom prst="rect">
            <a:avLst/>
          </a:prstGeom>
          <a:ln w="0">
            <a:noFill/>
          </a:ln>
        </p:spPr>
      </p:pic>
      <p:pic>
        <p:nvPicPr>
          <p:cNvPr id="99" name="Picture 4" descr="Утвержден брендбук Года единства народов России. — ГАУ ДПО РМЦ ДО РБ"/>
          <p:cNvPicPr/>
          <p:nvPr/>
        </p:nvPicPr>
        <p:blipFill>
          <a:blip r:embed="rId4"/>
          <a:stretch/>
        </p:blipFill>
        <p:spPr>
          <a:xfrm>
            <a:off x="7773840" y="188640"/>
            <a:ext cx="1079640" cy="172800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000232" y="214290"/>
          <a:ext cx="5214974" cy="3602570"/>
        </p:xfrm>
        <a:graphic>
          <a:graphicData uri="http://schemas.openxmlformats.org/drawingml/2006/table">
            <a:tbl>
              <a:tblPr/>
              <a:tblGrid>
                <a:gridCol w="571504"/>
                <a:gridCol w="4643470"/>
              </a:tblGrid>
              <a:tr h="158211">
                <a:tc gridSpan="2">
                  <a:txBody>
                    <a:bodyPr/>
                    <a:lstStyle/>
                    <a:p>
                      <a:pPr indent="12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Раздел 2. Прошлое и настоящее села (12 часов)</a:t>
                      </a:r>
                      <a:endParaRPr lang="ru-RU" sz="7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0420">
                <a:tc>
                  <a:txBody>
                    <a:bodyPr/>
                    <a:lstStyle/>
                    <a:p>
                      <a:pPr indent="270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7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33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Прошлое и настоящее с.Байкалово</a:t>
                      </a:r>
                      <a:endParaRPr lang="ru-RU" sz="7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211">
                <a:tc>
                  <a:txBody>
                    <a:bodyPr/>
                    <a:lstStyle/>
                    <a:p>
                      <a:pPr indent="270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7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33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Прошлое и настоящее с.Байкалово</a:t>
                      </a:r>
                      <a:endParaRPr lang="ru-RU" sz="7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852">
                <a:tc>
                  <a:txBody>
                    <a:bodyPr/>
                    <a:lstStyle/>
                    <a:p>
                      <a:pPr indent="270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7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33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Экскурсия в </a:t>
                      </a:r>
                      <a:r>
                        <a:rPr lang="ru-RU" sz="8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Байкаловский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районный краеведческий музей.  «Древнейшая жизнь на </a:t>
                      </a:r>
                      <a:r>
                        <a:rPr lang="ru-RU" sz="8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Байкаловской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земле»</a:t>
                      </a:r>
                      <a:endParaRPr lang="ru-RU" sz="7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indent="270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7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33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«Особняк Д.А. </a:t>
                      </a:r>
                      <a:r>
                        <a:rPr lang="ru-RU" sz="8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Бахарева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», как объект культурного наследия регионального значения</a:t>
                      </a:r>
                      <a:endParaRPr lang="ru-RU" sz="7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indent="270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7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33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Экскурсия в </a:t>
                      </a:r>
                      <a:r>
                        <a:rPr lang="ru-RU" sz="8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Байкаловский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районный краеведческий музей. Знакомство с районной творческой выставкой</a:t>
                      </a:r>
                      <a:endParaRPr lang="ru-RU" sz="7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indent="270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7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33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Экскурсия в </a:t>
                      </a:r>
                      <a:r>
                        <a:rPr lang="ru-RU" sz="8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Байкаловский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районный краеведческий музей.  «Особенности хозяйственной деятельности, быта и культуры родного края»</a:t>
                      </a:r>
                      <a:endParaRPr lang="ru-RU" sz="7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indent="270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7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33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Почетные граждане </a:t>
                      </a:r>
                      <a:r>
                        <a:rPr lang="ru-RU" sz="8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Байкаловского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района</a:t>
                      </a:r>
                      <a:endParaRPr lang="ru-RU" sz="7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indent="270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7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33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История </a:t>
                      </a:r>
                      <a:r>
                        <a:rPr lang="ru-RU" sz="8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Байкаловского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Храма Покрова Божией Матери. Экскурсия</a:t>
                      </a:r>
                      <a:endParaRPr lang="ru-RU" sz="7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indent="27051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7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33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Экскурсия в </a:t>
                      </a:r>
                      <a:r>
                        <a:rPr lang="ru-RU" sz="8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Байкаловский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районный краеведческий музей. «История развития коневодства в </a:t>
                      </a:r>
                      <a:r>
                        <a:rPr lang="ru-RU" sz="8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Байкаловском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районе». </a:t>
                      </a:r>
                      <a:endParaRPr lang="ru-RU" sz="7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indent="270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7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33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«Земляки, воевавшие в годы Вов». Изучение архивных материалов в </a:t>
                      </a:r>
                      <a:r>
                        <a:rPr lang="ru-RU" sz="8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Байкаловском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районном краеведческом музее</a:t>
                      </a:r>
                      <a:endParaRPr lang="ru-RU" sz="7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indent="270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7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33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«Земляки, трудившиеся в тылу во время ВОВ». Изучение архивных материалов в </a:t>
                      </a:r>
                      <a:r>
                        <a:rPr lang="ru-RU" sz="8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Байкаловском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районном краеведческом музее</a:t>
                      </a:r>
                      <a:endParaRPr lang="ru-RU" sz="7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422">
                <a:tc>
                  <a:txBody>
                    <a:bodyPr/>
                    <a:lstStyle/>
                    <a:p>
                      <a:pPr indent="270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7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33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Природные и культурно-исторические достопримечательности района</a:t>
                      </a:r>
                      <a:endParaRPr lang="ru-RU" sz="7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" name="Рисунок 7" descr="IMG_849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786322"/>
            <a:ext cx="2596413" cy="1928826"/>
          </a:xfrm>
          <a:prstGeom prst="rect">
            <a:avLst/>
          </a:prstGeom>
        </p:spPr>
      </p:pic>
      <p:pic>
        <p:nvPicPr>
          <p:cNvPr id="10" name="Рисунок 9" descr="IMG_782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00496" y="3643314"/>
            <a:ext cx="2214578" cy="1785926"/>
          </a:xfrm>
          <a:prstGeom prst="rect">
            <a:avLst/>
          </a:prstGeom>
        </p:spPr>
      </p:pic>
      <p:pic>
        <p:nvPicPr>
          <p:cNvPr id="12" name="Рисунок 11" descr="IMG_603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96012" y="3500438"/>
            <a:ext cx="3047988" cy="2285991"/>
          </a:xfrm>
          <a:prstGeom prst="rect">
            <a:avLst/>
          </a:prstGeom>
        </p:spPr>
      </p:pic>
      <p:pic>
        <p:nvPicPr>
          <p:cNvPr id="13" name="Рисунок 12" descr="IMG_7833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858016" y="1928802"/>
            <a:ext cx="2285984" cy="1714488"/>
          </a:xfrm>
          <a:prstGeom prst="rect">
            <a:avLst/>
          </a:prstGeom>
        </p:spPr>
      </p:pic>
      <p:pic>
        <p:nvPicPr>
          <p:cNvPr id="14" name="Рисунок 13" descr="10905176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4282" y="3643314"/>
            <a:ext cx="2000232" cy="1214446"/>
          </a:xfrm>
          <a:prstGeom prst="rect">
            <a:avLst/>
          </a:prstGeom>
        </p:spPr>
      </p:pic>
      <p:pic>
        <p:nvPicPr>
          <p:cNvPr id="15" name="Рисунок 14" descr="Рисунок1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2143116"/>
            <a:ext cx="2276978" cy="1505922"/>
          </a:xfrm>
          <a:prstGeom prst="rect">
            <a:avLst/>
          </a:prstGeom>
        </p:spPr>
      </p:pic>
      <p:pic>
        <p:nvPicPr>
          <p:cNvPr id="16" name="Рисунок 15" descr="IMG_7771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214810" y="5286388"/>
            <a:ext cx="2095483" cy="1571612"/>
          </a:xfrm>
          <a:prstGeom prst="rect">
            <a:avLst/>
          </a:prstGeom>
        </p:spPr>
      </p:pic>
      <p:pic>
        <p:nvPicPr>
          <p:cNvPr id="17" name="Рисунок 16" descr="IMG_5278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285984" y="3857628"/>
            <a:ext cx="1928826" cy="16430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3919320"/>
            <a:ext cx="9143640" cy="2924640"/>
          </a:xfrm>
          <a:prstGeom prst="rect">
            <a:avLst/>
          </a:prstGeom>
          <a:ln w="0">
            <a:noFill/>
          </a:ln>
        </p:spPr>
      </p:pic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1115640" y="4653000"/>
            <a:ext cx="5472360" cy="57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0000"/>
          </a:bodyPr>
          <a:lstStyle/>
          <a:p>
            <a:pPr marL="182880" indent="0" algn="ctr" defTabSz="914400">
              <a:lnSpc>
                <a:spcPct val="100000"/>
              </a:lnSpc>
              <a:buNone/>
            </a:pPr>
            <a:r>
              <a:rPr sz="4400"/>
              <a:t/>
            </a:r>
            <a:br>
              <a:rPr sz="4400"/>
            </a:b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02" name="Picture 6" descr="C:\Users\User\Desktop\img_6040.png"/>
          <p:cNvPicPr/>
          <p:nvPr/>
        </p:nvPicPr>
        <p:blipFill>
          <a:blip r:embed="rId3"/>
          <a:stretch/>
        </p:blipFill>
        <p:spPr>
          <a:xfrm>
            <a:off x="83880" y="188640"/>
            <a:ext cx="1758240" cy="1944000"/>
          </a:xfrm>
          <a:prstGeom prst="rect">
            <a:avLst/>
          </a:prstGeom>
          <a:ln w="0">
            <a:noFill/>
          </a:ln>
        </p:spPr>
      </p:pic>
      <p:pic>
        <p:nvPicPr>
          <p:cNvPr id="105" name="Picture 4" descr="Утвержден брендбук Года единства народов России. — ГАУ ДПО РМЦ ДО РБ"/>
          <p:cNvPicPr/>
          <p:nvPr/>
        </p:nvPicPr>
        <p:blipFill>
          <a:blip r:embed="rId4"/>
          <a:stretch/>
        </p:blipFill>
        <p:spPr>
          <a:xfrm>
            <a:off x="7773840" y="188640"/>
            <a:ext cx="1079640" cy="172800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14481" y="71414"/>
          <a:ext cx="5929354" cy="2734056"/>
        </p:xfrm>
        <a:graphic>
          <a:graphicData uri="http://schemas.openxmlformats.org/drawingml/2006/table">
            <a:tbl>
              <a:tblPr/>
              <a:tblGrid>
                <a:gridCol w="571503"/>
                <a:gridCol w="5357851"/>
              </a:tblGrid>
              <a:tr h="0">
                <a:tc gridSpan="2">
                  <a:txBody>
                    <a:bodyPr/>
                    <a:lstStyle/>
                    <a:p>
                      <a:pPr indent="12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Раздел 3.Мой край на карте Родины (10 часов)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indent="270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33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Знакомство и изучение старинной План-каты с. Байкалово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270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33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 Изучение старинных книг, хранящихся в Байкаловском районном краеведческом музее. Летопись Байкаловского района Рагозина Г.И.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270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33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Географические названия населенных пунктов Байкаловского района, исчезнувшие населенные пункты Байкаловского района.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270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33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Птицы родного края.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270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33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Звери родного края.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270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33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Природа родного края.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270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33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Улицы родного села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270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33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Предприятия с. Байкалово. Экскурсия на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молочный</a:t>
                      </a: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завод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270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33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Предприятия с. Байкалово. Экскурсия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270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33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Защита исследовательских работ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" name="Рисунок 6" descr="IMG_306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67514" y="3000372"/>
            <a:ext cx="2476486" cy="1857364"/>
          </a:xfrm>
          <a:prstGeom prst="rect">
            <a:avLst/>
          </a:prstGeom>
        </p:spPr>
      </p:pic>
      <p:pic>
        <p:nvPicPr>
          <p:cNvPr id="8" name="Рисунок 7" descr="IMG_783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357422" y="2857496"/>
            <a:ext cx="2285984" cy="1714488"/>
          </a:xfrm>
          <a:prstGeom prst="rect">
            <a:avLst/>
          </a:prstGeom>
        </p:spPr>
      </p:pic>
      <p:pic>
        <p:nvPicPr>
          <p:cNvPr id="9" name="Рисунок 8" descr="Барсук_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2143116"/>
            <a:ext cx="2285984" cy="1514093"/>
          </a:xfrm>
          <a:prstGeom prst="rect">
            <a:avLst/>
          </a:prstGeom>
        </p:spPr>
      </p:pic>
      <p:pic>
        <p:nvPicPr>
          <p:cNvPr id="10" name="Рисунок 9" descr="Малый пёстрый дятел_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3643314"/>
            <a:ext cx="2264969" cy="1500174"/>
          </a:xfrm>
          <a:prstGeom prst="rect">
            <a:avLst/>
          </a:prstGeom>
        </p:spPr>
      </p:pic>
      <p:pic>
        <p:nvPicPr>
          <p:cNvPr id="11" name="Рисунок 10" descr="на семи ветрах_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5143512"/>
            <a:ext cx="2357422" cy="17144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3919320"/>
            <a:ext cx="9143640" cy="2924640"/>
          </a:xfrm>
          <a:prstGeom prst="rect">
            <a:avLst/>
          </a:prstGeom>
          <a:ln w="0">
            <a:noFill/>
          </a:ln>
        </p:spPr>
      </p:pic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1115640" y="4653000"/>
            <a:ext cx="5472360" cy="57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0000"/>
          </a:bodyPr>
          <a:lstStyle/>
          <a:p>
            <a:pPr marL="182880" indent="0" algn="ctr" defTabSz="914400">
              <a:lnSpc>
                <a:spcPct val="100000"/>
              </a:lnSpc>
              <a:buNone/>
            </a:pPr>
            <a:r>
              <a:rPr sz="4400"/>
              <a:t/>
            </a:r>
            <a:br>
              <a:rPr sz="4400"/>
            </a:b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08" name="Picture 6" descr="C:\Users\User\Desktop\img_6040.png"/>
          <p:cNvPicPr/>
          <p:nvPr/>
        </p:nvPicPr>
        <p:blipFill>
          <a:blip r:embed="rId3"/>
          <a:stretch/>
        </p:blipFill>
        <p:spPr>
          <a:xfrm>
            <a:off x="83880" y="188640"/>
            <a:ext cx="1758240" cy="1944000"/>
          </a:xfrm>
          <a:prstGeom prst="rect">
            <a:avLst/>
          </a:prstGeom>
          <a:ln w="0">
            <a:noFill/>
          </a:ln>
        </p:spPr>
      </p:pic>
      <p:pic>
        <p:nvPicPr>
          <p:cNvPr id="111" name="Picture 4" descr="Утвержден брендбук Года единства народов России. — ГАУ ДПО РМЦ ДО РБ"/>
          <p:cNvPicPr/>
          <p:nvPr/>
        </p:nvPicPr>
        <p:blipFill>
          <a:blip r:embed="rId4"/>
          <a:stretch/>
        </p:blipFill>
        <p:spPr>
          <a:xfrm>
            <a:off x="7773840" y="188640"/>
            <a:ext cx="1079640" cy="172800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928794" y="357166"/>
          <a:ext cx="5143536" cy="1051560"/>
        </p:xfrm>
        <a:graphic>
          <a:graphicData uri="http://schemas.openxmlformats.org/drawingml/2006/table">
            <a:tbl>
              <a:tblPr/>
              <a:tblGrid>
                <a:gridCol w="561340"/>
                <a:gridCol w="4582196"/>
              </a:tblGrid>
              <a:tr h="0">
                <a:tc gridSpan="2">
                  <a:txBody>
                    <a:bodyPr/>
                    <a:lstStyle/>
                    <a:p>
                      <a:pPr indent="12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Раздел 4. Моя семья (4 часа)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indent="270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33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 и мое имя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270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33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Наша дружная семья. Традиции моей семьи.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270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33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Профессии в моей семье.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270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33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Творческий конкурс «Старая фотография рассказала…»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" name="Рисунок 6" descr="11136 (2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2143116"/>
            <a:ext cx="3714776" cy="2143140"/>
          </a:xfrm>
          <a:prstGeom prst="rect">
            <a:avLst/>
          </a:prstGeom>
        </p:spPr>
      </p:pic>
      <p:pic>
        <p:nvPicPr>
          <p:cNvPr id="8" name="Рисунок 7" descr="IMG_850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14546" y="4286256"/>
            <a:ext cx="1858722" cy="2571744"/>
          </a:xfrm>
          <a:prstGeom prst="rect">
            <a:avLst/>
          </a:prstGeom>
        </p:spPr>
      </p:pic>
      <p:pic>
        <p:nvPicPr>
          <p:cNvPr id="9" name="Рисунок 8" descr="IMG_850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6200000">
            <a:off x="4498361" y="1430938"/>
            <a:ext cx="2719022" cy="34289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3919320"/>
            <a:ext cx="9143640" cy="2924640"/>
          </a:xfrm>
          <a:prstGeom prst="rect">
            <a:avLst/>
          </a:prstGeom>
          <a:ln w="0">
            <a:noFill/>
          </a:ln>
        </p:spPr>
      </p:pic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1115640" y="4653000"/>
            <a:ext cx="5472360" cy="57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0000"/>
          </a:bodyPr>
          <a:lstStyle/>
          <a:p>
            <a:pPr marL="182880" indent="0" algn="ctr" defTabSz="914400">
              <a:lnSpc>
                <a:spcPct val="100000"/>
              </a:lnSpc>
              <a:buNone/>
            </a:pPr>
            <a:r>
              <a:rPr sz="4400"/>
              <a:t/>
            </a:r>
            <a:br>
              <a:rPr sz="4400"/>
            </a:b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14" name="Picture 6" descr="C:\Users\User\Desktop\img_6040.png"/>
          <p:cNvPicPr/>
          <p:nvPr/>
        </p:nvPicPr>
        <p:blipFill>
          <a:blip r:embed="rId3"/>
          <a:stretch/>
        </p:blipFill>
        <p:spPr>
          <a:xfrm>
            <a:off x="83880" y="188640"/>
            <a:ext cx="1758240" cy="1944000"/>
          </a:xfrm>
          <a:prstGeom prst="rect">
            <a:avLst/>
          </a:prstGeom>
          <a:ln w="0">
            <a:noFill/>
          </a:ln>
        </p:spPr>
      </p:pic>
      <p:pic>
        <p:nvPicPr>
          <p:cNvPr id="117" name="Picture 4" descr="Утвержден брендбук Года единства народов России. — ГАУ ДПО РМЦ ДО РБ"/>
          <p:cNvPicPr/>
          <p:nvPr/>
        </p:nvPicPr>
        <p:blipFill>
          <a:blip r:embed="rId4"/>
          <a:stretch/>
        </p:blipFill>
        <p:spPr>
          <a:xfrm>
            <a:off x="7773840" y="188640"/>
            <a:ext cx="1079640" cy="172800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357422" y="928670"/>
          <a:ext cx="4429156" cy="1472184"/>
        </p:xfrm>
        <a:graphic>
          <a:graphicData uri="http://schemas.openxmlformats.org/drawingml/2006/table">
            <a:tbl>
              <a:tblPr/>
              <a:tblGrid>
                <a:gridCol w="561340"/>
                <a:gridCol w="3867816"/>
              </a:tblGrid>
              <a:tr h="0">
                <a:tc gridSpan="2">
                  <a:txBody>
                    <a:bodyPr/>
                    <a:lstStyle/>
                    <a:p>
                      <a:pPr indent="12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Раздел 5. Знакомые незнакомцы. Вещи вокруг нас. (4 часа)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indent="270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33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Знакомство с предметами старины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270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33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Знакомство с предметами старины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270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33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Знакомство с предметами старины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270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33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Знакомство с предметами старины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indent="12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Раздел 6. Аттестация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indent="270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33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Итоговое тестовое задание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" name="Рисунок 6" descr="IMG_707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643446"/>
            <a:ext cx="2571768" cy="1857388"/>
          </a:xfrm>
          <a:prstGeom prst="rect">
            <a:avLst/>
          </a:prstGeom>
        </p:spPr>
      </p:pic>
      <p:pic>
        <p:nvPicPr>
          <p:cNvPr id="8" name="Рисунок 7" descr="IMG_713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7158" y="2786058"/>
            <a:ext cx="2214578" cy="1714512"/>
          </a:xfrm>
          <a:prstGeom prst="rect">
            <a:avLst/>
          </a:prstGeom>
        </p:spPr>
      </p:pic>
      <p:pic>
        <p:nvPicPr>
          <p:cNvPr id="9" name="Рисунок 8" descr="IMG_528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57950" y="2500306"/>
            <a:ext cx="2605081" cy="2357454"/>
          </a:xfrm>
          <a:prstGeom prst="rect">
            <a:avLst/>
          </a:prstGeom>
        </p:spPr>
      </p:pic>
      <p:pic>
        <p:nvPicPr>
          <p:cNvPr id="11" name="Рисунок 10" descr="IMG_5288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643306" y="3000372"/>
            <a:ext cx="1660916" cy="221455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3933360"/>
            <a:ext cx="9143640" cy="2924640"/>
          </a:xfrm>
          <a:prstGeom prst="rect">
            <a:avLst/>
          </a:prstGeom>
          <a:ln w="0">
            <a:noFill/>
          </a:ln>
        </p:spPr>
      </p:pic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1115640" y="4653000"/>
            <a:ext cx="5472360" cy="57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0000"/>
          </a:bodyPr>
          <a:lstStyle/>
          <a:p>
            <a:pPr marL="182880" indent="0" algn="ctr" defTabSz="914400">
              <a:lnSpc>
                <a:spcPct val="100000"/>
              </a:lnSpc>
              <a:buNone/>
            </a:pPr>
            <a:r>
              <a:rPr sz="4400"/>
              <a:t/>
            </a:r>
            <a:br>
              <a:rPr sz="4400"/>
            </a:b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20" name="Picture 6" descr="C:\Users\User\Desktop\img_6040.png"/>
          <p:cNvPicPr/>
          <p:nvPr/>
        </p:nvPicPr>
        <p:blipFill>
          <a:blip r:embed="rId3"/>
          <a:stretch/>
        </p:blipFill>
        <p:spPr>
          <a:xfrm>
            <a:off x="83880" y="188640"/>
            <a:ext cx="1758240" cy="1944000"/>
          </a:xfrm>
          <a:prstGeom prst="rect">
            <a:avLst/>
          </a:prstGeom>
          <a:ln w="0">
            <a:noFill/>
          </a:ln>
        </p:spPr>
      </p:pic>
      <p:pic>
        <p:nvPicPr>
          <p:cNvPr id="123" name="Picture 4" descr="Утвержден брендбук Года единства народов России. — ГАУ ДПО РМЦ ДО РБ"/>
          <p:cNvPicPr/>
          <p:nvPr/>
        </p:nvPicPr>
        <p:blipFill>
          <a:blip r:embed="rId4"/>
          <a:stretch/>
        </p:blipFill>
        <p:spPr>
          <a:xfrm>
            <a:off x="7773840" y="188640"/>
            <a:ext cx="1079640" cy="1728000"/>
          </a:xfrm>
          <a:prstGeom prst="rect">
            <a:avLst/>
          </a:prstGeom>
          <a:ln w="0"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2285984" y="107154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«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Практика подготовки к ВПР по окружающему миру: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внеурочный ресурс формирования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естественно-научной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грамотности» </a:t>
            </a:r>
          </a:p>
        </p:txBody>
      </p:sp>
      <p:pic>
        <p:nvPicPr>
          <p:cNvPr id="7" name="Рисунок 6" descr="По тонкому льду_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2143116"/>
            <a:ext cx="2049290" cy="1357322"/>
          </a:xfrm>
          <a:prstGeom prst="rect">
            <a:avLst/>
          </a:prstGeom>
        </p:spPr>
      </p:pic>
      <p:pic>
        <p:nvPicPr>
          <p:cNvPr id="9" name="Рисунок 8" descr="IMG_743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71802" y="2786058"/>
            <a:ext cx="2643206" cy="1928826"/>
          </a:xfrm>
          <a:prstGeom prst="rect">
            <a:avLst/>
          </a:prstGeom>
        </p:spPr>
      </p:pic>
      <p:pic>
        <p:nvPicPr>
          <p:cNvPr id="10" name="Рисунок 9" descr="IMG_627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715140" y="5000636"/>
            <a:ext cx="2357422" cy="1768067"/>
          </a:xfrm>
          <a:prstGeom prst="rect">
            <a:avLst/>
          </a:prstGeom>
        </p:spPr>
      </p:pic>
      <p:pic>
        <p:nvPicPr>
          <p:cNvPr id="11" name="Рисунок 10" descr="IMG_7827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096011" y="2643182"/>
            <a:ext cx="3047989" cy="2285992"/>
          </a:xfrm>
          <a:prstGeom prst="rect">
            <a:avLst/>
          </a:prstGeom>
        </p:spPr>
      </p:pic>
      <p:pic>
        <p:nvPicPr>
          <p:cNvPr id="12" name="Рисунок 11" descr="IMG_501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1406" y="5357826"/>
            <a:ext cx="2000232" cy="1500174"/>
          </a:xfrm>
          <a:prstGeom prst="rect">
            <a:avLst/>
          </a:prstGeom>
        </p:spPr>
      </p:pic>
      <p:pic>
        <p:nvPicPr>
          <p:cNvPr id="13" name="Рисунок 12" descr="IMG_7770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214678" y="5143512"/>
            <a:ext cx="1904981" cy="1428736"/>
          </a:xfrm>
          <a:prstGeom prst="rect">
            <a:avLst/>
          </a:prstGeom>
        </p:spPr>
      </p:pic>
      <p:pic>
        <p:nvPicPr>
          <p:cNvPr id="14" name="Рисунок 13" descr="неясыть длиннохвостая_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57158" y="3643314"/>
            <a:ext cx="2567534" cy="1700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3919320"/>
            <a:ext cx="9143640" cy="2924640"/>
          </a:xfrm>
          <a:prstGeom prst="rect">
            <a:avLst/>
          </a:prstGeom>
          <a:ln w="0">
            <a:noFill/>
          </a:ln>
        </p:spPr>
      </p:pic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1115640" y="4653000"/>
            <a:ext cx="5472360" cy="57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0000"/>
          </a:bodyPr>
          <a:lstStyle/>
          <a:p>
            <a:pPr marL="182880" indent="0" algn="ctr" defTabSz="914400">
              <a:lnSpc>
                <a:spcPct val="100000"/>
              </a:lnSpc>
              <a:buNone/>
            </a:pPr>
            <a:r>
              <a:rPr sz="4400"/>
              <a:t/>
            </a:r>
            <a:br>
              <a:rPr sz="4400"/>
            </a:b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26" name="Picture 6" descr="C:\Users\User\Desktop\img_6040.png"/>
          <p:cNvPicPr/>
          <p:nvPr/>
        </p:nvPicPr>
        <p:blipFill>
          <a:blip r:embed="rId3"/>
          <a:stretch/>
        </p:blipFill>
        <p:spPr>
          <a:xfrm>
            <a:off x="83880" y="188640"/>
            <a:ext cx="1758240" cy="1944000"/>
          </a:xfrm>
          <a:prstGeom prst="rect">
            <a:avLst/>
          </a:prstGeom>
          <a:ln w="0">
            <a:noFill/>
          </a:ln>
        </p:spPr>
      </p:pic>
      <p:pic>
        <p:nvPicPr>
          <p:cNvPr id="129" name="Picture 4" descr="Утвержден брендбук Года единства народов России. — ГАУ ДПО РМЦ ДО РБ"/>
          <p:cNvPicPr/>
          <p:nvPr/>
        </p:nvPicPr>
        <p:blipFill>
          <a:blip r:embed="rId4"/>
          <a:stretch/>
        </p:blipFill>
        <p:spPr>
          <a:xfrm>
            <a:off x="7773840" y="188640"/>
            <a:ext cx="1079640" cy="1728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3919320"/>
            <a:ext cx="9143640" cy="2924640"/>
          </a:xfrm>
          <a:prstGeom prst="rect">
            <a:avLst/>
          </a:prstGeom>
          <a:ln w="0">
            <a:noFill/>
          </a:ln>
        </p:spPr>
      </p:pic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0000"/>
          </a:bodyPr>
          <a:lstStyle/>
          <a:p>
            <a:pPr marL="182880" indent="0" algn="ctr" defTabSz="914400">
              <a:lnSpc>
                <a:spcPct val="100000"/>
              </a:lnSpc>
              <a:buNone/>
            </a:pPr>
            <a:r>
              <a:rPr sz="4400"/>
              <a:t/>
            </a:r>
            <a:br>
              <a:rPr sz="4400"/>
            </a:b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32" name="Picture 6" descr="C:\Users\User\Desktop\img_6040.png"/>
          <p:cNvPicPr/>
          <p:nvPr/>
        </p:nvPicPr>
        <p:blipFill>
          <a:blip r:embed="rId3"/>
          <a:stretch/>
        </p:blipFill>
        <p:spPr>
          <a:xfrm>
            <a:off x="83880" y="188640"/>
            <a:ext cx="1758240" cy="1944000"/>
          </a:xfrm>
          <a:prstGeom prst="rect">
            <a:avLst/>
          </a:prstGeom>
          <a:ln w="0">
            <a:noFill/>
          </a:ln>
        </p:spPr>
      </p:pic>
      <p:pic>
        <p:nvPicPr>
          <p:cNvPr id="135" name="Picture 4" descr="Утвержден брендбук Года единства народов России. — ГАУ ДПО РМЦ ДО РБ"/>
          <p:cNvPicPr/>
          <p:nvPr/>
        </p:nvPicPr>
        <p:blipFill>
          <a:blip r:embed="rId4"/>
          <a:stretch/>
        </p:blipFill>
        <p:spPr>
          <a:xfrm>
            <a:off x="7773840" y="188640"/>
            <a:ext cx="1079640" cy="1728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956</TotalTime>
  <Words>403</Words>
  <Application>Microsoft Office PowerPoint</Application>
  <PresentationFormat>Экран (4:3)</PresentationFormat>
  <Paragraphs>96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11</vt:i4>
      </vt:variant>
      <vt:variant>
        <vt:lpstr>Заголовки слайдов</vt:lpstr>
      </vt:variant>
      <vt:variant>
        <vt:i4>11</vt:i4>
      </vt:variant>
    </vt:vector>
  </HeadingPairs>
  <TitlesOfParts>
    <vt:vector size="22" baseType="lpstr"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Слайд 1</vt:lpstr>
      <vt:lpstr>Слайд 2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Торжественное вручение аттестатов и медалей «За особые успехи в учении» выпускникам Байкаловского муниципального района </dc:title>
  <dc:subject/>
  <dc:creator>User</dc:creator>
  <dc:description/>
  <cp:lastModifiedBy>User</cp:lastModifiedBy>
  <cp:revision>78</cp:revision>
  <dcterms:created xsi:type="dcterms:W3CDTF">2026-06-23T06:46:12Z</dcterms:created>
  <dcterms:modified xsi:type="dcterms:W3CDTF">2026-08-26T18:52:23Z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Экран (4:3)</vt:lpwstr>
  </property>
  <property fmtid="{D5CDD505-2E9C-101B-9397-08002B2CF9AE}" pid="3" name="Slides">
    <vt:i4>15</vt:i4>
  </property>
</Properties>
</file>