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4" r:id="rId8"/>
    <p:sldMasterId id="2147483666" r:id="rId9"/>
    <p:sldMasterId id="2147483668" r:id="rId10"/>
  </p:sldMasterIdLst>
  <p:notesMasterIdLst>
    <p:notesMasterId r:id="rId24"/>
  </p:notesMasterIdLst>
  <p:sldIdLst>
    <p:sldId id="256" r:id="rId11"/>
    <p:sldId id="257" r:id="rId12"/>
    <p:sldId id="258" r:id="rId13"/>
    <p:sldId id="259" r:id="rId14"/>
    <p:sldId id="260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186" y="-9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EFD6A-AF51-4D1E-8211-2CCC05F4CFB6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C7F01-6E7C-4E02-8D41-CD17B0307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74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C7F01-6E7C-4E02-8D41-CD17B030719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99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974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0DE10B-3A19-448B-89F9-01052C928B9D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42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05A182-23BB-4D12-889C-827C0FEDEDB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5C6FA31-4DD7-4C30-8FA7-AA4E339E144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645562-4F81-4039-AEF7-574E7AD24B0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717096A-3FE0-46E8-8C82-3C59DDDD48D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2EE82DB-BF22-4FAC-87D0-4532E8CC989B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C84B72C-99D4-4367-A4D8-7B85B0C25B9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27FF67C-794C-479F-B677-7D0B7C2B7A8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68D5997-A99F-4A96-BD92-C0DF5826C55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4FFB5D5-ABA0-4B08-903B-F13C07AE5B6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82ABF6-1DD0-4B08-9F83-C5AA87768BF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662F4D-8D0C-4CE6-9144-52DCF07F87D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E3630E-BB8C-4511-9EE4-EF2FBF29512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4EC4E6-2150-4F04-9417-2998CC81FD13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4000" b="1" strike="noStrike" cap="all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4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1977F0-3DBF-43C0-94FD-7FD0772404D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8BFB3F8-158F-4E88-B07B-4A1ECE58648D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08A1B9-541D-4882-92E4-0DF1FC6C40A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BB00DF-2263-4D7B-A7AC-D0C7CF96596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CBE438-0E1E-47FB-88FF-F4CBFAAA2D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C8D30A-2C82-47C7-9F6B-5C0ACF2C5495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B25C4A-A74B-443C-9D36-572E5A6EDD44}"/>
              </a:ext>
            </a:extLst>
          </p:cNvPr>
          <p:cNvSpPr/>
          <p:nvPr/>
        </p:nvSpPr>
        <p:spPr>
          <a:xfrm>
            <a:off x="899592" y="195685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Практика подготовки к ВПР по окружающему миру: внеурочный ресурс формирования </a:t>
            </a:r>
          </a:p>
          <a:p>
            <a:pPr algn="ctr"/>
            <a:r>
              <a:rPr lang="ru-RU" sz="2400" b="1" dirty="0"/>
              <a:t>естественно-научной грамотности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D96120-A120-4DD2-AD2D-82AC3EF924B8}"/>
              </a:ext>
            </a:extLst>
          </p:cNvPr>
          <p:cNvSpPr/>
          <p:nvPr/>
        </p:nvSpPr>
        <p:spPr>
          <a:xfrm>
            <a:off x="53752" y="3668832"/>
            <a:ext cx="90364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Гладкова Ольга Геннадьевна</a:t>
            </a:r>
            <a:r>
              <a:rPr lang="ru-RU" sz="2000" dirty="0"/>
              <a:t>, </a:t>
            </a:r>
          </a:p>
          <a:p>
            <a:pPr algn="ctr"/>
            <a:r>
              <a:rPr lang="ru-RU" sz="2000" dirty="0"/>
              <a:t>педагог дополнительного образования МАУ ДО Байкаловский ДЮЦ «Созвездие»</a:t>
            </a:r>
          </a:p>
          <a:p>
            <a:pPr algn="ctr"/>
            <a:r>
              <a:rPr lang="ru-RU" sz="2000" b="1" dirty="0"/>
              <a:t>Кондрашина Надежда Александровна</a:t>
            </a:r>
            <a:r>
              <a:rPr lang="ru-RU" sz="2000" dirty="0"/>
              <a:t>, </a:t>
            </a:r>
          </a:p>
          <a:p>
            <a:pPr algn="ctr"/>
            <a:r>
              <a:rPr lang="ru-RU" sz="2000" dirty="0"/>
              <a:t>педагог дополнительного образования МАУ ДО Байкаловский ДЮЦ «Созвездие»</a:t>
            </a:r>
          </a:p>
          <a:p>
            <a:pPr algn="ctr"/>
            <a:r>
              <a:rPr lang="ru-RU" sz="2400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C6C8E32C-EDC9-4C70-B4E3-D6D6279DE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1412776"/>
            <a:ext cx="13813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 год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2D79458-713C-4AE9-8E32-B7A9E5FED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944" y="620688"/>
            <a:ext cx="138130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5197EA08-183A-44CF-A693-F26F0F783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3669" y="226477"/>
            <a:ext cx="380985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Статистика по отметкам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r>
              <a:rPr lang="ru-RU" alt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ВПР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«Окружающий мир»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00DF704-CA9A-43B0-8984-488D7823A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909370"/>
              </p:ext>
            </p:extLst>
          </p:nvPr>
        </p:nvGraphicFramePr>
        <p:xfrm>
          <a:off x="235560" y="2182217"/>
          <a:ext cx="4320480" cy="29395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89820">
                  <a:extLst>
                    <a:ext uri="{9D8B030D-6E8A-4147-A177-3AD203B41FA5}">
                      <a16:colId xmlns:a16="http://schemas.microsoft.com/office/drawing/2014/main" val="3940255349"/>
                    </a:ext>
                  </a:extLst>
                </a:gridCol>
                <a:gridCol w="705217">
                  <a:extLst>
                    <a:ext uri="{9D8B030D-6E8A-4147-A177-3AD203B41FA5}">
                      <a16:colId xmlns:a16="http://schemas.microsoft.com/office/drawing/2014/main" val="398878273"/>
                    </a:ext>
                  </a:extLst>
                </a:gridCol>
                <a:gridCol w="708481">
                  <a:extLst>
                    <a:ext uri="{9D8B030D-6E8A-4147-A177-3AD203B41FA5}">
                      <a16:colId xmlns:a16="http://schemas.microsoft.com/office/drawing/2014/main" val="3265958558"/>
                    </a:ext>
                  </a:extLst>
                </a:gridCol>
                <a:gridCol w="708481">
                  <a:extLst>
                    <a:ext uri="{9D8B030D-6E8A-4147-A177-3AD203B41FA5}">
                      <a16:colId xmlns:a16="http://schemas.microsoft.com/office/drawing/2014/main" val="3668921899"/>
                    </a:ext>
                  </a:extLst>
                </a:gridCol>
                <a:gridCol w="708481">
                  <a:extLst>
                    <a:ext uri="{9D8B030D-6E8A-4147-A177-3AD203B41FA5}">
                      <a16:colId xmlns:a16="http://schemas.microsoft.com/office/drawing/2014/main" val="372834493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Территория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85925" algn="l"/>
                        </a:tabLst>
                      </a:pPr>
                      <a:r>
                        <a:rPr lang="ru-RU" sz="1800" dirty="0">
                          <a:effectLst/>
                        </a:rPr>
                        <a:t>Отметка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85925" algn="l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832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187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Свердловская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18,6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57,7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22,47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3376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Байкаловский МР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0,65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24,1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52,2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22,88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7228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МАОУ «Байкаловская СОШ»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20,2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55,7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24,05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7319373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607CA6BC-8EAE-4AB0-8405-EBB7C77469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00" y="1412776"/>
            <a:ext cx="13813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685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2025 год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85925" algn="l"/>
              </a:tabLst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55AB41DA-1C8A-497A-9DEF-84DA6C1299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558613"/>
              </p:ext>
            </p:extLst>
          </p:nvPr>
        </p:nvGraphicFramePr>
        <p:xfrm>
          <a:off x="4803983" y="2182217"/>
          <a:ext cx="4104457" cy="293954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3940255349"/>
                    </a:ext>
                  </a:extLst>
                </a:gridCol>
                <a:gridCol w="666863">
                  <a:extLst>
                    <a:ext uri="{9D8B030D-6E8A-4147-A177-3AD203B41FA5}">
                      <a16:colId xmlns:a16="http://schemas.microsoft.com/office/drawing/2014/main" val="398878273"/>
                    </a:ext>
                  </a:extLst>
                </a:gridCol>
                <a:gridCol w="666863">
                  <a:extLst>
                    <a:ext uri="{9D8B030D-6E8A-4147-A177-3AD203B41FA5}">
                      <a16:colId xmlns:a16="http://schemas.microsoft.com/office/drawing/2014/main" val="3265958558"/>
                    </a:ext>
                  </a:extLst>
                </a:gridCol>
                <a:gridCol w="666863">
                  <a:extLst>
                    <a:ext uri="{9D8B030D-6E8A-4147-A177-3AD203B41FA5}">
                      <a16:colId xmlns:a16="http://schemas.microsoft.com/office/drawing/2014/main" val="3668921899"/>
                    </a:ext>
                  </a:extLst>
                </a:gridCol>
                <a:gridCol w="666863">
                  <a:extLst>
                    <a:ext uri="{9D8B030D-6E8A-4147-A177-3AD203B41FA5}">
                      <a16:colId xmlns:a16="http://schemas.microsoft.com/office/drawing/2014/main" val="372834493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Территория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85925" algn="l"/>
                        </a:tabLst>
                      </a:pPr>
                      <a:r>
                        <a:rPr lang="ru-RU" sz="1800" dirty="0">
                          <a:effectLst/>
                        </a:rPr>
                        <a:t>Отметка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85925" algn="l"/>
                        </a:tabLs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9832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9187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Свердловская область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3376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Байкаловский МР 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72286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МАОУ «Байкаловская СОШ»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66.6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14,29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731937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0">
            <a:extLst>
              <a:ext uri="{FF2B5EF4-FFF2-40B4-BE49-F238E27FC236}">
                <a16:creationId xmlns:a16="http://schemas.microsoft.com/office/drawing/2014/main" id="{98CEA515-7FD4-42F3-93DD-A205832487A4}"/>
              </a:ext>
            </a:extLst>
          </p:cNvPr>
          <p:cNvSpPr txBox="1"/>
          <p:nvPr/>
        </p:nvSpPr>
        <p:spPr>
          <a:xfrm>
            <a:off x="1907704" y="580065"/>
            <a:ext cx="5544616" cy="15525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ВПР нельзя готовить эпизодически</a:t>
            </a:r>
            <a:endParaRPr lang="en-US" sz="27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80A43F5F-9EC8-4365-ADBB-8C110E2D7117}"/>
              </a:ext>
            </a:extLst>
          </p:cNvPr>
          <p:cNvSpPr txBox="1"/>
          <p:nvPr/>
        </p:nvSpPr>
        <p:spPr>
          <a:xfrm>
            <a:off x="539553" y="2643426"/>
            <a:ext cx="5040560" cy="246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по окружающему миру проверяет не только факты, но и умение работать с информацией, применять знания, анализировать ситуации и делать выводы.</a:t>
            </a:r>
            <a:endParaRPr lang="ru-RU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219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четвероклассников результативнее </a:t>
            </a:r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внеурочная работа</a:t>
            </a: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чем разовые тренировки.</a:t>
            </a:r>
            <a:endParaRPr lang="en-US" dirty="0"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942094FA-3819-458B-824A-EAF638206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624733"/>
            <a:ext cx="3059832" cy="41281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8E98386-1A57-4421-B9E1-DAA420DDEA27}"/>
              </a:ext>
            </a:extLst>
          </p:cNvPr>
          <p:cNvSpPr txBox="1"/>
          <p:nvPr/>
        </p:nvSpPr>
        <p:spPr>
          <a:xfrm>
            <a:off x="-612576" y="1772816"/>
            <a:ext cx="4968552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000" b="1" dirty="0">
                <a:ln w="0"/>
                <a:latin typeface="Arial" pitchFamily="34" charset="0"/>
                <a:ea typeface="Arial" pitchFamily="34" charset="-122"/>
                <a:cs typeface="Arial" pitchFamily="34" charset="-120"/>
              </a:rPr>
              <a:t>1 час в неделю </a:t>
            </a:r>
            <a:endParaRPr lang="ru-RU" sz="2000" b="1" dirty="0">
              <a:ln w="0"/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21900"/>
              </a:lnSpc>
              <a:buNone/>
            </a:pPr>
            <a:r>
              <a:rPr lang="en-US" sz="2000" b="1" dirty="0">
                <a:ln w="0"/>
                <a:latin typeface="Arial" pitchFamily="34" charset="0"/>
                <a:ea typeface="Arial" pitchFamily="34" charset="-122"/>
                <a:cs typeface="Arial" pitchFamily="34" charset="-120"/>
              </a:rPr>
              <a:t>по 40минут</a:t>
            </a:r>
            <a:endParaRPr lang="en-US" sz="2000" b="1" dirty="0">
              <a:ln w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A057F775-71AC-479D-8479-52495161DC97}"/>
              </a:ext>
            </a:extLst>
          </p:cNvPr>
          <p:cNvSpPr txBox="1"/>
          <p:nvPr/>
        </p:nvSpPr>
        <p:spPr>
          <a:xfrm>
            <a:off x="3106738" y="2334614"/>
            <a:ext cx="5988112" cy="65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встроен во внеурочную деятельность</a:t>
            </a:r>
            <a:endParaRPr lang="ru-RU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ea typeface="Arial" pitchFamily="34" charset="-122"/>
                <a:cs typeface="Arial" pitchFamily="34" charset="-120"/>
              </a:rPr>
              <a:t> и соответствует ФГОС НОО, ФЗ-273 и СанПиН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1382A225-0DF3-4D45-8AFC-59B72BB4094C}"/>
              </a:ext>
            </a:extLst>
          </p:cNvPr>
          <p:cNvSpPr txBox="1"/>
          <p:nvPr/>
        </p:nvSpPr>
        <p:spPr>
          <a:xfrm>
            <a:off x="2000863" y="3717032"/>
            <a:ext cx="5142273" cy="11315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</a:t>
            </a:r>
            <a:r>
              <a:rPr lang="ru-RU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без перегрузки расписания и одновременно развивать естественно-научную грамотность</a:t>
            </a:r>
            <a:endParaRPr lang="en-US" sz="2000" b="1" dirty="0"/>
          </a:p>
        </p:txBody>
      </p:sp>
      <p:sp>
        <p:nvSpPr>
          <p:cNvPr id="3" name="Левая фигурная скобка 2">
            <a:extLst>
              <a:ext uri="{FF2B5EF4-FFF2-40B4-BE49-F238E27FC236}">
                <a16:creationId xmlns:a16="http://schemas.microsoft.com/office/drawing/2014/main" id="{807C63DC-51A4-458B-AB90-F28F68B10F51}"/>
              </a:ext>
            </a:extLst>
          </p:cNvPr>
          <p:cNvSpPr/>
          <p:nvPr/>
        </p:nvSpPr>
        <p:spPr>
          <a:xfrm>
            <a:off x="1871700" y="3501008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Левая фигурная скобка 3">
            <a:extLst>
              <a:ext uri="{FF2B5EF4-FFF2-40B4-BE49-F238E27FC236}">
                <a16:creationId xmlns:a16="http://schemas.microsoft.com/office/drawing/2014/main" id="{5FA94CB0-3B08-4D93-8A53-1D891BA559C9}"/>
              </a:ext>
            </a:extLst>
          </p:cNvPr>
          <p:cNvSpPr/>
          <p:nvPr/>
        </p:nvSpPr>
        <p:spPr>
          <a:xfrm>
            <a:off x="1619672" y="3140968"/>
            <a:ext cx="4968328" cy="2880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>
            <a:extLst>
              <a:ext uri="{FF2B5EF4-FFF2-40B4-BE49-F238E27FC236}">
                <a16:creationId xmlns:a16="http://schemas.microsoft.com/office/drawing/2014/main" id="{AC8872BA-A7D4-4B12-A629-8655864AC745}"/>
              </a:ext>
            </a:extLst>
          </p:cNvPr>
          <p:cNvSpPr/>
          <p:nvPr/>
        </p:nvSpPr>
        <p:spPr>
          <a:xfrm rot="4021220">
            <a:off x="2555776" y="3260998"/>
            <a:ext cx="3024336" cy="1680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Двойные фигурные скобки 10">
            <a:extLst>
              <a:ext uri="{FF2B5EF4-FFF2-40B4-BE49-F238E27FC236}">
                <a16:creationId xmlns:a16="http://schemas.microsoft.com/office/drawing/2014/main" id="{DA036F34-215E-47A5-87F3-EA84421EE0BA}"/>
              </a:ext>
            </a:extLst>
          </p:cNvPr>
          <p:cNvSpPr/>
          <p:nvPr/>
        </p:nvSpPr>
        <p:spPr>
          <a:xfrm>
            <a:off x="3491880" y="2972966"/>
            <a:ext cx="2448272" cy="414577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ые фигурные скобки 11">
            <a:extLst>
              <a:ext uri="{FF2B5EF4-FFF2-40B4-BE49-F238E27FC236}">
                <a16:creationId xmlns:a16="http://schemas.microsoft.com/office/drawing/2014/main" id="{862B1C3C-8EF7-4296-8B8F-5BD2EF76055B}"/>
              </a:ext>
            </a:extLst>
          </p:cNvPr>
          <p:cNvSpPr/>
          <p:nvPr/>
        </p:nvSpPr>
        <p:spPr>
          <a:xfrm>
            <a:off x="4860032" y="3120187"/>
            <a:ext cx="2088232" cy="380821"/>
          </a:xfrm>
          <a:prstGeom prst="brace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2E91836A-0AD7-4876-B1E7-7EC5B2C5FB85}"/>
              </a:ext>
            </a:extLst>
          </p:cNvPr>
          <p:cNvSpPr/>
          <p:nvPr/>
        </p:nvSpPr>
        <p:spPr>
          <a:xfrm>
            <a:off x="3964836" y="3310597"/>
            <a:ext cx="1214326" cy="267867"/>
          </a:xfrm>
          <a:prstGeom prst="downArrow">
            <a:avLst>
              <a:gd name="adj1" fmla="val 34211"/>
              <a:gd name="adj2" fmla="val 444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893F62D-38BD-4AE4-A5B5-921F501F04DE}"/>
              </a:ext>
            </a:extLst>
          </p:cNvPr>
          <p:cNvSpPr/>
          <p:nvPr/>
        </p:nvSpPr>
        <p:spPr>
          <a:xfrm>
            <a:off x="2726853" y="3262600"/>
            <a:ext cx="3985542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1115640" y="4653000"/>
            <a:ext cx="5472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marL="182880" indent="0" algn="ctr" defTabSz="914400">
              <a:lnSpc>
                <a:spcPct val="100000"/>
              </a:lnSpc>
              <a:buNone/>
            </a:pP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07F430B-D2CC-4479-A9AB-C79F0D50C0E9}"/>
              </a:ext>
            </a:extLst>
          </p:cNvPr>
          <p:cNvSpPr txBox="1"/>
          <p:nvPr/>
        </p:nvSpPr>
        <p:spPr>
          <a:xfrm>
            <a:off x="1907704" y="44624"/>
            <a:ext cx="5544616" cy="20478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содержания программы структуре ВПР</a:t>
            </a:r>
            <a:endParaRPr lang="en-US" sz="36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9D79E8A7-7DD7-40DF-88E6-82356A8D1C02}"/>
              </a:ext>
            </a:extLst>
          </p:cNvPr>
          <p:cNvSpPr txBox="1"/>
          <p:nvPr/>
        </p:nvSpPr>
        <p:spPr>
          <a:xfrm>
            <a:off x="971600" y="2420888"/>
            <a:ext cx="7514412" cy="1800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содержательных блока программы напрямую поддерживают структуру заданий ВПР.</a:t>
            </a:r>
            <a:endParaRPr lang="en-US" sz="1800" dirty="0"/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F3C72657-9F68-443F-8445-933B916771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553" b="42576"/>
          <a:stretch/>
        </p:blipFill>
        <p:spPr>
          <a:xfrm>
            <a:off x="-29926" y="2935746"/>
            <a:ext cx="9203852" cy="23202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509" y="2132856"/>
            <a:ext cx="3194372" cy="43096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985" y="2231616"/>
            <a:ext cx="3136106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основа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627784" y="1222030"/>
            <a:ext cx="3136106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физической картой России и Урала учит читать условные обозначения, соотносить территорию с описанием и находить соседние регионы. Это напрямую готовит к заданиям ВПР на картографический анализ.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572" y="3585644"/>
            <a:ext cx="3136106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страны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3164378" y="3054471"/>
            <a:ext cx="3136106" cy="435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символика становится практическим материалом для заданий на узнавание флага и герба. Дети закрепляют зрительную память и учатся точно выбирать ответ по визуальным признакам.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572" y="5053858"/>
            <a:ext cx="3136106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</a:t>
            </a:r>
            <a:endParaRPr lang="ru-RU" sz="2000" b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21900"/>
              </a:lnSpc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родного края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2411760" y="4900385"/>
            <a:ext cx="3136106" cy="1272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ресурсов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sz="1400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21900"/>
              </a:lnSpc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Животный растительный мир.</a:t>
            </a:r>
          </a:p>
          <a:p>
            <a:pPr>
              <a:lnSpc>
                <a:spcPct val="121900"/>
              </a:lnSpc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Люди.</a:t>
            </a:r>
          </a:p>
          <a:p>
            <a:pPr>
              <a:lnSpc>
                <a:spcPct val="121900"/>
              </a:lnSpc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Традиции.</a:t>
            </a:r>
          </a:p>
          <a:p>
            <a:pPr>
              <a:lnSpc>
                <a:spcPct val="121900"/>
              </a:lnSpc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Образ жизни.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1463" y="5743575"/>
            <a:ext cx="778669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21900"/>
              </a:lnSpc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30" dirty="0"/>
          </a:p>
        </p:txBody>
      </p:sp>
      <p:sp>
        <p:nvSpPr>
          <p:cNvPr id="12" name="Text 7"/>
          <p:cNvSpPr txBox="1"/>
          <p:nvPr/>
        </p:nvSpPr>
        <p:spPr>
          <a:xfrm>
            <a:off x="1979712" y="378258"/>
            <a:ext cx="4752528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 1. Родной край и задания ВПР</a:t>
            </a:r>
            <a:endParaRPr lang="en-US" sz="1982" dirty="0"/>
          </a:p>
        </p:txBody>
      </p:sp>
    </p:spTree>
    <p:extLst>
      <p:ext uri="{BB962C8B-B14F-4D97-AF65-F5344CB8AC3E}">
        <p14:creationId xmlns:p14="http://schemas.microsoft.com/office/powerpoint/2010/main" val="2717233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464036" y="2059793"/>
            <a:ext cx="3043238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Биоценозы Урала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678656" y="2459784"/>
            <a:ext cx="4181376" cy="1328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Биоценозы Урала дают живой материал для классификации организмов и установления связей между ними. Ребенок видит, как среда обитания влияет на особенности животного и растения.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64036" y="3788582"/>
            <a:ext cx="3043238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Пищевые связи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78656" y="4188572"/>
            <a:ext cx="4260340" cy="1400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отрабатываются на конкретных примерах, а не на абстрактных схемах. Это помогает уверенно строить цепочки и объяснять, почему нарушение одного звена меняет всю систему.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367476" y="3808172"/>
            <a:ext cx="3043238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Визуальное распознавание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367476" y="4179370"/>
            <a:ext cx="3762632" cy="1409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объектов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внимания к признакам формы, цвета и строения. Такой тренинг развивает наблюдательность и снижает количество ошибок в заданиях ВПР.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381368" y="1949379"/>
            <a:ext cx="3043238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Редкие виды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389997" y="2409285"/>
            <a:ext cx="3561121" cy="1328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 и Красная книга Свердловской области переводят разговор о природе в плоскость бережного отношения. Дети учатся различать редкие виды и понимать причины их охраны.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8172450" y="5743575"/>
            <a:ext cx="778669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21900"/>
              </a:lnSpc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30" dirty="0"/>
          </a:p>
        </p:txBody>
      </p:sp>
      <p:sp>
        <p:nvSpPr>
          <p:cNvPr id="12" name="Text 9"/>
          <p:cNvSpPr txBox="1"/>
          <p:nvPr/>
        </p:nvSpPr>
        <p:spPr>
          <a:xfrm>
            <a:off x="748685" y="622958"/>
            <a:ext cx="7843838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1900"/>
              </a:lnSpc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 2. Природа и её обитатели</a:t>
            </a:r>
            <a:endParaRPr lang="en-US" sz="25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1378744" y="2451162"/>
            <a:ext cx="2793206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целое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7670" y="3079935"/>
            <a:ext cx="3378994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экосистемы раскрывается через взаимосвязь живой и неживой природы. Дети видят, что изменение одного элемента отражается на всей системе и влияет на её устойчивость.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2451162"/>
            <a:ext cx="457200" cy="4572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228184" y="2451162"/>
            <a:ext cx="2793206" cy="414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48064" y="3078956"/>
            <a:ext cx="3776346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рассматривается через реальные изменения природной среды. Школьники учатся замечать последствия деятельности человека и оценивать их с точки зрения природы.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6096" y="2496882"/>
            <a:ext cx="457200" cy="36576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624823" y="678655"/>
            <a:ext cx="7843838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1900"/>
              </a:lnSpc>
            </a:pPr>
            <a:r>
              <a:rPr lang="ru-RU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3: Экологические системы</a:t>
            </a:r>
          </a:p>
          <a:p>
            <a:pPr algn="ctr">
              <a:lnSpc>
                <a:spcPct val="121900"/>
              </a:lnSpc>
            </a:pPr>
            <a:endParaRPr lang="en-US" sz="2531" dirty="0"/>
          </a:p>
        </p:txBody>
      </p:sp>
      <p:sp>
        <p:nvSpPr>
          <p:cNvPr id="16" name="Text 9"/>
          <p:cNvSpPr txBox="1"/>
          <p:nvPr/>
        </p:nvSpPr>
        <p:spPr>
          <a:xfrm>
            <a:off x="271463" y="5743575"/>
            <a:ext cx="778669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21900"/>
              </a:lnSpc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388450" y="2051281"/>
            <a:ext cx="2197075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лесу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438717" y="2777231"/>
            <a:ext cx="1944217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лесу формируют привычку действовать спокойно и осмысленно. Ребенок заранее знает, чего нельзя делать и как сохранить безопасность в природной среде.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646819" y="2051281"/>
            <a:ext cx="1643063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водоёмов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2581046" y="2777231"/>
            <a:ext cx="1944217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 у водоёмов учат избегать опасных решений и соблюдать осторожность. Это важная база для практико-ориентированных заданий с выбором корректного действия.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788024" y="2059910"/>
            <a:ext cx="1643063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13425" y="2778499"/>
            <a:ext cx="1944217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связывает знания о здоровье с ежедневной практикой. Дети понимают, какие действия поддерживают самочувствие и почему они важны не только на уроке.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089567" y="2215214"/>
            <a:ext cx="1643063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алгоритм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832715" y="2777231"/>
            <a:ext cx="2054433" cy="15501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 опасной ситуации отрабатывается как последовательность шагов. Такая подготовка помогает уверенно отвечать на задания, где нужно выбрать правильное решение без лишних сомнений.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71463" y="5743575"/>
            <a:ext cx="778669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21900"/>
              </a:lnSpc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30" dirty="0"/>
          </a:p>
        </p:txBody>
      </p:sp>
      <p:sp>
        <p:nvSpPr>
          <p:cNvPr id="12" name="Text 9"/>
          <p:cNvSpPr txBox="1"/>
          <p:nvPr/>
        </p:nvSpPr>
        <p:spPr>
          <a:xfrm>
            <a:off x="1907704" y="332656"/>
            <a:ext cx="6979444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 4. Здоровье и безопасность</a:t>
            </a:r>
            <a:endParaRPr lang="en-US" sz="25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28625" y="4029076"/>
            <a:ext cx="2664619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и сравниваем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428625" y="4400550"/>
            <a:ext cx="2664619" cy="1092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Термометр, шкала температур, компас и лупа превращают наблюдение в осмысленное действие. Ребенок не заучивает понятия отдельно, а применяет их в реальной учебной ситуации и сразу видит результат своих измерений.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462" y="2083565"/>
            <a:ext cx="2443758" cy="185907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480" y="2091406"/>
            <a:ext cx="2423145" cy="184338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065591" y="4045149"/>
            <a:ext cx="2828925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Ориентируемся в пространстве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43263" y="4400550"/>
            <a:ext cx="2678906" cy="1092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глобус помогают перейти от фрагментарных сведений к целостному представлению о мире. Дети учатся ориентироваться в пространстве, соотносить объекты и объяснять увиденное через точные наблюдения.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1393" y="2058511"/>
            <a:ext cx="2423145" cy="1843388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158031" y="4045148"/>
            <a:ext cx="2964308" cy="307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 делаем выводы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072188" y="4400550"/>
            <a:ext cx="2678906" cy="1092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1900"/>
              </a:lnSpc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наблюдений и экспериментов учат работать по шагам, фиксировать ход работы и формулировать выводы. Такая практика делает подготовку к ВПР менее формальной и более уверенной.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27584" y="575787"/>
            <a:ext cx="7843838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1900"/>
              </a:lnSpc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дети добывают знания на практике</a:t>
            </a:r>
            <a:endParaRPr lang="en-US" sz="2531" dirty="0"/>
          </a:p>
        </p:txBody>
      </p:sp>
      <p:sp>
        <p:nvSpPr>
          <p:cNvPr id="13" name="Text 7"/>
          <p:cNvSpPr txBox="1"/>
          <p:nvPr/>
        </p:nvSpPr>
        <p:spPr>
          <a:xfrm>
            <a:off x="271463" y="5743575"/>
            <a:ext cx="778669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21900"/>
              </a:lnSpc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271463" y="5743575"/>
            <a:ext cx="778669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21900"/>
              </a:lnSpc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30" dirty="0"/>
          </a:p>
        </p:txBody>
      </p:sp>
      <p:sp>
        <p:nvSpPr>
          <p:cNvPr id="7" name="Text 4"/>
          <p:cNvSpPr txBox="1"/>
          <p:nvPr/>
        </p:nvSpPr>
        <p:spPr>
          <a:xfrm>
            <a:off x="1547664" y="1268760"/>
            <a:ext cx="6207919" cy="4071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1900"/>
              </a:lnSpc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и живопись</a:t>
            </a:r>
            <a:r>
              <a:rPr lang="ru-RU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опор</a:t>
            </a:r>
            <a:r>
              <a:rPr lang="ru-RU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для естественно-научных выводов</a:t>
            </a:r>
            <a:endParaRPr lang="en-US" sz="2400" dirty="0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40803CC2-8C50-48A8-B10A-9A96001B3BB2}"/>
              </a:ext>
            </a:extLst>
          </p:cNvPr>
          <p:cNvSpPr txBox="1"/>
          <p:nvPr/>
        </p:nvSpPr>
        <p:spPr>
          <a:xfrm>
            <a:off x="1691680" y="417910"/>
            <a:ext cx="6979444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1900"/>
              </a:lnSpc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 </a:t>
            </a:r>
            <a:r>
              <a:rPr lang="ru-RU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ru-RU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наших ощущениях</a:t>
            </a:r>
            <a:endParaRPr lang="en-US" sz="2531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4BDD43EB-B593-46CD-B732-BB66BD084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348880"/>
            <a:ext cx="2111278" cy="276301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8A79AEE7-F145-4176-BAE4-57FFF1D4C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348880"/>
            <a:ext cx="3614982" cy="244827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Picture background">
            <a:extLst>
              <a:ext uri="{FF2B5EF4-FFF2-40B4-BE49-F238E27FC236}">
                <a16:creationId xmlns:a16="http://schemas.microsoft.com/office/drawing/2014/main" id="{4A5C50E9-6B6C-48E3-8D95-DB8E6E9181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0" descr="Picture background">
            <a:extLst>
              <a:ext uri="{FF2B5EF4-FFF2-40B4-BE49-F238E27FC236}">
                <a16:creationId xmlns:a16="http://schemas.microsoft.com/office/drawing/2014/main" id="{3A301C12-4CD9-4950-AF54-803CFECA0A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6" name="Picture 12" descr="Picture background">
            <a:extLst>
              <a:ext uri="{FF2B5EF4-FFF2-40B4-BE49-F238E27FC236}">
                <a16:creationId xmlns:a16="http://schemas.microsoft.com/office/drawing/2014/main" id="{7FC23774-AFF3-4C14-B9EE-30E4DA162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608" y="2355816"/>
            <a:ext cx="2202329" cy="2772970"/>
          </a:xfrm>
          <a:prstGeom prst="rect">
            <a:avLst/>
          </a:prstGeom>
          <a:solidFill>
            <a:srgbClr val="000000"/>
          </a:solidFill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1619672" y="1052736"/>
            <a:ext cx="5960144" cy="576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</a:t>
            </a:r>
            <a:endParaRPr lang="ru-RU" sz="2837" b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результат </a:t>
            </a:r>
            <a:endParaRPr lang="ru-RU" sz="2837" b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n-US" sz="2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системной внеурочной практики</a:t>
            </a:r>
            <a:endParaRPr lang="en-US" sz="2837" dirty="0"/>
          </a:p>
        </p:txBody>
      </p:sp>
      <p:sp>
        <p:nvSpPr>
          <p:cNvPr id="4" name="Text 1"/>
          <p:cNvSpPr txBox="1"/>
          <p:nvPr/>
        </p:nvSpPr>
        <p:spPr>
          <a:xfrm>
            <a:off x="467544" y="2276872"/>
            <a:ext cx="7632848" cy="2304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5000"/>
              </a:lnSpc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дополнительной общеобразовательной общеразвивающей программы 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«Удивительный мир» переводит подготовку к ВПР в 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устойчивую внеурочную практику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знания, действия и ценности развиваются вместе. </a:t>
            </a:r>
            <a:endParaRPr lang="ru-RU" sz="2000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05000"/>
              </a:lnSpc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школы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endParaRPr lang="ru-RU" sz="2000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05000"/>
              </a:lnSpc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 для педагога </a:t>
            </a:r>
            <a:endParaRPr lang="ru-RU" sz="2000" b="1" dirty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lnSpc>
                <a:spcPct val="105000"/>
              </a:lnSpc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 для ребёнка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B25C4A-A74B-443C-9D36-572E5A6EDD44}"/>
              </a:ext>
            </a:extLst>
          </p:cNvPr>
          <p:cNvSpPr/>
          <p:nvPr/>
        </p:nvSpPr>
        <p:spPr>
          <a:xfrm>
            <a:off x="899592" y="1956855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Практика подготовки к ВПР по окружающему миру: внеурочный ресурс формирования </a:t>
            </a:r>
          </a:p>
          <a:p>
            <a:pPr algn="ctr"/>
            <a:r>
              <a:rPr lang="ru-RU" sz="2400" b="1" dirty="0"/>
              <a:t>естественно-научной грамотности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D96120-A120-4DD2-AD2D-82AC3EF924B8}"/>
              </a:ext>
            </a:extLst>
          </p:cNvPr>
          <p:cNvSpPr/>
          <p:nvPr/>
        </p:nvSpPr>
        <p:spPr>
          <a:xfrm>
            <a:off x="53752" y="3668832"/>
            <a:ext cx="903649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Гладкова Ольга Геннадьевна</a:t>
            </a:r>
            <a:r>
              <a:rPr lang="ru-RU" sz="2000" dirty="0"/>
              <a:t>, </a:t>
            </a:r>
          </a:p>
          <a:p>
            <a:pPr algn="ctr"/>
            <a:r>
              <a:rPr lang="ru-RU" sz="2000" dirty="0"/>
              <a:t>педагог дополнительного образования МАУ ДО Байкаловский ДЮЦ «Созвездие»</a:t>
            </a:r>
          </a:p>
          <a:p>
            <a:pPr algn="ctr"/>
            <a:r>
              <a:rPr lang="ru-RU" sz="2000" b="1" dirty="0"/>
              <a:t>Кондрашина Надежда Александровна</a:t>
            </a:r>
            <a:r>
              <a:rPr lang="ru-RU" sz="2000" dirty="0"/>
              <a:t>, </a:t>
            </a:r>
          </a:p>
          <a:p>
            <a:pPr algn="ctr"/>
            <a:r>
              <a:rPr lang="ru-RU" sz="2000" dirty="0"/>
              <a:t>педагог дополнительного образования МАУ ДО Байкаловский ДЮЦ «Созвездие»</a:t>
            </a:r>
          </a:p>
          <a:p>
            <a:pPr algn="ctr"/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3070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792</TotalTime>
  <Words>937</Words>
  <Application>Microsoft Office PowerPoint</Application>
  <PresentationFormat>Экран (4:3)</PresentationFormat>
  <Paragraphs>141</Paragraphs>
  <Slides>13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13</vt:i4>
      </vt:variant>
    </vt:vector>
  </HeadingPairs>
  <TitlesOfParts>
    <vt:vector size="28" baseType="lpstr">
      <vt:lpstr>Arial</vt:lpstr>
      <vt:lpstr>Calibri</vt:lpstr>
      <vt:lpstr>Symbol</vt:lpstr>
      <vt:lpstr>Times New Roman</vt:lpstr>
      <vt:lpstr>Wingdings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Торжественное вручение аттестатов и медалей «За особые успехи в учении» выпускникам Байкаловского муниципального района</dc:title>
  <dc:subject/>
  <dc:creator>User</dc:creator>
  <dc:description/>
  <cp:lastModifiedBy>Пользователь Windows</cp:lastModifiedBy>
  <cp:revision>52</cp:revision>
  <dcterms:created xsi:type="dcterms:W3CDTF">2026-06-23T06:46:12Z</dcterms:created>
  <dcterms:modified xsi:type="dcterms:W3CDTF">2026-08-26T10:45:25Z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15</vt:i4>
  </property>
</Properties>
</file>