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96" y="-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4C71EC6-210F-42DE-9C53-41977AD35B3D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5616" y="1794935"/>
            <a:ext cx="6840760" cy="1828090"/>
          </a:xfrm>
        </p:spPr>
        <p:txBody>
          <a:bodyPr/>
          <a:lstStyle/>
          <a:p>
            <a:r>
              <a:rPr lang="ru-RU" dirty="0" smtClean="0"/>
              <a:t>Разбор задания 5 и 6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Региональный тур олимпиады </a:t>
            </a:r>
          </a:p>
          <a:p>
            <a:r>
              <a:rPr lang="ru-RU" dirty="0" smtClean="0"/>
              <a:t>2020-2021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625569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Типичные ошибки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457200" indent="-45720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Выделили две группы и привели примеры.</a:t>
            </a:r>
          </a:p>
          <a:p>
            <a:pPr marL="457200" indent="-45720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Сложно сформулировать принцип деления (категории не синтаксиса, а морфологии и лексикологии).</a:t>
            </a:r>
          </a:p>
          <a:p>
            <a:pPr marL="457200" indent="-45720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3, 4, 5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подзадания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сложно было выполнить из-за неумения сформулировать принцип деления.</a:t>
            </a:r>
          </a:p>
          <a:p>
            <a:pPr marL="457200" indent="-45720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Сложность в определении многозначности слова и связи с его синтаксической функцией.</a:t>
            </a:r>
          </a:p>
          <a:p>
            <a:pPr marL="457200" indent="-45720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Сложность формообразования: сыпет – сыплет.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7786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Задание 5. 9 и 10 классы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современной науке в зависимости от морфологических и синтаксических свойств местоимения разделяются на следующие классы: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местоимения-существительные, местоимения-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предикативы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(выступают в роли сказуемых), местоимения-числительные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Многие местоимения-существительные имеют формы всех падежей, однако из этой закономерности есть исключения. Например, у местоимения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себя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нет формы именительного падежа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Некоторые местоимения на более ранних этапах истории русского языка имели больше форм, чем сейчас.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7364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817583"/>
            <a:ext cx="6872644" cy="667202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Вопросы и задания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556792"/>
            <a:ext cx="7056784" cy="4464496"/>
          </a:xfrm>
        </p:spPr>
        <p:txBody>
          <a:bodyPr>
            <a:normAutofit fontScale="92500" lnSpcReduction="20000"/>
          </a:bodyPr>
          <a:lstStyle/>
          <a:p>
            <a:pPr marL="457200" indent="-45720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Проанализируйте приведенные отрывки (1,2) из текстов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XVIII – XIX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вв. и найдите в них местоимения-существительные, которые не имеют в современном русском языке форм всех падеже. Выпишите их в начальной форме и укажите разряд.</a:t>
            </a:r>
          </a:p>
          <a:p>
            <a:pPr marL="457200" indent="-457200">
              <a:buAutoNum type="arabicParenBoth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Рой пчёл, по чудному случаю покрывший его лице, прив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ё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 его домашних в удивление. Они поверили, что Бог назначил его к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нечему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великому.</a:t>
            </a:r>
          </a:p>
          <a:p>
            <a:pPr marL="457200" indent="-457200">
              <a:buAutoNum type="arabicParenBoth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…Он иногда плакал, а иногда, возводя глаза на небо, просил отпущения грехов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некому,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 имени которого не упоминал тогда. 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Модель ответ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нечему- нечто –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 балл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 некому – некто –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 балл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 неопределенные местоимения –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 балл.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Итого: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 балла</a:t>
            </a:r>
          </a:p>
          <a:p>
            <a:pPr marL="0" indent="0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arenBoth"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9266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817583"/>
            <a:ext cx="6872644" cy="667202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Вопросы и задания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556792"/>
            <a:ext cx="7056784" cy="446449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Запишите в начальной форме два представленных в современном русском языке местоимения с той же приставкой и с тем же значением, что и подчёркнутое слово в предложении (3) Если какое-либо из них может иметь несколько вариантов в той же грамматической форме, что и подчёркнутое слово, перечислите все эти варианты.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(3)Я сей град, ради </a:t>
            </a:r>
            <a:r>
              <a:rPr lang="ru-RU" u="sng" dirty="0" err="1" smtClean="0">
                <a:latin typeface="Times New Roman" pitchFamily="18" charset="0"/>
                <a:cs typeface="Times New Roman" pitchFamily="18" charset="0"/>
              </a:rPr>
              <a:t>некакой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надобности, воздвигнул, я же его, ради той же надобности, и разрушить хочу.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Модель ответа: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некий и некоторый  (1+1). Некий – варианты формы – некой (0,5), некоей (1)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Итого: 3, 5 балла. </a:t>
            </a:r>
          </a:p>
          <a:p>
            <a:pPr marL="457200" indent="-457200">
              <a:buAutoNum type="arabicParenBoth"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005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817583"/>
            <a:ext cx="6872644" cy="667202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Вопросы и задания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556792"/>
            <a:ext cx="7056784" cy="4464496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 Выпишите из предложения (4) местоимение-наречие, определите его значение. Назовите представленное в современном русском языке местоимение-наречие того же разряда и образованное таким же способом, как и выписанное вами в данном пункте слово. Определите его значение, приведите пример употребления. 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(4)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Негде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написано, что земледелец сеет со слезами, а с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радостию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пожинает.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Модель ответа: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негде (0,5)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(где-то/кое-где)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(1)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Современное слово –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некогда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(0,5)в значении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когда-то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(1). Возможные примеры употребления: «Требовались новые люди, и скоро Новоселов сделался директором того самого института, который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некогда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 таким трудом окончил» (0,5). </a:t>
            </a:r>
          </a:p>
          <a:p>
            <a:pPr marL="0" indent="0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Итого: 3,5 балла</a:t>
            </a:r>
          </a:p>
          <a:p>
            <a:pPr marL="0" indent="0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Всего за задание: 10 баллов.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5622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Типичные ошибки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Сложность в определении разрядов местоимения.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Ошибки в терминологии (неопределенно-личное, безличное предложение, а не разряд местоимения)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Начальная форма прилагательного и местоимения – форма мужского рода.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Отрицательное и неопределенное местоимения – разные разряды.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Требовалось придумать еще одно слово в третьем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подзадании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 именно с ним составить слово.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2035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Задание 6. 9-11 классы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63040" y="2119256"/>
            <a:ext cx="6565344" cy="3902031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Прочитайте шесть приведенных ниже предложений с конструкцией должен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был+инфинитив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В одном романском языке при переводе этих предложений использовались бы два разных прошедших времени (назовем их А и Б), поэтому данные предложения можно разделить на две соответствующие группы (А и Б).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0939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817583"/>
            <a:ext cx="6800636" cy="595194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/>
              <a:t>Вопросы и задания/модель ответа</a:t>
            </a: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1640" y="1556792"/>
            <a:ext cx="6696744" cy="4392488"/>
          </a:xfrm>
        </p:spPr>
        <p:txBody>
          <a:bodyPr>
            <a:normAutofit fontScale="92500" lnSpcReduction="10000"/>
          </a:bodyPr>
          <a:lstStyle/>
          <a:p>
            <a:pPr marL="457200" indent="-45720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Опишите значения конструкции должен был +инфинитив в каждой из групп (А и Б). Почему предложение (5) может быть отнесено в обе группы?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Модель ответа: 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А: действие, выраженное в русском языке инфинитивом, имело место, т.е.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совершилось.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Н-р: Некоторый старец, проводивший в пустыне возвышенную монашескую жизнь,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должен был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 некоторым обстоятельствам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приехать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 Петербург;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здесь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он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был приглашен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однажды вечером набожною старушкою-дамою для духовной беседы. 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Баллы: 1 балл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0625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817583"/>
            <a:ext cx="6800636" cy="595194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/>
              <a:t>Вопросы и задания/модель ответа</a:t>
            </a: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1640" y="1556792"/>
            <a:ext cx="6696744" cy="4392488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Модель ответа: 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Б: действие, выраженное в русском языке инфинитивом, не имело место, т.е.                    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 совершилось.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Н-р: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Джехангир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сын Сулейман-хана,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должен был выйти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 таким же отрядом;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но,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повздорив с принцем,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остался. 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Баллы: 1 балл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предложении(5) конструкция может пониматься двояко, так как нет прямого указания, совершилось действие или нет, т.к.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недостаточен контекст.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Пример: И на другой же день муж ее выставил на воротах: «отдаем внаем» – и тотчас же по требованию жены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должен был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нанять квартиру и переехать .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Баллы: 1 балл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Всего: 3 балла</a:t>
            </a: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0020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817583"/>
            <a:ext cx="6800636" cy="595194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/>
              <a:t>Вопросы и задания/модель ответа</a:t>
            </a: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1640" y="1556792"/>
            <a:ext cx="6696744" cy="4392488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К какой группе (А или Б) вы бы отнеси следующие предложения: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(7)После обмена приветствий радушный хлебосол еще сильнее приступил к проезжему, 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сколь ни отговаривался этот последний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недосугом, дорожным костюмом, 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должен был наконец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принять его приглашение.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(8)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Гусликов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так возненавидел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Сусликова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что принялся гнать его беспощадно;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Сусликова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гнаи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гнали, и так гнали, что он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должен был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искать себе другого места. Он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вскоре попал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оркестр одного довольно значительного провинциального театра.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(9)Говорят, что Фрэнка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должен был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сыграть Джонни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Депп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и я на секунду представил, как бы это здорово выглядело,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 тот же момент вспомнил, как  сыграл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Каприо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и понял, что и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Ди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Каприо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справился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 своей задачей на все 100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 Б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Ответ: ААБ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Баллы: 0,5+0,5+0,5=1,5  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443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 задание. 11 класс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зависимости от способности присоединять прямое дополнение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ольинство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русских глаголов являются либо переходными, либо непереходными (условно отнесем их в группу А), Однако есть глаголы, которые в разных значениях способны быть и переходными, и непереходными (условно отнесем их в группу Б).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58192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817583"/>
            <a:ext cx="6800636" cy="595194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/>
              <a:t>Вопросы и задания/модель ответа</a:t>
            </a: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1640" y="1556792"/>
            <a:ext cx="6696744" cy="439248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Приведите конструкцию аналогичную конструкции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должен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был+инфинитив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которая могла ба заменить должен был в случае А, но не в случае Б с сохранением смысла.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(А): </a:t>
            </a:r>
            <a:r>
              <a:rPr lang="ru-RU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Некоторый старец, проводивший в пустыне возвышенную монашескую жизнь, </a:t>
            </a:r>
            <a:r>
              <a:rPr lang="ru-RU" sz="2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должен был </a:t>
            </a:r>
            <a:r>
              <a:rPr lang="ru-RU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 некоторым обстоятельствам </a:t>
            </a:r>
            <a:r>
              <a:rPr lang="ru-RU" sz="2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приехать</a:t>
            </a:r>
            <a:r>
              <a:rPr lang="ru-RU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в Петербург; </a:t>
            </a:r>
            <a:r>
              <a:rPr lang="ru-RU" sz="2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здесь</a:t>
            </a:r>
            <a:r>
              <a:rPr lang="ru-RU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он </a:t>
            </a:r>
            <a:r>
              <a:rPr lang="ru-RU" sz="2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был приглашен</a:t>
            </a:r>
            <a:r>
              <a:rPr lang="ru-RU" sz="2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однажды вечером набожною старушкою-дамою для духовной беседы. </a:t>
            </a:r>
            <a:endParaRPr lang="ru-RU" sz="2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>
              <a:buClr>
                <a:srgbClr val="AA2B1E"/>
              </a:buClr>
              <a:buNone/>
            </a:pPr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(Б): </a:t>
            </a:r>
            <a:r>
              <a:rPr lang="ru-RU" sz="2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Джехангир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сын Сулейман-хана, </a:t>
            </a: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должен был выйти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 таким же отрядом; </a:t>
            </a: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но,</a:t>
            </a:r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повздорив с принцем, </a:t>
            </a:r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остался. </a:t>
            </a:r>
          </a:p>
          <a:p>
            <a:pPr marL="0" indent="0">
              <a:buNone/>
            </a:pPr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Модель ответа: </a:t>
            </a:r>
            <a:r>
              <a:rPr lang="ru-RU" sz="2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был вынужден </a:t>
            </a:r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+ инфинитив – </a:t>
            </a:r>
            <a:r>
              <a:rPr lang="ru-RU" sz="2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 балл</a:t>
            </a:r>
          </a:p>
          <a:p>
            <a:pPr marL="0" indent="0">
              <a:buNone/>
            </a:pPr>
            <a:r>
              <a:rPr lang="ru-RU" sz="2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Ошибки:</a:t>
            </a:r>
          </a:p>
          <a:p>
            <a:pPr marL="0" indent="0">
              <a:buNone/>
            </a:pPr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Неточно по грамматической конструкции: пришлось</a:t>
            </a:r>
          </a:p>
          <a:p>
            <a:pPr marL="0" indent="0">
              <a:buNone/>
            </a:pPr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Не подходит по смыслу: обязан был</a:t>
            </a:r>
          </a:p>
          <a:p>
            <a:pPr marL="0" indent="0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9745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817583"/>
            <a:ext cx="6800636" cy="595194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/>
              <a:t>Вопросы и задания/модель ответа</a:t>
            </a: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1640" y="1556792"/>
            <a:ext cx="6696744" cy="43924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Приведите 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видовую пару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русских 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модальных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глаголов, которые так же различаются по смыслу, как и значения конструкции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должен был + инфинитив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 каждой из групп (А и Б). Укажите, с помощью чего в паре найденных вами модальных глаголов выражается это различие. </a:t>
            </a:r>
          </a:p>
          <a:p>
            <a:pPr marL="0" indent="0">
              <a:buNone/>
            </a:pPr>
            <a:r>
              <a:rPr lang="ru-RU" sz="2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Модель ответа: мочь – смочь (2 балла); приставка с- - 0,5 балла.</a:t>
            </a:r>
          </a:p>
          <a:p>
            <a:pPr marL="0" indent="0">
              <a:buNone/>
            </a:pPr>
            <a:r>
              <a:rPr lang="ru-RU" sz="2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Всего: </a:t>
            </a:r>
            <a:r>
              <a:rPr lang="ru-RU" sz="2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2, 5 балла</a:t>
            </a:r>
          </a:p>
          <a:p>
            <a:pPr marL="0" indent="0">
              <a:buNone/>
            </a:pPr>
            <a:r>
              <a:rPr lang="ru-RU" sz="2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Итого: 8 баллов за все задание.</a:t>
            </a:r>
          </a:p>
          <a:p>
            <a:pPr marL="0" indent="0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4185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908720"/>
            <a:ext cx="6984776" cy="504056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некоторых лингвистических теориях при описании данного явления используют следующие обозначения.</a:t>
            </a:r>
          </a:p>
          <a:p>
            <a:pPr marL="0" indent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 -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подлежащее при непереходном глаголе;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 – деятель (тот, кто производит действие), выражается подлежащим при переходном глаголе;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 – претерпевающий (тот, кто/то, что испытывает на себе действие), выражается прямым дополнением при переходном глаголе;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V -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глагол.</a:t>
            </a:r>
          </a:p>
        </p:txBody>
      </p:sp>
    </p:spTree>
    <p:extLst>
      <p:ext uri="{BB962C8B-B14F-4D97-AF65-F5344CB8AC3E}">
        <p14:creationId xmlns:p14="http://schemas.microsoft.com/office/powerpoint/2010/main" val="1751489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908720"/>
            <a:ext cx="6984776" cy="504056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Так, в предложении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Леша гладит кота/Леша смотрит телевизор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тот, кто смотрит (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Леша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), - это А; тот, кого гладят (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кот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)/то, что смотрят (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телевизор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), - Р.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Это модель «А –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V –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Р».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предложении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Кот спит/ Лёша спит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кот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или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Лёша)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 глаголе –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Это модель: «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 – V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».</a:t>
            </a:r>
          </a:p>
        </p:txBody>
      </p:sp>
    </p:spTree>
    <p:extLst>
      <p:ext uri="{BB962C8B-B14F-4D97-AF65-F5344CB8AC3E}">
        <p14:creationId xmlns:p14="http://schemas.microsoft.com/office/powerpoint/2010/main" val="2929209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188641"/>
            <a:ext cx="6728628" cy="864096"/>
          </a:xfrm>
        </p:spPr>
        <p:txBody>
          <a:bodyPr>
            <a:normAutofit fontScale="90000"/>
          </a:bodyPr>
          <a:lstStyle/>
          <a:p>
            <a:r>
              <a:rPr lang="ru-RU" sz="3200" b="1" i="1" dirty="0" smtClean="0"/>
              <a:t>Вопросы и задания/Модель ответа</a:t>
            </a:r>
            <a:endParaRPr lang="ru-RU" sz="3200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908720"/>
            <a:ext cx="7344816" cy="5256584"/>
          </a:xfrm>
        </p:spPr>
        <p:txBody>
          <a:bodyPr>
            <a:normAutofit lnSpcReduction="10000"/>
          </a:bodyPr>
          <a:lstStyle/>
          <a:p>
            <a:pPr marL="457200" indent="-45720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Перед вами глаголы разбиться, видеть, сыпать, надеть, которые можно разделить на две группы (А и Б). Определите, приводя примеры предложений по модели, предложенной выше, какие глаголы относятся к группе Б.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Модель ответа: 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Группа Б: глаголы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видеть (0,5)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сыпать (0,5)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«А – </a:t>
            </a: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 – 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 (0,5).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Маша видит кошку (0,5). 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 – V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». (0,5)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Маша видит очень хорошо. (0,5)</a:t>
            </a:r>
          </a:p>
          <a:p>
            <a:pPr marL="0" indent="0">
              <a:buNone/>
            </a:pP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«А – </a:t>
            </a: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 – 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Р». 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(0,5)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Леша сыпал снег (в песочницу). (0,5)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 – V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».(0,5)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Снег сыпал всю ночь. (0,5)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 относятся к группе Б: разбиться -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 – V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». </a:t>
            </a:r>
            <a:endParaRPr lang="ru-RU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Надеть - 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«А – </a:t>
            </a:r>
            <a:r>
              <a:rPr lang="en-US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 – 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Р». </a:t>
            </a:r>
            <a:endParaRPr lang="ru-RU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Всего: 5 баллов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eriod"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6934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817583"/>
            <a:ext cx="6800636" cy="667202"/>
          </a:xfrm>
        </p:spPr>
        <p:txBody>
          <a:bodyPr>
            <a:normAutofit fontScale="90000"/>
          </a:bodyPr>
          <a:lstStyle/>
          <a:p>
            <a:r>
              <a:rPr lang="ru-RU" sz="3200" b="1" i="1" dirty="0" smtClean="0"/>
              <a:t>Вопросы и задания/Модель ответа</a:t>
            </a:r>
            <a:endParaRPr lang="ru-RU" sz="3200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1484784"/>
            <a:ext cx="7488832" cy="4680520"/>
          </a:xfrm>
        </p:spPr>
        <p:txBody>
          <a:bodyPr>
            <a:normAutofit lnSpcReduction="10000"/>
          </a:bodyPr>
          <a:lstStyle/>
          <a:p>
            <a:pPr marL="0" lvl="0" indent="0">
              <a:buClr>
                <a:srgbClr val="AA2B1E"/>
              </a:buClr>
              <a:buNone/>
            </a:pPr>
            <a:r>
              <a:rPr lang="ru-RU" sz="1900" dirty="0" smtClean="0">
                <a:solidFill>
                  <a:prstClr val="black"/>
                </a:solidFill>
              </a:rPr>
              <a:t>2. </a:t>
            </a:r>
            <a:r>
              <a:rPr lang="ru-RU" sz="1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9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группе Б можно выделить подгруппы Б1 и Б2. Опираясь на соотношение </a:t>
            </a:r>
            <a:r>
              <a:rPr lang="en-US" sz="19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sz="19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А и Р в приведенных вами в п.1 моделях/примерах, сформулируйте принцип, на основе которого выделяются эти подгруппы. Проиллюстрируйте данный принцип, на основе которого выделяются эти подгруппы. Проиллюстрируйте данный принцип на примерах из п. 1 для группы Б. </a:t>
            </a:r>
            <a:r>
              <a:rPr lang="en-US" sz="1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Б1 &lt;=&gt; Б2)</a:t>
            </a:r>
          </a:p>
          <a:p>
            <a:pPr marL="0" lvl="0" indent="0">
              <a:buClr>
                <a:srgbClr val="AA2B1E"/>
              </a:buClr>
              <a:buNone/>
            </a:pPr>
            <a:r>
              <a:rPr lang="ru-RU" sz="19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Модель ответа: </a:t>
            </a:r>
          </a:p>
          <a:p>
            <a:pPr marL="0" lvl="0" indent="0">
              <a:buClr>
                <a:srgbClr val="AA2B1E"/>
              </a:buClr>
              <a:buNone/>
            </a:pPr>
            <a:r>
              <a:rPr lang="ru-RU" sz="1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 глаголов подгруппы Б1</a:t>
            </a:r>
            <a:r>
              <a:rPr lang="en-US" sz="1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подлежащее</a:t>
            </a:r>
            <a:r>
              <a:rPr lang="ru-RU" sz="1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в непереходном употреблении (</a:t>
            </a:r>
            <a:r>
              <a:rPr lang="en-US" sz="1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S) </a:t>
            </a:r>
            <a:r>
              <a:rPr lang="ru-RU" sz="1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соответствует </a:t>
            </a:r>
            <a:r>
              <a:rPr lang="ru-RU" sz="19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подлежащему («деятелю»)</a:t>
            </a:r>
            <a:r>
              <a:rPr lang="ru-RU" sz="1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в переходном (А): </a:t>
            </a:r>
            <a:r>
              <a:rPr lang="ru-RU" sz="19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Маша (А) видит кошку – Маша (</a:t>
            </a:r>
            <a:r>
              <a:rPr lang="en-US" sz="19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S) </a:t>
            </a:r>
            <a:r>
              <a:rPr lang="ru-RU" sz="19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хорошо видит</a:t>
            </a:r>
            <a:r>
              <a:rPr lang="ru-RU" sz="1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Таким образом, к этой подгруппе относится глагол </a:t>
            </a:r>
            <a:r>
              <a:rPr lang="ru-RU" sz="19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видеть</a:t>
            </a:r>
            <a:r>
              <a:rPr lang="ru-RU" sz="1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lvl="0" indent="0">
              <a:buClr>
                <a:srgbClr val="AA2B1E"/>
              </a:buClr>
              <a:buNone/>
            </a:pPr>
            <a:r>
              <a:rPr lang="ru-RU" sz="1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 глаголов подгруппы Б2 </a:t>
            </a:r>
            <a:r>
              <a:rPr lang="ru-RU" sz="19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подлежащее</a:t>
            </a:r>
            <a:r>
              <a:rPr lang="ru-RU" sz="1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в непереходном употреблении (</a:t>
            </a:r>
            <a:r>
              <a:rPr lang="en-US" sz="1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S) </a:t>
            </a:r>
            <a:r>
              <a:rPr lang="ru-RU" sz="1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соответствует прямому </a:t>
            </a:r>
            <a:r>
              <a:rPr lang="ru-RU" sz="19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дополнению («претерпевающему») </a:t>
            </a:r>
            <a:r>
              <a:rPr lang="ru-RU" sz="1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переходном (Р): Леша сыпал снег (Р) – Снег(</a:t>
            </a:r>
            <a:r>
              <a:rPr lang="en-US" sz="1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S)</a:t>
            </a:r>
            <a:r>
              <a:rPr lang="ru-RU" sz="1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сыпал.  Таким образом, к этой подгруппе относится глагол </a:t>
            </a:r>
            <a:r>
              <a:rPr lang="ru-RU" sz="19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сыпать.</a:t>
            </a:r>
          </a:p>
          <a:p>
            <a:pPr marL="0" lvl="0" indent="0">
              <a:buClr>
                <a:srgbClr val="AA2B1E"/>
              </a:buClr>
              <a:buNone/>
            </a:pPr>
            <a:r>
              <a:rPr lang="ru-RU" sz="19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Верно описанное отличие  - 2 балла</a:t>
            </a:r>
            <a:endParaRPr lang="ru-RU" sz="1900" b="1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1969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817583"/>
            <a:ext cx="6872644" cy="451178"/>
          </a:xfrm>
        </p:spPr>
        <p:txBody>
          <a:bodyPr>
            <a:normAutofit fontScale="90000"/>
          </a:bodyPr>
          <a:lstStyle/>
          <a:p>
            <a:r>
              <a:rPr lang="ru-RU" sz="2800" b="1" i="1" dirty="0" smtClean="0"/>
              <a:t>Вопросы и задания/Модель ответа</a:t>
            </a:r>
            <a:endParaRPr lang="ru-RU" sz="2800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1412776"/>
            <a:ext cx="6912768" cy="4752528"/>
          </a:xfrm>
        </p:spPr>
        <p:txBody>
          <a:bodyPr>
            <a:normAutofit fontScale="92500" lnSpcReduction="10000"/>
          </a:bodyPr>
          <a:lstStyle/>
          <a:p>
            <a:pPr marL="0" lvl="0" indent="0">
              <a:buClr>
                <a:srgbClr val="AA2B1E"/>
              </a:buClr>
              <a:buNone/>
            </a:pPr>
            <a:r>
              <a:rPr lang="ru-RU" sz="1900" dirty="0" smtClean="0">
                <a:solidFill>
                  <a:prstClr val="black"/>
                </a:solidFill>
              </a:rPr>
              <a:t>3. </a:t>
            </a:r>
            <a:r>
              <a:rPr lang="ru-RU" sz="1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Распределите в подгруппы Б1 и Б2 глаголы </a:t>
            </a:r>
            <a:r>
              <a:rPr lang="ru-RU" sz="19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есть, лить, читать. </a:t>
            </a:r>
            <a:r>
              <a:rPr lang="ru-RU" sz="1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Аргументируйте свой ответ, используя выявленный в п.2 принцип и приводя примеры.</a:t>
            </a:r>
          </a:p>
          <a:p>
            <a:pPr marL="0" lvl="0" indent="0">
              <a:buClr>
                <a:srgbClr val="AA2B1E"/>
              </a:buClr>
              <a:buNone/>
            </a:pPr>
            <a:r>
              <a:rPr lang="ru-RU" sz="19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Модель ответа:</a:t>
            </a:r>
          </a:p>
          <a:p>
            <a:pPr marL="0" lvl="0" indent="0">
              <a:buClr>
                <a:srgbClr val="AA2B1E"/>
              </a:buClr>
              <a:buNone/>
            </a:pPr>
            <a:r>
              <a:rPr lang="ru-RU" sz="1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 группе Б1 относятся глаголы </a:t>
            </a:r>
            <a:r>
              <a:rPr lang="ru-RU" sz="19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есть</a:t>
            </a:r>
            <a:r>
              <a:rPr lang="ru-RU" sz="19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(2 балла)</a:t>
            </a:r>
            <a:r>
              <a:rPr lang="ru-RU" sz="19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9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читать</a:t>
            </a:r>
            <a:r>
              <a:rPr lang="ru-RU" sz="19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(2 балла)</a:t>
            </a:r>
            <a:r>
              <a:rPr lang="ru-RU" sz="19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lvl="0" indent="0">
              <a:buClr>
                <a:srgbClr val="AA2B1E"/>
              </a:buClr>
              <a:buNone/>
            </a:pPr>
            <a:r>
              <a:rPr lang="ru-RU" sz="1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Возможные примеры: Маша ест суп. – Маша ест (очень хорошо).</a:t>
            </a:r>
          </a:p>
          <a:p>
            <a:pPr marL="0" lvl="0" indent="0">
              <a:buClr>
                <a:srgbClr val="AA2B1E"/>
              </a:buClr>
              <a:buNone/>
            </a:pPr>
            <a:r>
              <a:rPr lang="ru-RU" sz="1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Маша читает роман. – Маша читает (вдумчиво). Подлежащее </a:t>
            </a:r>
            <a:r>
              <a:rPr lang="ru-RU" sz="19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непереходном употреблении (</a:t>
            </a:r>
            <a:r>
              <a:rPr lang="en-US" sz="19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S) </a:t>
            </a:r>
            <a:r>
              <a:rPr lang="ru-RU" sz="19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соответствует </a:t>
            </a:r>
            <a:r>
              <a:rPr lang="ru-RU" sz="1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подлежащему («деятелю») в </a:t>
            </a:r>
            <a:r>
              <a:rPr lang="ru-RU" sz="19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переходном </a:t>
            </a:r>
            <a:r>
              <a:rPr lang="ru-RU" sz="1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(А).</a:t>
            </a:r>
            <a:endParaRPr lang="ru-RU" sz="19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>
              <a:buClr>
                <a:srgbClr val="AA2B1E"/>
              </a:buClr>
              <a:buNone/>
            </a:pPr>
            <a:r>
              <a:rPr lang="ru-RU" sz="1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 группе Б2 относится глагол </a:t>
            </a:r>
            <a:r>
              <a:rPr lang="ru-RU" sz="19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лить (2 балла).</a:t>
            </a:r>
          </a:p>
          <a:p>
            <a:pPr marL="0" lvl="0" indent="0">
              <a:buClr>
                <a:srgbClr val="AA2B1E"/>
              </a:buClr>
              <a:buNone/>
            </a:pPr>
            <a:r>
              <a:rPr lang="ru-RU" sz="1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Возможный пример: </a:t>
            </a:r>
            <a:r>
              <a:rPr lang="ru-RU" sz="19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Леша льет слезы. – Слезы льют.</a:t>
            </a:r>
            <a:endParaRPr lang="ru-RU" sz="1900" i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>
              <a:buClr>
                <a:srgbClr val="AA2B1E"/>
              </a:buClr>
              <a:buNone/>
            </a:pPr>
            <a:r>
              <a:rPr lang="ru-RU" sz="1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Подлежащее в непереходном употреблении (</a:t>
            </a:r>
            <a:r>
              <a:rPr lang="en-US" sz="1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S) </a:t>
            </a:r>
            <a:r>
              <a:rPr lang="ru-RU" sz="1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соответствует прямому дополнению (претерпевающему) в переходном (Р).</a:t>
            </a:r>
          </a:p>
          <a:p>
            <a:pPr marL="0" lvl="0" indent="0">
              <a:buClr>
                <a:srgbClr val="AA2B1E"/>
              </a:buClr>
              <a:buNone/>
            </a:pPr>
            <a:r>
              <a:rPr lang="ru-RU" sz="19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Всего: 6 баллов.</a:t>
            </a:r>
          </a:p>
          <a:p>
            <a:pPr marL="0" lvl="0" indent="0">
              <a:buClr>
                <a:srgbClr val="AA2B1E"/>
              </a:buClr>
              <a:buNone/>
            </a:pPr>
            <a:r>
              <a:rPr lang="ru-RU" sz="19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Если нет объяснений, но есть примеры по 1 баллу вместо 2. Если нет примеров, то ответ оценивается 0 баллов</a:t>
            </a:r>
          </a:p>
          <a:p>
            <a:pPr marL="0" lvl="0" indent="0">
              <a:buClr>
                <a:srgbClr val="AA2B1E"/>
              </a:buClr>
              <a:buNone/>
            </a:pPr>
            <a:endParaRPr lang="ru-RU" sz="19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>
              <a:buClr>
                <a:srgbClr val="AA2B1E"/>
              </a:buClr>
              <a:buNone/>
            </a:pPr>
            <a:endParaRPr lang="ru-RU" sz="19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2371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817583"/>
            <a:ext cx="6800636" cy="595194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Вопросы и задания/Модель ответа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9632" y="1556792"/>
            <a:ext cx="6399813" cy="4536504"/>
          </a:xfrm>
        </p:spPr>
        <p:txBody>
          <a:bodyPr>
            <a:normAutofit fontScale="92500" lnSpcReduction="10000"/>
          </a:bodyPr>
          <a:lstStyle/>
          <a:p>
            <a:pPr marL="0" lvl="0" indent="0">
              <a:buClr>
                <a:srgbClr val="AA2B1E"/>
              </a:buClr>
              <a:buNone/>
            </a:pPr>
            <a:r>
              <a:rPr lang="ru-RU" sz="1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4. К какой подгруппе (Б1 и Б2) будет относиться глагол </a:t>
            </a:r>
            <a:r>
              <a:rPr lang="ru-RU" sz="19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уйти</a:t>
            </a:r>
            <a:r>
              <a:rPr lang="ru-RU" sz="1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который в русском литературном языке является непереходным, однако в разговорной речи нередко употребляется как переходный. Докажите свою точку зрения.</a:t>
            </a:r>
          </a:p>
          <a:p>
            <a:pPr marL="0" lvl="0" indent="0">
              <a:buClr>
                <a:srgbClr val="AA2B1E"/>
              </a:buClr>
              <a:buNone/>
            </a:pPr>
            <a:r>
              <a:rPr lang="ru-RU" sz="19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Модель ответа: </a:t>
            </a:r>
          </a:p>
          <a:p>
            <a:pPr marL="0" lvl="0" indent="0">
              <a:buClr>
                <a:srgbClr val="AA2B1E"/>
              </a:buClr>
              <a:buNone/>
            </a:pPr>
            <a:r>
              <a:rPr lang="ru-RU" sz="1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Глагол </a:t>
            </a:r>
            <a:r>
              <a:rPr lang="ru-RU" sz="19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уйти</a:t>
            </a:r>
            <a:r>
              <a:rPr lang="ru-RU" sz="1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в русском литературном языке является непереходным: </a:t>
            </a:r>
            <a:r>
              <a:rPr lang="ru-RU" sz="19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Лёша (</a:t>
            </a:r>
            <a:r>
              <a:rPr lang="en-US" sz="19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S) </a:t>
            </a:r>
            <a:r>
              <a:rPr lang="ru-RU" sz="19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ушёл</a:t>
            </a:r>
            <a:r>
              <a:rPr lang="ru-RU" sz="1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В </a:t>
            </a:r>
            <a:r>
              <a:rPr lang="ru-RU" sz="19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разговорном</a:t>
            </a:r>
            <a:r>
              <a:rPr lang="ru-RU" sz="1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употреблении данный глагол будет относиться к подгруппе Б2 (</a:t>
            </a:r>
            <a:r>
              <a:rPr lang="ru-RU" sz="19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Лёшу (Р) «ушли» с работы</a:t>
            </a:r>
            <a:r>
              <a:rPr lang="ru-RU" sz="1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), когда </a:t>
            </a:r>
            <a:r>
              <a:rPr lang="ru-RU" sz="19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подлежащее</a:t>
            </a:r>
            <a:r>
              <a:rPr lang="ru-RU" sz="1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в непереходном употреб</a:t>
            </a:r>
            <a:r>
              <a:rPr lang="ru-RU" sz="19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sz="1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ении (</a:t>
            </a:r>
            <a:r>
              <a:rPr lang="en-US" sz="1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S)</a:t>
            </a:r>
            <a:r>
              <a:rPr lang="ru-RU" sz="1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соответствует </a:t>
            </a:r>
            <a:r>
              <a:rPr lang="ru-RU" sz="19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прямому дополнению («претерпевающему»)</a:t>
            </a:r>
            <a:r>
              <a:rPr lang="ru-RU" sz="1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в переходном (Р).</a:t>
            </a:r>
          </a:p>
          <a:p>
            <a:pPr marL="0" lvl="0" indent="0">
              <a:buClr>
                <a:srgbClr val="AA2B1E"/>
              </a:buClr>
              <a:buNone/>
            </a:pPr>
            <a:r>
              <a:rPr lang="ru-RU" sz="19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Оценивание: </a:t>
            </a:r>
            <a:r>
              <a:rPr lang="ru-RU" sz="1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 отнесение глагола уйти в разговорном употреблении в подгруппу Б2 при наличии доказательств и примеров – </a:t>
            </a:r>
            <a:r>
              <a:rPr lang="ru-RU" sz="19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 балла</a:t>
            </a:r>
            <a:r>
              <a:rPr lang="ru-RU" sz="1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Если слово верно отнесено к подгруппе и приведены корректные примеры, но нет аргументации – 1 балл (без верно подобранных примеров – 0 баллов).</a:t>
            </a:r>
          </a:p>
          <a:p>
            <a:pPr marL="0" lvl="0" indent="0">
              <a:buClr>
                <a:srgbClr val="AA2B1E"/>
              </a:buClr>
              <a:buNone/>
            </a:pPr>
            <a:r>
              <a:rPr lang="ru-RU" sz="19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Всего: 2 балла</a:t>
            </a:r>
            <a:endParaRPr lang="ru-RU" sz="19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6952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523185"/>
          </a:xfrm>
        </p:spPr>
        <p:txBody>
          <a:bodyPr>
            <a:normAutofit fontScale="90000"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Вопросы и задания/Модель ответа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1412776"/>
            <a:ext cx="7200800" cy="4752528"/>
          </a:xfrm>
        </p:spPr>
        <p:txBody>
          <a:bodyPr>
            <a:normAutofit lnSpcReduction="10000"/>
          </a:bodyPr>
          <a:lstStyle/>
          <a:p>
            <a:pPr marL="0" lvl="0" indent="0">
              <a:buClr>
                <a:srgbClr val="AA2B1E"/>
              </a:buClr>
              <a:buNone/>
            </a:pPr>
            <a:r>
              <a:rPr lang="ru-RU" sz="1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5. Опираясь на выявленный вами принцип в п.2, определите, к какой подгруппе (Б1 или Б2) будет относиться глагол </a:t>
            </a:r>
            <a:r>
              <a:rPr lang="ru-RU" sz="1900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играть.</a:t>
            </a:r>
            <a:r>
              <a:rPr lang="ru-RU" sz="1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Объясните, в чем будет заключаться неоднозначность.</a:t>
            </a:r>
          </a:p>
          <a:p>
            <a:pPr marL="0" lvl="0" indent="0">
              <a:buClr>
                <a:srgbClr val="AA2B1E"/>
              </a:buClr>
              <a:buNone/>
            </a:pPr>
            <a:r>
              <a:rPr lang="ru-RU" sz="19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Модель ответа: </a:t>
            </a:r>
          </a:p>
          <a:p>
            <a:pPr marL="0" lvl="0" indent="0">
              <a:buClr>
                <a:srgbClr val="AA2B1E"/>
              </a:buClr>
              <a:buNone/>
            </a:pPr>
            <a:r>
              <a:rPr lang="ru-RU" sz="1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разных значениях глагол играть может относиться и к подгруппе Б1, и к подгруппе Б2: </a:t>
            </a:r>
            <a:r>
              <a:rPr lang="ru-RU" sz="19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(2 балла – 1 балл – 0 баллов)</a:t>
            </a:r>
          </a:p>
          <a:p>
            <a:pPr marL="0" lvl="0" indent="0">
              <a:buClr>
                <a:srgbClr val="AA2B1E"/>
              </a:buClr>
              <a:buNone/>
            </a:pPr>
            <a:r>
              <a:rPr lang="ru-RU" sz="1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Группа Б1: </a:t>
            </a:r>
            <a:r>
              <a:rPr lang="ru-RU" sz="19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Маша (</a:t>
            </a:r>
            <a:r>
              <a:rPr lang="en-US" sz="19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S) </a:t>
            </a:r>
            <a:r>
              <a:rPr lang="ru-RU" sz="19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играет во дворе. – Маша (А) играет партию в шахматы.</a:t>
            </a:r>
          </a:p>
          <a:p>
            <a:pPr marL="0" lvl="0" indent="0">
              <a:buClr>
                <a:srgbClr val="AA2B1E"/>
              </a:buClr>
              <a:buNone/>
            </a:pPr>
            <a:r>
              <a:rPr lang="ru-RU" sz="19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Подлежащее</a:t>
            </a:r>
            <a:r>
              <a:rPr lang="ru-RU" sz="1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в непереходном употреблении (</a:t>
            </a:r>
            <a:r>
              <a:rPr lang="en-US" sz="1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S) </a:t>
            </a:r>
            <a:r>
              <a:rPr lang="ru-RU" sz="1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соответствует </a:t>
            </a:r>
            <a:r>
              <a:rPr lang="ru-RU" sz="19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подлежащему («деятелю»</a:t>
            </a:r>
            <a:r>
              <a:rPr lang="ru-RU" sz="1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) в переходном (А).</a:t>
            </a:r>
          </a:p>
          <a:p>
            <a:pPr marL="0" lvl="0" indent="0">
              <a:buClr>
                <a:srgbClr val="AA2B1E"/>
              </a:buClr>
              <a:buNone/>
            </a:pPr>
            <a:r>
              <a:rPr lang="ru-RU" sz="1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Группа Б2: </a:t>
            </a:r>
            <a:r>
              <a:rPr lang="ru-RU" sz="19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Леша играет на фортепьяно пьесу (Р) Рахманинова. – Играет музыка ( </a:t>
            </a:r>
            <a:r>
              <a:rPr lang="en-US" sz="19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S)</a:t>
            </a:r>
            <a:r>
              <a:rPr lang="ru-RU" sz="19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lvl="0" indent="0">
              <a:buClr>
                <a:srgbClr val="AA2B1E"/>
              </a:buClr>
              <a:buNone/>
            </a:pPr>
            <a:r>
              <a:rPr lang="ru-RU" sz="19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Подлежащее</a:t>
            </a:r>
            <a:r>
              <a:rPr lang="ru-RU" sz="1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в непереходном употреблении (</a:t>
            </a:r>
            <a:r>
              <a:rPr lang="en-US" sz="1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S) </a:t>
            </a:r>
            <a:r>
              <a:rPr lang="ru-RU" sz="1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соответствует прямому </a:t>
            </a:r>
            <a:r>
              <a:rPr lang="ru-RU" sz="19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дополнению (претерпевающему)</a:t>
            </a:r>
            <a:r>
              <a:rPr lang="ru-RU" sz="1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в переходном (Р).</a:t>
            </a:r>
          </a:p>
          <a:p>
            <a:pPr marL="0" lvl="0" indent="0">
              <a:buClr>
                <a:srgbClr val="AA2B1E"/>
              </a:buClr>
              <a:buNone/>
            </a:pP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Итого за все задание 17 баллов</a:t>
            </a:r>
          </a:p>
          <a:p>
            <a:pPr marL="0" lvl="0" indent="0">
              <a:buClr>
                <a:srgbClr val="AA2B1E"/>
              </a:buClr>
              <a:buNone/>
            </a:pPr>
            <a:endParaRPr lang="ru-RU" sz="19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>
              <a:buClr>
                <a:srgbClr val="AA2B1E"/>
              </a:buClr>
              <a:buNone/>
            </a:pPr>
            <a:endParaRPr lang="ru-RU" sz="19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0325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182</TotalTime>
  <Words>2118</Words>
  <Application>Microsoft Office PowerPoint</Application>
  <PresentationFormat>Экран (4:3)</PresentationFormat>
  <Paragraphs>125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Кнопка</vt:lpstr>
      <vt:lpstr>Разбор задания 5 и 6</vt:lpstr>
      <vt:lpstr>5 задание. 11 класс</vt:lpstr>
      <vt:lpstr>Презентация PowerPoint</vt:lpstr>
      <vt:lpstr>Презентация PowerPoint</vt:lpstr>
      <vt:lpstr>Вопросы и задания/Модель ответа</vt:lpstr>
      <vt:lpstr>Вопросы и задания/Модель ответа</vt:lpstr>
      <vt:lpstr>Вопросы и задания/Модель ответа</vt:lpstr>
      <vt:lpstr>Вопросы и задания/Модель ответа</vt:lpstr>
      <vt:lpstr>Вопросы и задания/Модель ответа</vt:lpstr>
      <vt:lpstr>Типичные ошибки</vt:lpstr>
      <vt:lpstr>Задание 5. 9 и 10 классы</vt:lpstr>
      <vt:lpstr>Вопросы и задания</vt:lpstr>
      <vt:lpstr>Вопросы и задания</vt:lpstr>
      <vt:lpstr>Вопросы и задания</vt:lpstr>
      <vt:lpstr>Типичные ошибки</vt:lpstr>
      <vt:lpstr>Задание 6. 9-11 классы</vt:lpstr>
      <vt:lpstr>Вопросы и задания/модель ответа</vt:lpstr>
      <vt:lpstr>Вопросы и задания/модель ответа</vt:lpstr>
      <vt:lpstr>Вопросы и задания/модель ответа</vt:lpstr>
      <vt:lpstr>Вопросы и задания/модель ответа</vt:lpstr>
      <vt:lpstr>Вопросы и задания/модель ответа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Разбор задания 5 и 6</dc:title>
  <dc:creator>Zernova</dc:creator>
  <cp:lastModifiedBy>Пользователь Windows</cp:lastModifiedBy>
  <cp:revision>22</cp:revision>
  <dcterms:created xsi:type="dcterms:W3CDTF">2021-01-18T06:00:33Z</dcterms:created>
  <dcterms:modified xsi:type="dcterms:W3CDTF">2021-02-09T07:38:00Z</dcterms:modified>
</cp:coreProperties>
</file>